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9" r:id="rId2"/>
    <p:sldId id="530" r:id="rId3"/>
    <p:sldId id="509" r:id="rId4"/>
    <p:sldId id="514" r:id="rId5"/>
    <p:sldId id="524" r:id="rId6"/>
    <p:sldId id="541" r:id="rId7"/>
    <p:sldId id="539" r:id="rId8"/>
    <p:sldId id="540" r:id="rId9"/>
    <p:sldId id="531" r:id="rId10"/>
    <p:sldId id="533" r:id="rId11"/>
    <p:sldId id="534" r:id="rId12"/>
    <p:sldId id="489" r:id="rId13"/>
    <p:sldId id="516" r:id="rId14"/>
    <p:sldId id="535" r:id="rId15"/>
    <p:sldId id="528" r:id="rId16"/>
    <p:sldId id="536" r:id="rId17"/>
    <p:sldId id="510" r:id="rId18"/>
    <p:sldId id="542" r:id="rId19"/>
    <p:sldId id="520" r:id="rId20"/>
    <p:sldId id="521" r:id="rId21"/>
    <p:sldId id="522" r:id="rId22"/>
    <p:sldId id="526" r:id="rId23"/>
    <p:sldId id="512" r:id="rId24"/>
    <p:sldId id="538" r:id="rId25"/>
  </p:sldIdLst>
  <p:sldSz cx="9144000" cy="6858000" type="screen4x3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76BFD0"/>
    <a:srgbClr val="000000"/>
    <a:srgbClr val="97ABE9"/>
    <a:srgbClr val="7B8ECB"/>
    <a:srgbClr val="88A6D8"/>
    <a:srgbClr val="4467D8"/>
    <a:srgbClr val="CCFF99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1" autoAdjust="0"/>
    <p:restoredTop sz="93154" autoAdjust="0"/>
  </p:normalViewPr>
  <p:slideViewPr>
    <p:cSldViewPr>
      <p:cViewPr varScale="1">
        <p:scale>
          <a:sx n="103" d="100"/>
          <a:sy n="103" d="100"/>
        </p:scale>
        <p:origin x="-90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083BD-FE8C-4EE1-807F-D6712CA804DE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17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89317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839B7-F1F7-4F04-99D7-1E59D6F69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0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3900B555-CADE-4E6E-A4B4-B58FF757590F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47461"/>
            <a:ext cx="5661660" cy="4213384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65D938E5-BB4F-499A-9E08-6FB1C85041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1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1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7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65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28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4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8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8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7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0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9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25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B4DA8-11E7-4811-808F-1269327C4461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4E60C-857F-4B06-8B4F-DF1E0D372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4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Newest IRWA logo 2014 BuildingBetterWorl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204" y="762000"/>
            <a:ext cx="2005596" cy="158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81200" y="2542017"/>
            <a:ext cx="5867400" cy="4247317"/>
          </a:xfrm>
          <a:prstGeom prst="rect">
            <a:avLst/>
          </a:prstGeom>
          <a:solidFill>
            <a:srgbClr val="66FF66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“A Citizen Issue Management Seminar”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Moderator: Lesley </a:t>
            </a:r>
            <a:r>
              <a:rPr lang="en-US" smtClean="0"/>
              <a:t>T. Cusick</a:t>
            </a:r>
            <a:r>
              <a:rPr lang="en-US" dirty="0"/>
              <a:t>, RSI </a:t>
            </a:r>
            <a:r>
              <a:rPr lang="en-US" dirty="0" err="1"/>
              <a:t>EnTech</a:t>
            </a:r>
            <a:r>
              <a:rPr lang="en-US" dirty="0"/>
              <a:t> LLC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The Center for Social Ecology and Public Policy (CSEPP), Inc. </a:t>
            </a:r>
          </a:p>
          <a:p>
            <a:pPr algn="ctr"/>
            <a:r>
              <a:rPr lang="en-US" dirty="0" smtClean="0"/>
              <a:t>Kevin Preister, Ph.D.</a:t>
            </a:r>
          </a:p>
          <a:p>
            <a:pPr algn="ctr"/>
            <a:r>
              <a:rPr lang="en-US" dirty="0" smtClean="0"/>
              <a:t>James A. Kent, J.D.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International Right of Way Annual Conference</a:t>
            </a:r>
          </a:p>
          <a:p>
            <a:pPr algn="ctr"/>
            <a:r>
              <a:rPr lang="en-US" dirty="0" smtClean="0"/>
              <a:t>Portland, Oregon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June 10, 2019</a:t>
            </a:r>
          </a:p>
          <a:p>
            <a:pPr algn="ctr"/>
            <a:r>
              <a:rPr lang="en-US" dirty="0" smtClean="0"/>
              <a:t>8:00 – 9:30 am</a:t>
            </a:r>
          </a:p>
          <a:p>
            <a:pPr algn="ctr"/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2674"/>
            <a:ext cx="2211176" cy="216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35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905250" y="5880563"/>
            <a:ext cx="2419350" cy="819186"/>
            <a:chOff x="3905250" y="5880563"/>
            <a:chExt cx="2419350" cy="819186"/>
          </a:xfrm>
        </p:grpSpPr>
        <p:pic>
          <p:nvPicPr>
            <p:cNvPr id="15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5250" y="5880563"/>
              <a:ext cx="838200" cy="819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4743450" y="6096000"/>
              <a:ext cx="15811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© CSEPP, 2019</a:t>
              </a:r>
              <a:endParaRPr lang="en-US" dirty="0"/>
            </a:p>
          </p:txBody>
        </p:sp>
      </p:grpSp>
      <p:grpSp>
        <p:nvGrpSpPr>
          <p:cNvPr id="18" name="Group 1"/>
          <p:cNvGrpSpPr>
            <a:grpSpLocks/>
          </p:cNvGrpSpPr>
          <p:nvPr/>
        </p:nvGrpSpPr>
        <p:grpSpPr bwMode="auto">
          <a:xfrm>
            <a:off x="304800" y="457200"/>
            <a:ext cx="8437563" cy="5486401"/>
            <a:chOff x="304800" y="457200"/>
            <a:chExt cx="8437563" cy="5486543"/>
          </a:xfrm>
        </p:grpSpPr>
        <p:sp>
          <p:nvSpPr>
            <p:cNvPr id="19" name="Rectangle 2"/>
            <p:cNvSpPr txBox="1">
              <a:spLocks noChangeArrowheads="1"/>
            </p:cNvSpPr>
            <p:nvPr/>
          </p:nvSpPr>
          <p:spPr bwMode="auto">
            <a:xfrm>
              <a:off x="457200" y="457200"/>
              <a:ext cx="8229600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4400" dirty="0">
                  <a:solidFill>
                    <a:schemeClr val="tx2"/>
                  </a:solidFill>
                  <a:latin typeface="Comic Sans MS" pitchFamily="66" charset="0"/>
                </a:rPr>
                <a:t>OLD MODEL--Ineffective</a:t>
              </a:r>
            </a:p>
          </p:txBody>
        </p:sp>
        <p:sp>
          <p:nvSpPr>
            <p:cNvPr id="20" name="Rectangle 3"/>
            <p:cNvSpPr txBox="1">
              <a:spLocks noChangeArrowheads="1"/>
            </p:cNvSpPr>
            <p:nvPr/>
          </p:nvSpPr>
          <p:spPr>
            <a:xfrm>
              <a:off x="304800" y="1676432"/>
              <a:ext cx="3352800" cy="4267311"/>
            </a:xfrm>
            <a:prstGeom prst="rect">
              <a:avLst/>
            </a:prstGeom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Font typeface="Wingdings" pitchFamily="2" charset="2"/>
                <a:buNone/>
                <a:defRPr/>
              </a:pPr>
              <a:r>
                <a:rPr lang="en-US" sz="2800" b="1" dirty="0" smtClean="0">
                  <a:latin typeface="Comic Sans MS" pitchFamily="66" charset="0"/>
                </a:rPr>
                <a:t>Traditional Approach</a:t>
              </a:r>
            </a:p>
            <a:p>
              <a:pPr algn="ctr">
                <a:buFont typeface="Wingdings" pitchFamily="2" charset="2"/>
                <a:buNone/>
                <a:defRPr/>
              </a:pPr>
              <a:endParaRPr lang="en-US" sz="2800" dirty="0" smtClean="0">
                <a:latin typeface="Comic Sans MS" pitchFamily="66" charset="0"/>
              </a:endParaRPr>
            </a:p>
            <a:p>
              <a:pPr algn="ctr">
                <a:defRPr/>
              </a:pPr>
              <a:r>
                <a:rPr lang="en-US" sz="2800" dirty="0" smtClean="0">
                  <a:latin typeface="Comic Sans MS" pitchFamily="66" charset="0"/>
                </a:rPr>
                <a:t>Design</a:t>
              </a:r>
            </a:p>
            <a:p>
              <a:pPr algn="ctr">
                <a:defRPr/>
              </a:pPr>
              <a:endParaRPr lang="en-US" sz="2800" dirty="0" smtClean="0">
                <a:latin typeface="Comic Sans MS" pitchFamily="66" charset="0"/>
              </a:endParaRPr>
            </a:p>
            <a:p>
              <a:pPr algn="ctr">
                <a:defRPr/>
              </a:pPr>
              <a:r>
                <a:rPr lang="en-US" sz="2800" dirty="0" smtClean="0">
                  <a:latin typeface="Comic Sans MS" pitchFamily="66" charset="0"/>
                </a:rPr>
                <a:t>Propose</a:t>
              </a:r>
            </a:p>
            <a:p>
              <a:pPr algn="ctr">
                <a:defRPr/>
              </a:pPr>
              <a:endParaRPr lang="en-US" sz="2800" dirty="0" smtClean="0">
                <a:latin typeface="Comic Sans MS" pitchFamily="66" charset="0"/>
              </a:endParaRPr>
            </a:p>
            <a:p>
              <a:pPr algn="ctr">
                <a:defRPr/>
              </a:pPr>
              <a:r>
                <a:rPr lang="en-US" sz="2800" dirty="0" smtClean="0">
                  <a:latin typeface="Comic Sans MS" pitchFamily="66" charset="0"/>
                </a:rPr>
                <a:t>Defend</a:t>
              </a:r>
              <a:endParaRPr lang="en-US" sz="2800" dirty="0">
                <a:latin typeface="Comic Sans MS" pitchFamily="66" charset="0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4972050" y="2554342"/>
              <a:ext cx="3259138" cy="3333836"/>
            </a:xfrm>
            <a:custGeom>
              <a:avLst/>
              <a:gdLst>
                <a:gd name="connsiteX0" fmla="*/ 554181 w 3260436"/>
                <a:gd name="connsiteY0" fmla="*/ 1967345 h 3334327"/>
                <a:gd name="connsiteX1" fmla="*/ 212436 w 3260436"/>
                <a:gd name="connsiteY1" fmla="*/ 1736436 h 3334327"/>
                <a:gd name="connsiteX2" fmla="*/ 166254 w 3260436"/>
                <a:gd name="connsiteY2" fmla="*/ 1662545 h 3334327"/>
                <a:gd name="connsiteX3" fmla="*/ 138545 w 3260436"/>
                <a:gd name="connsiteY3" fmla="*/ 1625600 h 3334327"/>
                <a:gd name="connsiteX4" fmla="*/ 46181 w 3260436"/>
                <a:gd name="connsiteY4" fmla="*/ 1422400 h 3334327"/>
                <a:gd name="connsiteX5" fmla="*/ 9236 w 3260436"/>
                <a:gd name="connsiteY5" fmla="*/ 1293091 h 3334327"/>
                <a:gd name="connsiteX6" fmla="*/ 0 w 3260436"/>
                <a:gd name="connsiteY6" fmla="*/ 1246909 h 3334327"/>
                <a:gd name="connsiteX7" fmla="*/ 9236 w 3260436"/>
                <a:gd name="connsiteY7" fmla="*/ 628072 h 3334327"/>
                <a:gd name="connsiteX8" fmla="*/ 46181 w 3260436"/>
                <a:gd name="connsiteY8" fmla="*/ 544945 h 3334327"/>
                <a:gd name="connsiteX9" fmla="*/ 73890 w 3260436"/>
                <a:gd name="connsiteY9" fmla="*/ 461818 h 3334327"/>
                <a:gd name="connsiteX10" fmla="*/ 193963 w 3260436"/>
                <a:gd name="connsiteY10" fmla="*/ 203200 h 3334327"/>
                <a:gd name="connsiteX11" fmla="*/ 221672 w 3260436"/>
                <a:gd name="connsiteY11" fmla="*/ 129309 h 3334327"/>
                <a:gd name="connsiteX12" fmla="*/ 240145 w 3260436"/>
                <a:gd name="connsiteY12" fmla="*/ 92363 h 3334327"/>
                <a:gd name="connsiteX13" fmla="*/ 350981 w 3260436"/>
                <a:gd name="connsiteY13" fmla="*/ 36945 h 3334327"/>
                <a:gd name="connsiteX14" fmla="*/ 544945 w 3260436"/>
                <a:gd name="connsiteY14" fmla="*/ 0 h 3334327"/>
                <a:gd name="connsiteX15" fmla="*/ 628072 w 3260436"/>
                <a:gd name="connsiteY15" fmla="*/ 18472 h 3334327"/>
                <a:gd name="connsiteX16" fmla="*/ 803563 w 3260436"/>
                <a:gd name="connsiteY16" fmla="*/ 73891 h 3334327"/>
                <a:gd name="connsiteX17" fmla="*/ 979054 w 3260436"/>
                <a:gd name="connsiteY17" fmla="*/ 101600 h 3334327"/>
                <a:gd name="connsiteX18" fmla="*/ 1062181 w 3260436"/>
                <a:gd name="connsiteY18" fmla="*/ 120072 h 3334327"/>
                <a:gd name="connsiteX19" fmla="*/ 1265381 w 3260436"/>
                <a:gd name="connsiteY19" fmla="*/ 147781 h 3334327"/>
                <a:gd name="connsiteX20" fmla="*/ 1865745 w 3260436"/>
                <a:gd name="connsiteY20" fmla="*/ 120072 h 3334327"/>
                <a:gd name="connsiteX21" fmla="*/ 2087418 w 3260436"/>
                <a:gd name="connsiteY21" fmla="*/ 92363 h 3334327"/>
                <a:gd name="connsiteX22" fmla="*/ 2142836 w 3260436"/>
                <a:gd name="connsiteY22" fmla="*/ 83127 h 3334327"/>
                <a:gd name="connsiteX23" fmla="*/ 2207490 w 3260436"/>
                <a:gd name="connsiteY23" fmla="*/ 64654 h 3334327"/>
                <a:gd name="connsiteX24" fmla="*/ 2475345 w 3260436"/>
                <a:gd name="connsiteY24" fmla="*/ 73891 h 3334327"/>
                <a:gd name="connsiteX25" fmla="*/ 2641600 w 3260436"/>
                <a:gd name="connsiteY25" fmla="*/ 138545 h 3334327"/>
                <a:gd name="connsiteX26" fmla="*/ 2900218 w 3260436"/>
                <a:gd name="connsiteY26" fmla="*/ 295563 h 3334327"/>
                <a:gd name="connsiteX27" fmla="*/ 3001818 w 3260436"/>
                <a:gd name="connsiteY27" fmla="*/ 387927 h 3334327"/>
                <a:gd name="connsiteX28" fmla="*/ 3038763 w 3260436"/>
                <a:gd name="connsiteY28" fmla="*/ 498763 h 3334327"/>
                <a:gd name="connsiteX29" fmla="*/ 3066472 w 3260436"/>
                <a:gd name="connsiteY29" fmla="*/ 637309 h 3334327"/>
                <a:gd name="connsiteX30" fmla="*/ 3112654 w 3260436"/>
                <a:gd name="connsiteY30" fmla="*/ 1560945 h 3334327"/>
                <a:gd name="connsiteX31" fmla="*/ 3140363 w 3260436"/>
                <a:gd name="connsiteY31" fmla="*/ 1754909 h 3334327"/>
                <a:gd name="connsiteX32" fmla="*/ 3168072 w 3260436"/>
                <a:gd name="connsiteY32" fmla="*/ 1911927 h 3334327"/>
                <a:gd name="connsiteX33" fmla="*/ 3195781 w 3260436"/>
                <a:gd name="connsiteY33" fmla="*/ 2087418 h 3334327"/>
                <a:gd name="connsiteX34" fmla="*/ 3205018 w 3260436"/>
                <a:gd name="connsiteY34" fmla="*/ 2207491 h 3334327"/>
                <a:gd name="connsiteX35" fmla="*/ 3251200 w 3260436"/>
                <a:gd name="connsiteY35" fmla="*/ 2456872 h 3334327"/>
                <a:gd name="connsiteX36" fmla="*/ 3260436 w 3260436"/>
                <a:gd name="connsiteY36" fmla="*/ 2613891 h 3334327"/>
                <a:gd name="connsiteX37" fmla="*/ 3251200 w 3260436"/>
                <a:gd name="connsiteY37" fmla="*/ 2780145 h 3334327"/>
                <a:gd name="connsiteX38" fmla="*/ 3195781 w 3260436"/>
                <a:gd name="connsiteY38" fmla="*/ 3057236 h 3334327"/>
                <a:gd name="connsiteX39" fmla="*/ 3149600 w 3260436"/>
                <a:gd name="connsiteY39" fmla="*/ 3186545 h 3334327"/>
                <a:gd name="connsiteX40" fmla="*/ 3066472 w 3260436"/>
                <a:gd name="connsiteY40" fmla="*/ 3306618 h 3334327"/>
                <a:gd name="connsiteX41" fmla="*/ 2992581 w 3260436"/>
                <a:gd name="connsiteY41" fmla="*/ 3334327 h 3334327"/>
                <a:gd name="connsiteX42" fmla="*/ 2576945 w 3260436"/>
                <a:gd name="connsiteY42" fmla="*/ 3315854 h 3334327"/>
                <a:gd name="connsiteX43" fmla="*/ 2475345 w 3260436"/>
                <a:gd name="connsiteY43" fmla="*/ 3306618 h 3334327"/>
                <a:gd name="connsiteX44" fmla="*/ 2410690 w 3260436"/>
                <a:gd name="connsiteY44" fmla="*/ 3260436 h 3334327"/>
                <a:gd name="connsiteX45" fmla="*/ 2179781 w 3260436"/>
                <a:gd name="connsiteY45" fmla="*/ 3140363 h 3334327"/>
                <a:gd name="connsiteX46" fmla="*/ 2133600 w 3260436"/>
                <a:gd name="connsiteY46" fmla="*/ 3131127 h 3334327"/>
                <a:gd name="connsiteX47" fmla="*/ 2022763 w 3260436"/>
                <a:gd name="connsiteY47" fmla="*/ 3084945 h 3334327"/>
                <a:gd name="connsiteX48" fmla="*/ 1847272 w 3260436"/>
                <a:gd name="connsiteY48" fmla="*/ 3020291 h 3334327"/>
                <a:gd name="connsiteX49" fmla="*/ 1736436 w 3260436"/>
                <a:gd name="connsiteY49" fmla="*/ 2946400 h 3334327"/>
                <a:gd name="connsiteX50" fmla="*/ 1607127 w 3260436"/>
                <a:gd name="connsiteY50" fmla="*/ 2844800 h 3334327"/>
                <a:gd name="connsiteX51" fmla="*/ 1468581 w 3260436"/>
                <a:gd name="connsiteY51" fmla="*/ 2789381 h 3334327"/>
                <a:gd name="connsiteX52" fmla="*/ 1394690 w 3260436"/>
                <a:gd name="connsiteY52" fmla="*/ 2770909 h 3334327"/>
                <a:gd name="connsiteX53" fmla="*/ 1265381 w 3260436"/>
                <a:gd name="connsiteY53" fmla="*/ 2715491 h 3334327"/>
                <a:gd name="connsiteX54" fmla="*/ 1043709 w 3260436"/>
                <a:gd name="connsiteY54" fmla="*/ 2595418 h 3334327"/>
                <a:gd name="connsiteX55" fmla="*/ 969818 w 3260436"/>
                <a:gd name="connsiteY55" fmla="*/ 2540000 h 3334327"/>
                <a:gd name="connsiteX56" fmla="*/ 942109 w 3260436"/>
                <a:gd name="connsiteY56" fmla="*/ 2493818 h 3334327"/>
                <a:gd name="connsiteX57" fmla="*/ 905163 w 3260436"/>
                <a:gd name="connsiteY57" fmla="*/ 2438400 h 3334327"/>
                <a:gd name="connsiteX58" fmla="*/ 895927 w 3260436"/>
                <a:gd name="connsiteY58" fmla="*/ 2382981 h 3334327"/>
                <a:gd name="connsiteX59" fmla="*/ 886690 w 3260436"/>
                <a:gd name="connsiteY59" fmla="*/ 2355272 h 3334327"/>
                <a:gd name="connsiteX60" fmla="*/ 877454 w 3260436"/>
                <a:gd name="connsiteY60" fmla="*/ 2299854 h 3334327"/>
                <a:gd name="connsiteX61" fmla="*/ 858981 w 3260436"/>
                <a:gd name="connsiteY61" fmla="*/ 2207491 h 3334327"/>
                <a:gd name="connsiteX62" fmla="*/ 831272 w 3260436"/>
                <a:gd name="connsiteY62" fmla="*/ 2179781 h 3334327"/>
                <a:gd name="connsiteX63" fmla="*/ 812800 w 3260436"/>
                <a:gd name="connsiteY63" fmla="*/ 2142836 h 3334327"/>
                <a:gd name="connsiteX64" fmla="*/ 785090 w 3260436"/>
                <a:gd name="connsiteY64" fmla="*/ 2096654 h 3334327"/>
                <a:gd name="connsiteX65" fmla="*/ 757381 w 3260436"/>
                <a:gd name="connsiteY65" fmla="*/ 2068945 h 3334327"/>
                <a:gd name="connsiteX66" fmla="*/ 701963 w 3260436"/>
                <a:gd name="connsiteY66" fmla="*/ 2004291 h 3334327"/>
                <a:gd name="connsiteX67" fmla="*/ 628072 w 3260436"/>
                <a:gd name="connsiteY67" fmla="*/ 1976581 h 3334327"/>
                <a:gd name="connsiteX68" fmla="*/ 554181 w 3260436"/>
                <a:gd name="connsiteY68" fmla="*/ 1967345 h 3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260436" h="3334327">
                  <a:moveTo>
                    <a:pt x="554181" y="1967345"/>
                  </a:moveTo>
                  <a:cubicBezTo>
                    <a:pt x="484908" y="1927321"/>
                    <a:pt x="403140" y="1895356"/>
                    <a:pt x="212436" y="1736436"/>
                  </a:cubicBezTo>
                  <a:cubicBezTo>
                    <a:pt x="190123" y="1717842"/>
                    <a:pt x="182365" y="1686712"/>
                    <a:pt x="166254" y="1662545"/>
                  </a:cubicBezTo>
                  <a:cubicBezTo>
                    <a:pt x="157715" y="1649737"/>
                    <a:pt x="146092" y="1639017"/>
                    <a:pt x="138545" y="1625600"/>
                  </a:cubicBezTo>
                  <a:cubicBezTo>
                    <a:pt x="89915" y="1539147"/>
                    <a:pt x="81114" y="1509732"/>
                    <a:pt x="46181" y="1422400"/>
                  </a:cubicBezTo>
                  <a:cubicBezTo>
                    <a:pt x="25363" y="1318308"/>
                    <a:pt x="52800" y="1445567"/>
                    <a:pt x="9236" y="1293091"/>
                  </a:cubicBezTo>
                  <a:cubicBezTo>
                    <a:pt x="4923" y="1277996"/>
                    <a:pt x="3079" y="1262303"/>
                    <a:pt x="0" y="1246909"/>
                  </a:cubicBezTo>
                  <a:cubicBezTo>
                    <a:pt x="3079" y="1040630"/>
                    <a:pt x="-4307" y="833929"/>
                    <a:pt x="9236" y="628072"/>
                  </a:cubicBezTo>
                  <a:cubicBezTo>
                    <a:pt x="11227" y="597815"/>
                    <a:pt x="35191" y="573206"/>
                    <a:pt x="46181" y="544945"/>
                  </a:cubicBezTo>
                  <a:cubicBezTo>
                    <a:pt x="56767" y="517723"/>
                    <a:pt x="62297" y="488627"/>
                    <a:pt x="73890" y="461818"/>
                  </a:cubicBezTo>
                  <a:cubicBezTo>
                    <a:pt x="111614" y="374581"/>
                    <a:pt x="153939" y="289406"/>
                    <a:pt x="193963" y="203200"/>
                  </a:cubicBezTo>
                  <a:cubicBezTo>
                    <a:pt x="205040" y="179341"/>
                    <a:pt x="211555" y="153591"/>
                    <a:pt x="221672" y="129309"/>
                  </a:cubicBezTo>
                  <a:cubicBezTo>
                    <a:pt x="226968" y="116599"/>
                    <a:pt x="228941" y="100366"/>
                    <a:pt x="240145" y="92363"/>
                  </a:cubicBezTo>
                  <a:cubicBezTo>
                    <a:pt x="273757" y="68354"/>
                    <a:pt x="314036" y="55418"/>
                    <a:pt x="350981" y="36945"/>
                  </a:cubicBezTo>
                  <a:cubicBezTo>
                    <a:pt x="366674" y="29099"/>
                    <a:pt x="499225" y="7620"/>
                    <a:pt x="544945" y="0"/>
                  </a:cubicBezTo>
                  <a:cubicBezTo>
                    <a:pt x="572654" y="6157"/>
                    <a:pt x="600779" y="10674"/>
                    <a:pt x="628072" y="18472"/>
                  </a:cubicBezTo>
                  <a:cubicBezTo>
                    <a:pt x="650111" y="24769"/>
                    <a:pt x="764807" y="66438"/>
                    <a:pt x="803563" y="73891"/>
                  </a:cubicBezTo>
                  <a:cubicBezTo>
                    <a:pt x="861719" y="85075"/>
                    <a:pt x="920755" y="91190"/>
                    <a:pt x="979054" y="101600"/>
                  </a:cubicBezTo>
                  <a:cubicBezTo>
                    <a:pt x="1006997" y="106590"/>
                    <a:pt x="1034126" y="115756"/>
                    <a:pt x="1062181" y="120072"/>
                  </a:cubicBezTo>
                  <a:cubicBezTo>
                    <a:pt x="1370165" y="167453"/>
                    <a:pt x="1127197" y="120145"/>
                    <a:pt x="1265381" y="147781"/>
                  </a:cubicBezTo>
                  <a:cubicBezTo>
                    <a:pt x="1465502" y="138545"/>
                    <a:pt x="1665864" y="133547"/>
                    <a:pt x="1865745" y="120072"/>
                  </a:cubicBezTo>
                  <a:cubicBezTo>
                    <a:pt x="1940042" y="115063"/>
                    <a:pt x="2013605" y="102205"/>
                    <a:pt x="2087418" y="92363"/>
                  </a:cubicBezTo>
                  <a:cubicBezTo>
                    <a:pt x="2105981" y="89888"/>
                    <a:pt x="2124588" y="87338"/>
                    <a:pt x="2142836" y="83127"/>
                  </a:cubicBezTo>
                  <a:cubicBezTo>
                    <a:pt x="2164676" y="78087"/>
                    <a:pt x="2185939" y="70812"/>
                    <a:pt x="2207490" y="64654"/>
                  </a:cubicBezTo>
                  <a:cubicBezTo>
                    <a:pt x="2296775" y="67733"/>
                    <a:pt x="2386316" y="66472"/>
                    <a:pt x="2475345" y="73891"/>
                  </a:cubicBezTo>
                  <a:cubicBezTo>
                    <a:pt x="2520103" y="77621"/>
                    <a:pt x="2611987" y="124518"/>
                    <a:pt x="2641600" y="138545"/>
                  </a:cubicBezTo>
                  <a:cubicBezTo>
                    <a:pt x="2740772" y="185522"/>
                    <a:pt x="2800158" y="221326"/>
                    <a:pt x="2900218" y="295563"/>
                  </a:cubicBezTo>
                  <a:cubicBezTo>
                    <a:pt x="2936975" y="322835"/>
                    <a:pt x="2967951" y="357139"/>
                    <a:pt x="3001818" y="387927"/>
                  </a:cubicBezTo>
                  <a:lnTo>
                    <a:pt x="3038763" y="498763"/>
                  </a:lnTo>
                  <a:cubicBezTo>
                    <a:pt x="3053656" y="543443"/>
                    <a:pt x="3066472" y="637309"/>
                    <a:pt x="3066472" y="637309"/>
                  </a:cubicBezTo>
                  <a:cubicBezTo>
                    <a:pt x="3090825" y="1635759"/>
                    <a:pt x="3042425" y="1104456"/>
                    <a:pt x="3112654" y="1560945"/>
                  </a:cubicBezTo>
                  <a:cubicBezTo>
                    <a:pt x="3122585" y="1625497"/>
                    <a:pt x="3132262" y="1690102"/>
                    <a:pt x="3140363" y="1754909"/>
                  </a:cubicBezTo>
                  <a:cubicBezTo>
                    <a:pt x="3157962" y="1895698"/>
                    <a:pt x="3135068" y="1812912"/>
                    <a:pt x="3168072" y="1911927"/>
                  </a:cubicBezTo>
                  <a:cubicBezTo>
                    <a:pt x="3177308" y="1970424"/>
                    <a:pt x="3188435" y="2028654"/>
                    <a:pt x="3195781" y="2087418"/>
                  </a:cubicBezTo>
                  <a:cubicBezTo>
                    <a:pt x="3200760" y="2127251"/>
                    <a:pt x="3199063" y="2167793"/>
                    <a:pt x="3205018" y="2207491"/>
                  </a:cubicBezTo>
                  <a:cubicBezTo>
                    <a:pt x="3217559" y="2291096"/>
                    <a:pt x="3235806" y="2373745"/>
                    <a:pt x="3251200" y="2456872"/>
                  </a:cubicBezTo>
                  <a:cubicBezTo>
                    <a:pt x="3254279" y="2509212"/>
                    <a:pt x="3260436" y="2561461"/>
                    <a:pt x="3260436" y="2613891"/>
                  </a:cubicBezTo>
                  <a:cubicBezTo>
                    <a:pt x="3260436" y="2669394"/>
                    <a:pt x="3258084" y="2725070"/>
                    <a:pt x="3251200" y="2780145"/>
                  </a:cubicBezTo>
                  <a:cubicBezTo>
                    <a:pt x="3247895" y="2806582"/>
                    <a:pt x="3216870" y="2990956"/>
                    <a:pt x="3195781" y="3057236"/>
                  </a:cubicBezTo>
                  <a:cubicBezTo>
                    <a:pt x="3181904" y="3100851"/>
                    <a:pt x="3166598" y="3144049"/>
                    <a:pt x="3149600" y="3186545"/>
                  </a:cubicBezTo>
                  <a:cubicBezTo>
                    <a:pt x="3133203" y="3227537"/>
                    <a:pt x="3102335" y="3281001"/>
                    <a:pt x="3066472" y="3306618"/>
                  </a:cubicBezTo>
                  <a:cubicBezTo>
                    <a:pt x="3045067" y="3321908"/>
                    <a:pt x="3017211" y="3325091"/>
                    <a:pt x="2992581" y="3334327"/>
                  </a:cubicBezTo>
                  <a:lnTo>
                    <a:pt x="2576945" y="3315854"/>
                  </a:lnTo>
                  <a:cubicBezTo>
                    <a:pt x="2542987" y="3314035"/>
                    <a:pt x="2507606" y="3317372"/>
                    <a:pt x="2475345" y="3306618"/>
                  </a:cubicBezTo>
                  <a:cubicBezTo>
                    <a:pt x="2450219" y="3298243"/>
                    <a:pt x="2432969" y="3274758"/>
                    <a:pt x="2410690" y="3260436"/>
                  </a:cubicBezTo>
                  <a:cubicBezTo>
                    <a:pt x="2356567" y="3225643"/>
                    <a:pt x="2207665" y="3152486"/>
                    <a:pt x="2179781" y="3140363"/>
                  </a:cubicBezTo>
                  <a:cubicBezTo>
                    <a:pt x="2165384" y="3134104"/>
                    <a:pt x="2148604" y="3135744"/>
                    <a:pt x="2133600" y="3131127"/>
                  </a:cubicBezTo>
                  <a:cubicBezTo>
                    <a:pt x="1949456" y="3074468"/>
                    <a:pt x="2134199" y="3127805"/>
                    <a:pt x="2022763" y="3084945"/>
                  </a:cubicBezTo>
                  <a:cubicBezTo>
                    <a:pt x="1966824" y="3063430"/>
                    <a:pt x="1900174" y="3049147"/>
                    <a:pt x="1847272" y="3020291"/>
                  </a:cubicBezTo>
                  <a:cubicBezTo>
                    <a:pt x="1808291" y="2999029"/>
                    <a:pt x="1771351" y="2973833"/>
                    <a:pt x="1736436" y="2946400"/>
                  </a:cubicBezTo>
                  <a:cubicBezTo>
                    <a:pt x="1693333" y="2912533"/>
                    <a:pt x="1657219" y="2867063"/>
                    <a:pt x="1607127" y="2844800"/>
                  </a:cubicBezTo>
                  <a:cubicBezTo>
                    <a:pt x="1545536" y="2817426"/>
                    <a:pt x="1527510" y="2806218"/>
                    <a:pt x="1468581" y="2789381"/>
                  </a:cubicBezTo>
                  <a:cubicBezTo>
                    <a:pt x="1444170" y="2782406"/>
                    <a:pt x="1418550" y="2779585"/>
                    <a:pt x="1394690" y="2770909"/>
                  </a:cubicBezTo>
                  <a:cubicBezTo>
                    <a:pt x="1350619" y="2754883"/>
                    <a:pt x="1308011" y="2735030"/>
                    <a:pt x="1265381" y="2715491"/>
                  </a:cubicBezTo>
                  <a:cubicBezTo>
                    <a:pt x="1200888" y="2685932"/>
                    <a:pt x="1098671" y="2630394"/>
                    <a:pt x="1043709" y="2595418"/>
                  </a:cubicBezTo>
                  <a:cubicBezTo>
                    <a:pt x="1017734" y="2578889"/>
                    <a:pt x="994448" y="2558473"/>
                    <a:pt x="969818" y="2540000"/>
                  </a:cubicBezTo>
                  <a:cubicBezTo>
                    <a:pt x="960582" y="2524606"/>
                    <a:pt x="951747" y="2508964"/>
                    <a:pt x="942109" y="2493818"/>
                  </a:cubicBezTo>
                  <a:cubicBezTo>
                    <a:pt x="930189" y="2475087"/>
                    <a:pt x="905163" y="2438400"/>
                    <a:pt x="905163" y="2438400"/>
                  </a:cubicBezTo>
                  <a:cubicBezTo>
                    <a:pt x="902084" y="2419927"/>
                    <a:pt x="899990" y="2401263"/>
                    <a:pt x="895927" y="2382981"/>
                  </a:cubicBezTo>
                  <a:cubicBezTo>
                    <a:pt x="893815" y="2373477"/>
                    <a:pt x="888802" y="2364776"/>
                    <a:pt x="886690" y="2355272"/>
                  </a:cubicBezTo>
                  <a:cubicBezTo>
                    <a:pt x="882627" y="2336991"/>
                    <a:pt x="880905" y="2318261"/>
                    <a:pt x="877454" y="2299854"/>
                  </a:cubicBezTo>
                  <a:cubicBezTo>
                    <a:pt x="871668" y="2268994"/>
                    <a:pt x="865139" y="2238279"/>
                    <a:pt x="858981" y="2207491"/>
                  </a:cubicBezTo>
                  <a:cubicBezTo>
                    <a:pt x="856419" y="2194682"/>
                    <a:pt x="838864" y="2190410"/>
                    <a:pt x="831272" y="2179781"/>
                  </a:cubicBezTo>
                  <a:cubicBezTo>
                    <a:pt x="823269" y="2168577"/>
                    <a:pt x="819487" y="2154872"/>
                    <a:pt x="812800" y="2142836"/>
                  </a:cubicBezTo>
                  <a:cubicBezTo>
                    <a:pt x="804081" y="2127143"/>
                    <a:pt x="795862" y="2111016"/>
                    <a:pt x="785090" y="2096654"/>
                  </a:cubicBezTo>
                  <a:cubicBezTo>
                    <a:pt x="777253" y="2086204"/>
                    <a:pt x="765882" y="2078863"/>
                    <a:pt x="757381" y="2068945"/>
                  </a:cubicBezTo>
                  <a:cubicBezTo>
                    <a:pt x="726803" y="2033271"/>
                    <a:pt x="736341" y="2032940"/>
                    <a:pt x="701963" y="2004291"/>
                  </a:cubicBezTo>
                  <a:cubicBezTo>
                    <a:pt x="668079" y="1976054"/>
                    <a:pt x="675400" y="1989489"/>
                    <a:pt x="628072" y="1976581"/>
                  </a:cubicBezTo>
                  <a:cubicBezTo>
                    <a:pt x="582637" y="1964190"/>
                    <a:pt x="623454" y="2007369"/>
                    <a:pt x="554181" y="1967345"/>
                  </a:cubicBezTo>
                  <a:close/>
                </a:path>
              </a:pathLst>
            </a:cu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66FFCC"/>
                </a:solidFill>
              </a:endParaRPr>
            </a:p>
          </p:txBody>
        </p:sp>
        <p:grpSp>
          <p:nvGrpSpPr>
            <p:cNvPr id="22" name="Group 16"/>
            <p:cNvGrpSpPr>
              <a:grpSpLocks/>
            </p:cNvGrpSpPr>
            <p:nvPr/>
          </p:nvGrpSpPr>
          <p:grpSpPr bwMode="auto">
            <a:xfrm>
              <a:off x="6602413" y="1866900"/>
              <a:ext cx="2139950" cy="990600"/>
              <a:chOff x="6770255" y="1219200"/>
              <a:chExt cx="2140527" cy="990600"/>
            </a:xfrm>
          </p:grpSpPr>
          <p:sp>
            <p:nvSpPr>
              <p:cNvPr id="29" name="TextBox 5"/>
              <p:cNvSpPr txBox="1">
                <a:spLocks noChangeArrowheads="1"/>
              </p:cNvSpPr>
              <p:nvPr/>
            </p:nvSpPr>
            <p:spPr bwMode="auto">
              <a:xfrm>
                <a:off x="6770255" y="1219200"/>
                <a:ext cx="2140527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>
                    <a:latin typeface="Comic Sans MS" pitchFamily="66" charset="0"/>
                  </a:rPr>
                  <a:t>Community boundary</a:t>
                </a:r>
              </a:p>
            </p:txBody>
          </p:sp>
          <p:sp>
            <p:nvSpPr>
              <p:cNvPr id="30" name="Curved Left Arrow 29"/>
              <p:cNvSpPr/>
              <p:nvPr/>
            </p:nvSpPr>
            <p:spPr>
              <a:xfrm>
                <a:off x="8077119" y="1557384"/>
                <a:ext cx="228662" cy="652479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" name="TextBox 7"/>
            <p:cNvSpPr txBox="1">
              <a:spLocks noChangeArrowheads="1"/>
            </p:cNvSpPr>
            <p:nvPr/>
          </p:nvSpPr>
          <p:spPr bwMode="auto">
            <a:xfrm>
              <a:off x="6500813" y="4852988"/>
              <a:ext cx="1752600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Comic Sans MS" pitchFamily="66" charset="0"/>
                </a:rPr>
                <a:t>Community Culture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4200525" y="2921064"/>
              <a:ext cx="2351088" cy="838222"/>
            </a:xfrm>
            <a:prstGeom prst="line">
              <a:avLst/>
            </a:prstGeom>
            <a:ln w="571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4200525" y="3733885"/>
              <a:ext cx="2351088" cy="1484351"/>
            </a:xfrm>
            <a:prstGeom prst="line">
              <a:avLst/>
            </a:prstGeom>
            <a:ln w="571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022725" y="3591006"/>
              <a:ext cx="1600200" cy="6461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95000"/>
                  <a:lumOff val="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/>
                <a:t>Project Intrusion</a:t>
              </a:r>
            </a:p>
          </p:txBody>
        </p:sp>
        <p:sp>
          <p:nvSpPr>
            <p:cNvPr id="27" name="TextBox 17"/>
            <p:cNvSpPr txBox="1">
              <a:spLocks noChangeArrowheads="1"/>
            </p:cNvSpPr>
            <p:nvPr/>
          </p:nvSpPr>
          <p:spPr bwMode="auto">
            <a:xfrm>
              <a:off x="3905250" y="1219200"/>
              <a:ext cx="42322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Comic Sans MS" pitchFamily="66" charset="0"/>
                </a:rPr>
                <a:t>Formal Impact Model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2953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8600" y="457200"/>
            <a:ext cx="8575675" cy="5543550"/>
            <a:chOff x="228600" y="457200"/>
            <a:chExt cx="8575675" cy="5543686"/>
          </a:xfrm>
        </p:grpSpPr>
        <p:sp>
          <p:nvSpPr>
            <p:cNvPr id="3" name="Rectangle 4"/>
            <p:cNvSpPr txBox="1">
              <a:spLocks noChangeArrowheads="1"/>
            </p:cNvSpPr>
            <p:nvPr/>
          </p:nvSpPr>
          <p:spPr bwMode="auto">
            <a:xfrm>
              <a:off x="457200" y="457200"/>
              <a:ext cx="8229600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4400">
                  <a:solidFill>
                    <a:schemeClr val="tx2"/>
                  </a:solidFill>
                  <a:latin typeface="Comic Sans MS" pitchFamily="66" charset="0"/>
                </a:rPr>
                <a:t>NEW MODEL--Effective</a:t>
              </a:r>
            </a:p>
          </p:txBody>
        </p:sp>
        <p:sp>
          <p:nvSpPr>
            <p:cNvPr id="4" name="Rectangle 6"/>
            <p:cNvSpPr txBox="1">
              <a:spLocks noChangeArrowheads="1"/>
            </p:cNvSpPr>
            <p:nvPr/>
          </p:nvSpPr>
          <p:spPr bwMode="auto">
            <a:xfrm>
              <a:off x="228600" y="1600200"/>
              <a:ext cx="4038600" cy="42672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 typeface="Wingdings" pitchFamily="2" charset="2"/>
                <a:buNone/>
              </a:pPr>
              <a:r>
                <a:rPr lang="en-US" altLang="en-US" sz="2800" b="1">
                  <a:latin typeface="Comic Sans MS" pitchFamily="66" charset="0"/>
                </a:rPr>
                <a:t>Social Ecology Approach  </a:t>
              </a:r>
            </a:p>
            <a:p>
              <a:pPr algn="ctr">
                <a:buFont typeface="Wingdings" pitchFamily="2" charset="2"/>
                <a:buNone/>
              </a:pPr>
              <a:r>
                <a:rPr lang="en-US" altLang="en-US" sz="2800" b="1">
                  <a:latin typeface="Comic Sans MS" pitchFamily="66" charset="0"/>
                </a:rPr>
                <a:t>         </a:t>
              </a:r>
            </a:p>
            <a:p>
              <a:pPr algn="ctr"/>
              <a:r>
                <a:rPr lang="en-US" altLang="en-US" sz="2800">
                  <a:latin typeface="Comic Sans MS" pitchFamily="66" charset="0"/>
                </a:rPr>
                <a:t>Learn</a:t>
              </a:r>
            </a:p>
            <a:p>
              <a:pPr algn="ctr"/>
              <a:endParaRPr lang="en-US" altLang="en-US" sz="2800">
                <a:latin typeface="Comic Sans MS" pitchFamily="66" charset="0"/>
              </a:endParaRPr>
            </a:p>
            <a:p>
              <a:pPr algn="ctr"/>
              <a:r>
                <a:rPr lang="en-US" altLang="en-US" sz="2800">
                  <a:latin typeface="Comic Sans MS" pitchFamily="66" charset="0"/>
                </a:rPr>
                <a:t>Engage</a:t>
              </a:r>
            </a:p>
            <a:p>
              <a:pPr algn="ctr"/>
              <a:endParaRPr lang="en-US" altLang="en-US" sz="2800">
                <a:latin typeface="Comic Sans MS" pitchFamily="66" charset="0"/>
              </a:endParaRPr>
            </a:p>
            <a:p>
              <a:pPr algn="ctr"/>
              <a:r>
                <a:rPr lang="en-US" altLang="en-US" sz="2800">
                  <a:latin typeface="Comic Sans MS" pitchFamily="66" charset="0"/>
                </a:rPr>
                <a:t>Benefit</a:t>
              </a:r>
            </a:p>
          </p:txBody>
        </p:sp>
        <p:sp>
          <p:nvSpPr>
            <p:cNvPr id="5" name="Freeform 4"/>
            <p:cNvSpPr/>
            <p:nvPr/>
          </p:nvSpPr>
          <p:spPr bwMode="auto">
            <a:xfrm>
              <a:off x="4876800" y="2667054"/>
              <a:ext cx="3260725" cy="3333832"/>
            </a:xfrm>
            <a:custGeom>
              <a:avLst/>
              <a:gdLst>
                <a:gd name="connsiteX0" fmla="*/ 554181 w 3260436"/>
                <a:gd name="connsiteY0" fmla="*/ 1967345 h 3334327"/>
                <a:gd name="connsiteX1" fmla="*/ 212436 w 3260436"/>
                <a:gd name="connsiteY1" fmla="*/ 1736436 h 3334327"/>
                <a:gd name="connsiteX2" fmla="*/ 166254 w 3260436"/>
                <a:gd name="connsiteY2" fmla="*/ 1662545 h 3334327"/>
                <a:gd name="connsiteX3" fmla="*/ 138545 w 3260436"/>
                <a:gd name="connsiteY3" fmla="*/ 1625600 h 3334327"/>
                <a:gd name="connsiteX4" fmla="*/ 46181 w 3260436"/>
                <a:gd name="connsiteY4" fmla="*/ 1422400 h 3334327"/>
                <a:gd name="connsiteX5" fmla="*/ 9236 w 3260436"/>
                <a:gd name="connsiteY5" fmla="*/ 1293091 h 3334327"/>
                <a:gd name="connsiteX6" fmla="*/ 0 w 3260436"/>
                <a:gd name="connsiteY6" fmla="*/ 1246909 h 3334327"/>
                <a:gd name="connsiteX7" fmla="*/ 9236 w 3260436"/>
                <a:gd name="connsiteY7" fmla="*/ 628072 h 3334327"/>
                <a:gd name="connsiteX8" fmla="*/ 46181 w 3260436"/>
                <a:gd name="connsiteY8" fmla="*/ 544945 h 3334327"/>
                <a:gd name="connsiteX9" fmla="*/ 73890 w 3260436"/>
                <a:gd name="connsiteY9" fmla="*/ 461818 h 3334327"/>
                <a:gd name="connsiteX10" fmla="*/ 193963 w 3260436"/>
                <a:gd name="connsiteY10" fmla="*/ 203200 h 3334327"/>
                <a:gd name="connsiteX11" fmla="*/ 221672 w 3260436"/>
                <a:gd name="connsiteY11" fmla="*/ 129309 h 3334327"/>
                <a:gd name="connsiteX12" fmla="*/ 240145 w 3260436"/>
                <a:gd name="connsiteY12" fmla="*/ 92363 h 3334327"/>
                <a:gd name="connsiteX13" fmla="*/ 350981 w 3260436"/>
                <a:gd name="connsiteY13" fmla="*/ 36945 h 3334327"/>
                <a:gd name="connsiteX14" fmla="*/ 544945 w 3260436"/>
                <a:gd name="connsiteY14" fmla="*/ 0 h 3334327"/>
                <a:gd name="connsiteX15" fmla="*/ 628072 w 3260436"/>
                <a:gd name="connsiteY15" fmla="*/ 18472 h 3334327"/>
                <a:gd name="connsiteX16" fmla="*/ 803563 w 3260436"/>
                <a:gd name="connsiteY16" fmla="*/ 73891 h 3334327"/>
                <a:gd name="connsiteX17" fmla="*/ 979054 w 3260436"/>
                <a:gd name="connsiteY17" fmla="*/ 101600 h 3334327"/>
                <a:gd name="connsiteX18" fmla="*/ 1062181 w 3260436"/>
                <a:gd name="connsiteY18" fmla="*/ 120072 h 3334327"/>
                <a:gd name="connsiteX19" fmla="*/ 1265381 w 3260436"/>
                <a:gd name="connsiteY19" fmla="*/ 147781 h 3334327"/>
                <a:gd name="connsiteX20" fmla="*/ 1865745 w 3260436"/>
                <a:gd name="connsiteY20" fmla="*/ 120072 h 3334327"/>
                <a:gd name="connsiteX21" fmla="*/ 2087418 w 3260436"/>
                <a:gd name="connsiteY21" fmla="*/ 92363 h 3334327"/>
                <a:gd name="connsiteX22" fmla="*/ 2142836 w 3260436"/>
                <a:gd name="connsiteY22" fmla="*/ 83127 h 3334327"/>
                <a:gd name="connsiteX23" fmla="*/ 2207490 w 3260436"/>
                <a:gd name="connsiteY23" fmla="*/ 64654 h 3334327"/>
                <a:gd name="connsiteX24" fmla="*/ 2475345 w 3260436"/>
                <a:gd name="connsiteY24" fmla="*/ 73891 h 3334327"/>
                <a:gd name="connsiteX25" fmla="*/ 2641600 w 3260436"/>
                <a:gd name="connsiteY25" fmla="*/ 138545 h 3334327"/>
                <a:gd name="connsiteX26" fmla="*/ 2900218 w 3260436"/>
                <a:gd name="connsiteY26" fmla="*/ 295563 h 3334327"/>
                <a:gd name="connsiteX27" fmla="*/ 3001818 w 3260436"/>
                <a:gd name="connsiteY27" fmla="*/ 387927 h 3334327"/>
                <a:gd name="connsiteX28" fmla="*/ 3038763 w 3260436"/>
                <a:gd name="connsiteY28" fmla="*/ 498763 h 3334327"/>
                <a:gd name="connsiteX29" fmla="*/ 3066472 w 3260436"/>
                <a:gd name="connsiteY29" fmla="*/ 637309 h 3334327"/>
                <a:gd name="connsiteX30" fmla="*/ 3112654 w 3260436"/>
                <a:gd name="connsiteY30" fmla="*/ 1560945 h 3334327"/>
                <a:gd name="connsiteX31" fmla="*/ 3140363 w 3260436"/>
                <a:gd name="connsiteY31" fmla="*/ 1754909 h 3334327"/>
                <a:gd name="connsiteX32" fmla="*/ 3168072 w 3260436"/>
                <a:gd name="connsiteY32" fmla="*/ 1911927 h 3334327"/>
                <a:gd name="connsiteX33" fmla="*/ 3195781 w 3260436"/>
                <a:gd name="connsiteY33" fmla="*/ 2087418 h 3334327"/>
                <a:gd name="connsiteX34" fmla="*/ 3205018 w 3260436"/>
                <a:gd name="connsiteY34" fmla="*/ 2207491 h 3334327"/>
                <a:gd name="connsiteX35" fmla="*/ 3251200 w 3260436"/>
                <a:gd name="connsiteY35" fmla="*/ 2456872 h 3334327"/>
                <a:gd name="connsiteX36" fmla="*/ 3260436 w 3260436"/>
                <a:gd name="connsiteY36" fmla="*/ 2613891 h 3334327"/>
                <a:gd name="connsiteX37" fmla="*/ 3251200 w 3260436"/>
                <a:gd name="connsiteY37" fmla="*/ 2780145 h 3334327"/>
                <a:gd name="connsiteX38" fmla="*/ 3195781 w 3260436"/>
                <a:gd name="connsiteY38" fmla="*/ 3057236 h 3334327"/>
                <a:gd name="connsiteX39" fmla="*/ 3149600 w 3260436"/>
                <a:gd name="connsiteY39" fmla="*/ 3186545 h 3334327"/>
                <a:gd name="connsiteX40" fmla="*/ 3066472 w 3260436"/>
                <a:gd name="connsiteY40" fmla="*/ 3306618 h 3334327"/>
                <a:gd name="connsiteX41" fmla="*/ 2992581 w 3260436"/>
                <a:gd name="connsiteY41" fmla="*/ 3334327 h 3334327"/>
                <a:gd name="connsiteX42" fmla="*/ 2576945 w 3260436"/>
                <a:gd name="connsiteY42" fmla="*/ 3315854 h 3334327"/>
                <a:gd name="connsiteX43" fmla="*/ 2475345 w 3260436"/>
                <a:gd name="connsiteY43" fmla="*/ 3306618 h 3334327"/>
                <a:gd name="connsiteX44" fmla="*/ 2410690 w 3260436"/>
                <a:gd name="connsiteY44" fmla="*/ 3260436 h 3334327"/>
                <a:gd name="connsiteX45" fmla="*/ 2179781 w 3260436"/>
                <a:gd name="connsiteY45" fmla="*/ 3140363 h 3334327"/>
                <a:gd name="connsiteX46" fmla="*/ 2133600 w 3260436"/>
                <a:gd name="connsiteY46" fmla="*/ 3131127 h 3334327"/>
                <a:gd name="connsiteX47" fmla="*/ 2022763 w 3260436"/>
                <a:gd name="connsiteY47" fmla="*/ 3084945 h 3334327"/>
                <a:gd name="connsiteX48" fmla="*/ 1847272 w 3260436"/>
                <a:gd name="connsiteY48" fmla="*/ 3020291 h 3334327"/>
                <a:gd name="connsiteX49" fmla="*/ 1736436 w 3260436"/>
                <a:gd name="connsiteY49" fmla="*/ 2946400 h 3334327"/>
                <a:gd name="connsiteX50" fmla="*/ 1607127 w 3260436"/>
                <a:gd name="connsiteY50" fmla="*/ 2844800 h 3334327"/>
                <a:gd name="connsiteX51" fmla="*/ 1468581 w 3260436"/>
                <a:gd name="connsiteY51" fmla="*/ 2789381 h 3334327"/>
                <a:gd name="connsiteX52" fmla="*/ 1394690 w 3260436"/>
                <a:gd name="connsiteY52" fmla="*/ 2770909 h 3334327"/>
                <a:gd name="connsiteX53" fmla="*/ 1265381 w 3260436"/>
                <a:gd name="connsiteY53" fmla="*/ 2715491 h 3334327"/>
                <a:gd name="connsiteX54" fmla="*/ 1043709 w 3260436"/>
                <a:gd name="connsiteY54" fmla="*/ 2595418 h 3334327"/>
                <a:gd name="connsiteX55" fmla="*/ 969818 w 3260436"/>
                <a:gd name="connsiteY55" fmla="*/ 2540000 h 3334327"/>
                <a:gd name="connsiteX56" fmla="*/ 942109 w 3260436"/>
                <a:gd name="connsiteY56" fmla="*/ 2493818 h 3334327"/>
                <a:gd name="connsiteX57" fmla="*/ 905163 w 3260436"/>
                <a:gd name="connsiteY57" fmla="*/ 2438400 h 3334327"/>
                <a:gd name="connsiteX58" fmla="*/ 895927 w 3260436"/>
                <a:gd name="connsiteY58" fmla="*/ 2382981 h 3334327"/>
                <a:gd name="connsiteX59" fmla="*/ 886690 w 3260436"/>
                <a:gd name="connsiteY59" fmla="*/ 2355272 h 3334327"/>
                <a:gd name="connsiteX60" fmla="*/ 877454 w 3260436"/>
                <a:gd name="connsiteY60" fmla="*/ 2299854 h 3334327"/>
                <a:gd name="connsiteX61" fmla="*/ 858981 w 3260436"/>
                <a:gd name="connsiteY61" fmla="*/ 2207491 h 3334327"/>
                <a:gd name="connsiteX62" fmla="*/ 831272 w 3260436"/>
                <a:gd name="connsiteY62" fmla="*/ 2179781 h 3334327"/>
                <a:gd name="connsiteX63" fmla="*/ 812800 w 3260436"/>
                <a:gd name="connsiteY63" fmla="*/ 2142836 h 3334327"/>
                <a:gd name="connsiteX64" fmla="*/ 785090 w 3260436"/>
                <a:gd name="connsiteY64" fmla="*/ 2096654 h 3334327"/>
                <a:gd name="connsiteX65" fmla="*/ 757381 w 3260436"/>
                <a:gd name="connsiteY65" fmla="*/ 2068945 h 3334327"/>
                <a:gd name="connsiteX66" fmla="*/ 701963 w 3260436"/>
                <a:gd name="connsiteY66" fmla="*/ 2004291 h 3334327"/>
                <a:gd name="connsiteX67" fmla="*/ 628072 w 3260436"/>
                <a:gd name="connsiteY67" fmla="*/ 1976581 h 3334327"/>
                <a:gd name="connsiteX68" fmla="*/ 554181 w 3260436"/>
                <a:gd name="connsiteY68" fmla="*/ 1967345 h 3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260436" h="3334327">
                  <a:moveTo>
                    <a:pt x="554181" y="1967345"/>
                  </a:moveTo>
                  <a:cubicBezTo>
                    <a:pt x="484908" y="1927321"/>
                    <a:pt x="403140" y="1895356"/>
                    <a:pt x="212436" y="1736436"/>
                  </a:cubicBezTo>
                  <a:cubicBezTo>
                    <a:pt x="190123" y="1717842"/>
                    <a:pt x="182365" y="1686712"/>
                    <a:pt x="166254" y="1662545"/>
                  </a:cubicBezTo>
                  <a:cubicBezTo>
                    <a:pt x="157715" y="1649737"/>
                    <a:pt x="146092" y="1639017"/>
                    <a:pt x="138545" y="1625600"/>
                  </a:cubicBezTo>
                  <a:cubicBezTo>
                    <a:pt x="89915" y="1539147"/>
                    <a:pt x="81114" y="1509732"/>
                    <a:pt x="46181" y="1422400"/>
                  </a:cubicBezTo>
                  <a:cubicBezTo>
                    <a:pt x="25363" y="1318308"/>
                    <a:pt x="52800" y="1445567"/>
                    <a:pt x="9236" y="1293091"/>
                  </a:cubicBezTo>
                  <a:cubicBezTo>
                    <a:pt x="4923" y="1277996"/>
                    <a:pt x="3079" y="1262303"/>
                    <a:pt x="0" y="1246909"/>
                  </a:cubicBezTo>
                  <a:cubicBezTo>
                    <a:pt x="3079" y="1040630"/>
                    <a:pt x="-4307" y="833929"/>
                    <a:pt x="9236" y="628072"/>
                  </a:cubicBezTo>
                  <a:cubicBezTo>
                    <a:pt x="11227" y="597815"/>
                    <a:pt x="35191" y="573206"/>
                    <a:pt x="46181" y="544945"/>
                  </a:cubicBezTo>
                  <a:cubicBezTo>
                    <a:pt x="56767" y="517723"/>
                    <a:pt x="62297" y="488627"/>
                    <a:pt x="73890" y="461818"/>
                  </a:cubicBezTo>
                  <a:cubicBezTo>
                    <a:pt x="111614" y="374581"/>
                    <a:pt x="153939" y="289406"/>
                    <a:pt x="193963" y="203200"/>
                  </a:cubicBezTo>
                  <a:cubicBezTo>
                    <a:pt x="205040" y="179341"/>
                    <a:pt x="211555" y="153591"/>
                    <a:pt x="221672" y="129309"/>
                  </a:cubicBezTo>
                  <a:cubicBezTo>
                    <a:pt x="226968" y="116599"/>
                    <a:pt x="228941" y="100366"/>
                    <a:pt x="240145" y="92363"/>
                  </a:cubicBezTo>
                  <a:cubicBezTo>
                    <a:pt x="273757" y="68354"/>
                    <a:pt x="314036" y="55418"/>
                    <a:pt x="350981" y="36945"/>
                  </a:cubicBezTo>
                  <a:cubicBezTo>
                    <a:pt x="366674" y="29099"/>
                    <a:pt x="499225" y="7620"/>
                    <a:pt x="544945" y="0"/>
                  </a:cubicBezTo>
                  <a:cubicBezTo>
                    <a:pt x="572654" y="6157"/>
                    <a:pt x="600779" y="10674"/>
                    <a:pt x="628072" y="18472"/>
                  </a:cubicBezTo>
                  <a:cubicBezTo>
                    <a:pt x="650111" y="24769"/>
                    <a:pt x="764807" y="66438"/>
                    <a:pt x="803563" y="73891"/>
                  </a:cubicBezTo>
                  <a:cubicBezTo>
                    <a:pt x="861719" y="85075"/>
                    <a:pt x="920755" y="91190"/>
                    <a:pt x="979054" y="101600"/>
                  </a:cubicBezTo>
                  <a:cubicBezTo>
                    <a:pt x="1006997" y="106590"/>
                    <a:pt x="1034126" y="115756"/>
                    <a:pt x="1062181" y="120072"/>
                  </a:cubicBezTo>
                  <a:cubicBezTo>
                    <a:pt x="1370165" y="167453"/>
                    <a:pt x="1127197" y="120145"/>
                    <a:pt x="1265381" y="147781"/>
                  </a:cubicBezTo>
                  <a:cubicBezTo>
                    <a:pt x="1465502" y="138545"/>
                    <a:pt x="1665864" y="133547"/>
                    <a:pt x="1865745" y="120072"/>
                  </a:cubicBezTo>
                  <a:cubicBezTo>
                    <a:pt x="1940042" y="115063"/>
                    <a:pt x="2013605" y="102205"/>
                    <a:pt x="2087418" y="92363"/>
                  </a:cubicBezTo>
                  <a:cubicBezTo>
                    <a:pt x="2105981" y="89888"/>
                    <a:pt x="2124588" y="87338"/>
                    <a:pt x="2142836" y="83127"/>
                  </a:cubicBezTo>
                  <a:cubicBezTo>
                    <a:pt x="2164676" y="78087"/>
                    <a:pt x="2185939" y="70812"/>
                    <a:pt x="2207490" y="64654"/>
                  </a:cubicBezTo>
                  <a:cubicBezTo>
                    <a:pt x="2296775" y="67733"/>
                    <a:pt x="2386316" y="66472"/>
                    <a:pt x="2475345" y="73891"/>
                  </a:cubicBezTo>
                  <a:cubicBezTo>
                    <a:pt x="2520103" y="77621"/>
                    <a:pt x="2611987" y="124518"/>
                    <a:pt x="2641600" y="138545"/>
                  </a:cubicBezTo>
                  <a:cubicBezTo>
                    <a:pt x="2740772" y="185522"/>
                    <a:pt x="2800158" y="221326"/>
                    <a:pt x="2900218" y="295563"/>
                  </a:cubicBezTo>
                  <a:cubicBezTo>
                    <a:pt x="2936975" y="322835"/>
                    <a:pt x="2967951" y="357139"/>
                    <a:pt x="3001818" y="387927"/>
                  </a:cubicBezTo>
                  <a:lnTo>
                    <a:pt x="3038763" y="498763"/>
                  </a:lnTo>
                  <a:cubicBezTo>
                    <a:pt x="3053656" y="543443"/>
                    <a:pt x="3066472" y="637309"/>
                    <a:pt x="3066472" y="637309"/>
                  </a:cubicBezTo>
                  <a:cubicBezTo>
                    <a:pt x="3090825" y="1635759"/>
                    <a:pt x="3042425" y="1104456"/>
                    <a:pt x="3112654" y="1560945"/>
                  </a:cubicBezTo>
                  <a:cubicBezTo>
                    <a:pt x="3122585" y="1625497"/>
                    <a:pt x="3132262" y="1690102"/>
                    <a:pt x="3140363" y="1754909"/>
                  </a:cubicBezTo>
                  <a:cubicBezTo>
                    <a:pt x="3157962" y="1895698"/>
                    <a:pt x="3135068" y="1812912"/>
                    <a:pt x="3168072" y="1911927"/>
                  </a:cubicBezTo>
                  <a:cubicBezTo>
                    <a:pt x="3177308" y="1970424"/>
                    <a:pt x="3188435" y="2028654"/>
                    <a:pt x="3195781" y="2087418"/>
                  </a:cubicBezTo>
                  <a:cubicBezTo>
                    <a:pt x="3200760" y="2127251"/>
                    <a:pt x="3199063" y="2167793"/>
                    <a:pt x="3205018" y="2207491"/>
                  </a:cubicBezTo>
                  <a:cubicBezTo>
                    <a:pt x="3217559" y="2291096"/>
                    <a:pt x="3235806" y="2373745"/>
                    <a:pt x="3251200" y="2456872"/>
                  </a:cubicBezTo>
                  <a:cubicBezTo>
                    <a:pt x="3254279" y="2509212"/>
                    <a:pt x="3260436" y="2561461"/>
                    <a:pt x="3260436" y="2613891"/>
                  </a:cubicBezTo>
                  <a:cubicBezTo>
                    <a:pt x="3260436" y="2669394"/>
                    <a:pt x="3258084" y="2725070"/>
                    <a:pt x="3251200" y="2780145"/>
                  </a:cubicBezTo>
                  <a:cubicBezTo>
                    <a:pt x="3247895" y="2806582"/>
                    <a:pt x="3216870" y="2990956"/>
                    <a:pt x="3195781" y="3057236"/>
                  </a:cubicBezTo>
                  <a:cubicBezTo>
                    <a:pt x="3181904" y="3100851"/>
                    <a:pt x="3166598" y="3144049"/>
                    <a:pt x="3149600" y="3186545"/>
                  </a:cubicBezTo>
                  <a:cubicBezTo>
                    <a:pt x="3133203" y="3227537"/>
                    <a:pt x="3102335" y="3281001"/>
                    <a:pt x="3066472" y="3306618"/>
                  </a:cubicBezTo>
                  <a:cubicBezTo>
                    <a:pt x="3045067" y="3321908"/>
                    <a:pt x="3017211" y="3325091"/>
                    <a:pt x="2992581" y="3334327"/>
                  </a:cubicBezTo>
                  <a:lnTo>
                    <a:pt x="2576945" y="3315854"/>
                  </a:lnTo>
                  <a:cubicBezTo>
                    <a:pt x="2542987" y="3314035"/>
                    <a:pt x="2507606" y="3317372"/>
                    <a:pt x="2475345" y="3306618"/>
                  </a:cubicBezTo>
                  <a:cubicBezTo>
                    <a:pt x="2450219" y="3298243"/>
                    <a:pt x="2432969" y="3274758"/>
                    <a:pt x="2410690" y="3260436"/>
                  </a:cubicBezTo>
                  <a:cubicBezTo>
                    <a:pt x="2356567" y="3225643"/>
                    <a:pt x="2207665" y="3152486"/>
                    <a:pt x="2179781" y="3140363"/>
                  </a:cubicBezTo>
                  <a:cubicBezTo>
                    <a:pt x="2165384" y="3134104"/>
                    <a:pt x="2148604" y="3135744"/>
                    <a:pt x="2133600" y="3131127"/>
                  </a:cubicBezTo>
                  <a:cubicBezTo>
                    <a:pt x="1949456" y="3074468"/>
                    <a:pt x="2134199" y="3127805"/>
                    <a:pt x="2022763" y="3084945"/>
                  </a:cubicBezTo>
                  <a:cubicBezTo>
                    <a:pt x="1966824" y="3063430"/>
                    <a:pt x="1900174" y="3049147"/>
                    <a:pt x="1847272" y="3020291"/>
                  </a:cubicBezTo>
                  <a:cubicBezTo>
                    <a:pt x="1808291" y="2999029"/>
                    <a:pt x="1771351" y="2973833"/>
                    <a:pt x="1736436" y="2946400"/>
                  </a:cubicBezTo>
                  <a:cubicBezTo>
                    <a:pt x="1693333" y="2912533"/>
                    <a:pt x="1657219" y="2867063"/>
                    <a:pt x="1607127" y="2844800"/>
                  </a:cubicBezTo>
                  <a:cubicBezTo>
                    <a:pt x="1545536" y="2817426"/>
                    <a:pt x="1527510" y="2806218"/>
                    <a:pt x="1468581" y="2789381"/>
                  </a:cubicBezTo>
                  <a:cubicBezTo>
                    <a:pt x="1444170" y="2782406"/>
                    <a:pt x="1418550" y="2779585"/>
                    <a:pt x="1394690" y="2770909"/>
                  </a:cubicBezTo>
                  <a:cubicBezTo>
                    <a:pt x="1350619" y="2754883"/>
                    <a:pt x="1308011" y="2735030"/>
                    <a:pt x="1265381" y="2715491"/>
                  </a:cubicBezTo>
                  <a:cubicBezTo>
                    <a:pt x="1200888" y="2685932"/>
                    <a:pt x="1098671" y="2630394"/>
                    <a:pt x="1043709" y="2595418"/>
                  </a:cubicBezTo>
                  <a:cubicBezTo>
                    <a:pt x="1017734" y="2578889"/>
                    <a:pt x="994448" y="2558473"/>
                    <a:pt x="969818" y="2540000"/>
                  </a:cubicBezTo>
                  <a:cubicBezTo>
                    <a:pt x="960582" y="2524606"/>
                    <a:pt x="951747" y="2508964"/>
                    <a:pt x="942109" y="2493818"/>
                  </a:cubicBezTo>
                  <a:cubicBezTo>
                    <a:pt x="930189" y="2475087"/>
                    <a:pt x="905163" y="2438400"/>
                    <a:pt x="905163" y="2438400"/>
                  </a:cubicBezTo>
                  <a:cubicBezTo>
                    <a:pt x="902084" y="2419927"/>
                    <a:pt x="899990" y="2401263"/>
                    <a:pt x="895927" y="2382981"/>
                  </a:cubicBezTo>
                  <a:cubicBezTo>
                    <a:pt x="893815" y="2373477"/>
                    <a:pt x="888802" y="2364776"/>
                    <a:pt x="886690" y="2355272"/>
                  </a:cubicBezTo>
                  <a:cubicBezTo>
                    <a:pt x="882627" y="2336991"/>
                    <a:pt x="880905" y="2318261"/>
                    <a:pt x="877454" y="2299854"/>
                  </a:cubicBezTo>
                  <a:cubicBezTo>
                    <a:pt x="871668" y="2268994"/>
                    <a:pt x="865139" y="2238279"/>
                    <a:pt x="858981" y="2207491"/>
                  </a:cubicBezTo>
                  <a:cubicBezTo>
                    <a:pt x="856419" y="2194682"/>
                    <a:pt x="838864" y="2190410"/>
                    <a:pt x="831272" y="2179781"/>
                  </a:cubicBezTo>
                  <a:cubicBezTo>
                    <a:pt x="823269" y="2168577"/>
                    <a:pt x="819487" y="2154872"/>
                    <a:pt x="812800" y="2142836"/>
                  </a:cubicBezTo>
                  <a:cubicBezTo>
                    <a:pt x="804081" y="2127143"/>
                    <a:pt x="795862" y="2111016"/>
                    <a:pt x="785090" y="2096654"/>
                  </a:cubicBezTo>
                  <a:cubicBezTo>
                    <a:pt x="777253" y="2086204"/>
                    <a:pt x="765882" y="2078863"/>
                    <a:pt x="757381" y="2068945"/>
                  </a:cubicBezTo>
                  <a:cubicBezTo>
                    <a:pt x="726803" y="2033271"/>
                    <a:pt x="736341" y="2032940"/>
                    <a:pt x="701963" y="2004291"/>
                  </a:cubicBezTo>
                  <a:cubicBezTo>
                    <a:pt x="668079" y="1976054"/>
                    <a:pt x="675400" y="1989489"/>
                    <a:pt x="628072" y="1976581"/>
                  </a:cubicBezTo>
                  <a:cubicBezTo>
                    <a:pt x="582637" y="1964190"/>
                    <a:pt x="623454" y="2007369"/>
                    <a:pt x="554181" y="1967345"/>
                  </a:cubicBezTo>
                  <a:close/>
                </a:path>
              </a:pathLst>
            </a:custGeom>
            <a:solidFill>
              <a:srgbClr val="FFFF99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rgbClr val="66FFCC"/>
                  </a:solidFill>
                </a:rPr>
                <a:t>“Our”</a:t>
              </a: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6546850" y="1917700"/>
              <a:ext cx="2139950" cy="990660"/>
              <a:chOff x="6770255" y="1219200"/>
              <a:chExt cx="2140527" cy="990660"/>
            </a:xfrm>
          </p:grpSpPr>
          <p:sp>
            <p:nvSpPr>
              <p:cNvPr id="14" name="TextBox 5"/>
              <p:cNvSpPr txBox="1">
                <a:spLocks noChangeArrowheads="1"/>
              </p:cNvSpPr>
              <p:nvPr/>
            </p:nvSpPr>
            <p:spPr bwMode="auto">
              <a:xfrm>
                <a:off x="6770255" y="1219200"/>
                <a:ext cx="2140527" cy="338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>
                    <a:latin typeface="Comic Sans MS" pitchFamily="66" charset="0"/>
                  </a:rPr>
                  <a:t>Community boundary</a:t>
                </a:r>
              </a:p>
            </p:txBody>
          </p:sp>
          <p:sp>
            <p:nvSpPr>
              <p:cNvPr id="15" name="Curved Left Arrow 14"/>
              <p:cNvSpPr/>
              <p:nvPr/>
            </p:nvSpPr>
            <p:spPr>
              <a:xfrm>
                <a:off x="8077120" y="1557382"/>
                <a:ext cx="228662" cy="652478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TextBox 7"/>
            <p:cNvSpPr txBox="1">
              <a:spLocks noChangeArrowheads="1"/>
            </p:cNvSpPr>
            <p:nvPr/>
          </p:nvSpPr>
          <p:spPr bwMode="auto">
            <a:xfrm>
              <a:off x="5867400" y="2895600"/>
              <a:ext cx="175260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Comic Sans MS" pitchFamily="66" charset="0"/>
                </a:rPr>
                <a:t>Community Culture</a:t>
              </a:r>
            </a:p>
          </p:txBody>
        </p:sp>
        <p:sp>
          <p:nvSpPr>
            <p:cNvPr id="8" name="TextBox 9"/>
            <p:cNvSpPr txBox="1">
              <a:spLocks noChangeArrowheads="1"/>
            </p:cNvSpPr>
            <p:nvPr/>
          </p:nvSpPr>
          <p:spPr bwMode="auto">
            <a:xfrm>
              <a:off x="4572000" y="1295400"/>
              <a:ext cx="4232275" cy="457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Comic Sans MS" pitchFamily="66" charset="0"/>
                </a:rPr>
                <a:t>Informal Absorption Model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019800" y="3657679"/>
              <a:ext cx="1014413" cy="1300195"/>
            </a:xfrm>
            <a:custGeom>
              <a:avLst/>
              <a:gdLst>
                <a:gd name="connsiteX0" fmla="*/ 329610 w 1013877"/>
                <a:gd name="connsiteY0" fmla="*/ 1297172 h 1300767"/>
                <a:gd name="connsiteX1" fmla="*/ 180754 w 1013877"/>
                <a:gd name="connsiteY1" fmla="*/ 1190847 h 1300767"/>
                <a:gd name="connsiteX2" fmla="*/ 106326 w 1013877"/>
                <a:gd name="connsiteY2" fmla="*/ 1084521 h 1300767"/>
                <a:gd name="connsiteX3" fmla="*/ 63796 w 1013877"/>
                <a:gd name="connsiteY3" fmla="*/ 1020726 h 1300767"/>
                <a:gd name="connsiteX4" fmla="*/ 53163 w 1013877"/>
                <a:gd name="connsiteY4" fmla="*/ 988828 h 1300767"/>
                <a:gd name="connsiteX5" fmla="*/ 10633 w 1013877"/>
                <a:gd name="connsiteY5" fmla="*/ 871870 h 1300767"/>
                <a:gd name="connsiteX6" fmla="*/ 0 w 1013877"/>
                <a:gd name="connsiteY6" fmla="*/ 818707 h 1300767"/>
                <a:gd name="connsiteX7" fmla="*/ 21265 w 1013877"/>
                <a:gd name="connsiteY7" fmla="*/ 659219 h 1300767"/>
                <a:gd name="connsiteX8" fmla="*/ 53163 w 1013877"/>
                <a:gd name="connsiteY8" fmla="*/ 584791 h 1300767"/>
                <a:gd name="connsiteX9" fmla="*/ 106326 w 1013877"/>
                <a:gd name="connsiteY9" fmla="*/ 489098 h 1300767"/>
                <a:gd name="connsiteX10" fmla="*/ 159489 w 1013877"/>
                <a:gd name="connsiteY10" fmla="*/ 414670 h 1300767"/>
                <a:gd name="connsiteX11" fmla="*/ 202019 w 1013877"/>
                <a:gd name="connsiteY11" fmla="*/ 340242 h 1300767"/>
                <a:gd name="connsiteX12" fmla="*/ 223284 w 1013877"/>
                <a:gd name="connsiteY12" fmla="*/ 297712 h 1300767"/>
                <a:gd name="connsiteX13" fmla="*/ 308345 w 1013877"/>
                <a:gd name="connsiteY13" fmla="*/ 202019 h 1300767"/>
                <a:gd name="connsiteX14" fmla="*/ 361507 w 1013877"/>
                <a:gd name="connsiteY14" fmla="*/ 170121 h 1300767"/>
                <a:gd name="connsiteX15" fmla="*/ 435935 w 1013877"/>
                <a:gd name="connsiteY15" fmla="*/ 95693 h 1300767"/>
                <a:gd name="connsiteX16" fmla="*/ 478465 w 1013877"/>
                <a:gd name="connsiteY16" fmla="*/ 53163 h 1300767"/>
                <a:gd name="connsiteX17" fmla="*/ 510363 w 1013877"/>
                <a:gd name="connsiteY17" fmla="*/ 31898 h 1300767"/>
                <a:gd name="connsiteX18" fmla="*/ 606056 w 1013877"/>
                <a:gd name="connsiteY18" fmla="*/ 0 h 1300767"/>
                <a:gd name="connsiteX19" fmla="*/ 744279 w 1013877"/>
                <a:gd name="connsiteY19" fmla="*/ 116958 h 1300767"/>
                <a:gd name="connsiteX20" fmla="*/ 871870 w 1013877"/>
                <a:gd name="connsiteY20" fmla="*/ 170121 h 1300767"/>
                <a:gd name="connsiteX21" fmla="*/ 893135 w 1013877"/>
                <a:gd name="connsiteY21" fmla="*/ 308344 h 1300767"/>
                <a:gd name="connsiteX22" fmla="*/ 935665 w 1013877"/>
                <a:gd name="connsiteY22" fmla="*/ 435935 h 1300767"/>
                <a:gd name="connsiteX23" fmla="*/ 956931 w 1013877"/>
                <a:gd name="connsiteY23" fmla="*/ 520995 h 1300767"/>
                <a:gd name="connsiteX24" fmla="*/ 988828 w 1013877"/>
                <a:gd name="connsiteY24" fmla="*/ 616688 h 1300767"/>
                <a:gd name="connsiteX25" fmla="*/ 1010093 w 1013877"/>
                <a:gd name="connsiteY25" fmla="*/ 893135 h 1300767"/>
                <a:gd name="connsiteX26" fmla="*/ 956931 w 1013877"/>
                <a:gd name="connsiteY26" fmla="*/ 1073888 h 1300767"/>
                <a:gd name="connsiteX27" fmla="*/ 627321 w 1013877"/>
                <a:gd name="connsiteY27" fmla="*/ 1084521 h 1300767"/>
                <a:gd name="connsiteX28" fmla="*/ 531628 w 1013877"/>
                <a:gd name="connsiteY28" fmla="*/ 1137684 h 1300767"/>
                <a:gd name="connsiteX29" fmla="*/ 478465 w 1013877"/>
                <a:gd name="connsiteY29" fmla="*/ 1190847 h 1300767"/>
                <a:gd name="connsiteX30" fmla="*/ 414670 w 1013877"/>
                <a:gd name="connsiteY30" fmla="*/ 1233377 h 1300767"/>
                <a:gd name="connsiteX31" fmla="*/ 393405 w 1013877"/>
                <a:gd name="connsiteY31" fmla="*/ 1265274 h 1300767"/>
                <a:gd name="connsiteX32" fmla="*/ 329610 w 1013877"/>
                <a:gd name="connsiteY32" fmla="*/ 1297172 h 130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13877" h="1300767">
                  <a:moveTo>
                    <a:pt x="329610" y="1297172"/>
                  </a:moveTo>
                  <a:cubicBezTo>
                    <a:pt x="294168" y="1284767"/>
                    <a:pt x="224909" y="1232900"/>
                    <a:pt x="180754" y="1190847"/>
                  </a:cubicBezTo>
                  <a:cubicBezTo>
                    <a:pt x="149426" y="1161011"/>
                    <a:pt x="130835" y="1120171"/>
                    <a:pt x="106326" y="1084521"/>
                  </a:cubicBezTo>
                  <a:cubicBezTo>
                    <a:pt x="91847" y="1063461"/>
                    <a:pt x="71878" y="1044972"/>
                    <a:pt x="63796" y="1020726"/>
                  </a:cubicBezTo>
                  <a:cubicBezTo>
                    <a:pt x="60252" y="1010093"/>
                    <a:pt x="57098" y="999322"/>
                    <a:pt x="53163" y="988828"/>
                  </a:cubicBezTo>
                  <a:cubicBezTo>
                    <a:pt x="34139" y="938098"/>
                    <a:pt x="25525" y="926472"/>
                    <a:pt x="10633" y="871870"/>
                  </a:cubicBezTo>
                  <a:cubicBezTo>
                    <a:pt x="5878" y="854435"/>
                    <a:pt x="3544" y="836428"/>
                    <a:pt x="0" y="818707"/>
                  </a:cubicBezTo>
                  <a:cubicBezTo>
                    <a:pt x="7088" y="765544"/>
                    <a:pt x="9379" y="711518"/>
                    <a:pt x="21265" y="659219"/>
                  </a:cubicBezTo>
                  <a:cubicBezTo>
                    <a:pt x="27247" y="632898"/>
                    <a:pt x="41994" y="609363"/>
                    <a:pt x="53163" y="584791"/>
                  </a:cubicBezTo>
                  <a:cubicBezTo>
                    <a:pt x="67640" y="552941"/>
                    <a:pt x="87174" y="517826"/>
                    <a:pt x="106326" y="489098"/>
                  </a:cubicBezTo>
                  <a:cubicBezTo>
                    <a:pt x="123238" y="463730"/>
                    <a:pt x="143002" y="440316"/>
                    <a:pt x="159489" y="414670"/>
                  </a:cubicBezTo>
                  <a:cubicBezTo>
                    <a:pt x="174941" y="390634"/>
                    <a:pt x="188336" y="365327"/>
                    <a:pt x="202019" y="340242"/>
                  </a:cubicBezTo>
                  <a:cubicBezTo>
                    <a:pt x="209609" y="326327"/>
                    <a:pt x="214195" y="310697"/>
                    <a:pt x="223284" y="297712"/>
                  </a:cubicBezTo>
                  <a:cubicBezTo>
                    <a:pt x="230018" y="288092"/>
                    <a:pt x="287323" y="217786"/>
                    <a:pt x="308345" y="202019"/>
                  </a:cubicBezTo>
                  <a:cubicBezTo>
                    <a:pt x="324878" y="189620"/>
                    <a:pt x="345631" y="183351"/>
                    <a:pt x="361507" y="170121"/>
                  </a:cubicBezTo>
                  <a:cubicBezTo>
                    <a:pt x="388460" y="147660"/>
                    <a:pt x="411126" y="120502"/>
                    <a:pt x="435935" y="95693"/>
                  </a:cubicBezTo>
                  <a:cubicBezTo>
                    <a:pt x="450112" y="81516"/>
                    <a:pt x="461783" y="64284"/>
                    <a:pt x="478465" y="53163"/>
                  </a:cubicBezTo>
                  <a:cubicBezTo>
                    <a:pt x="489098" y="46075"/>
                    <a:pt x="498567" y="36813"/>
                    <a:pt x="510363" y="31898"/>
                  </a:cubicBezTo>
                  <a:cubicBezTo>
                    <a:pt x="541400" y="18966"/>
                    <a:pt x="606056" y="0"/>
                    <a:pt x="606056" y="0"/>
                  </a:cubicBezTo>
                  <a:cubicBezTo>
                    <a:pt x="654202" y="64193"/>
                    <a:pt x="647141" y="63974"/>
                    <a:pt x="744279" y="116958"/>
                  </a:cubicBezTo>
                  <a:cubicBezTo>
                    <a:pt x="784728" y="139021"/>
                    <a:pt x="871870" y="170121"/>
                    <a:pt x="871870" y="170121"/>
                  </a:cubicBezTo>
                  <a:cubicBezTo>
                    <a:pt x="898695" y="250595"/>
                    <a:pt x="865725" y="143879"/>
                    <a:pt x="893135" y="308344"/>
                  </a:cubicBezTo>
                  <a:cubicBezTo>
                    <a:pt x="922606" y="485175"/>
                    <a:pt x="898964" y="325834"/>
                    <a:pt x="935665" y="435935"/>
                  </a:cubicBezTo>
                  <a:cubicBezTo>
                    <a:pt x="944907" y="463661"/>
                    <a:pt x="947689" y="493269"/>
                    <a:pt x="956931" y="520995"/>
                  </a:cubicBezTo>
                  <a:lnTo>
                    <a:pt x="988828" y="616688"/>
                  </a:lnTo>
                  <a:cubicBezTo>
                    <a:pt x="1001923" y="721442"/>
                    <a:pt x="1010093" y="770951"/>
                    <a:pt x="1010093" y="893135"/>
                  </a:cubicBezTo>
                  <a:cubicBezTo>
                    <a:pt x="1010093" y="911394"/>
                    <a:pt x="1035020" y="1064964"/>
                    <a:pt x="956931" y="1073888"/>
                  </a:cubicBezTo>
                  <a:cubicBezTo>
                    <a:pt x="847715" y="1086370"/>
                    <a:pt x="737191" y="1080977"/>
                    <a:pt x="627321" y="1084521"/>
                  </a:cubicBezTo>
                  <a:cubicBezTo>
                    <a:pt x="587212" y="1097892"/>
                    <a:pt x="568186" y="1101126"/>
                    <a:pt x="531628" y="1137684"/>
                  </a:cubicBezTo>
                  <a:cubicBezTo>
                    <a:pt x="513907" y="1155405"/>
                    <a:pt x="499317" y="1176946"/>
                    <a:pt x="478465" y="1190847"/>
                  </a:cubicBezTo>
                  <a:lnTo>
                    <a:pt x="414670" y="1233377"/>
                  </a:lnTo>
                  <a:cubicBezTo>
                    <a:pt x="407582" y="1244009"/>
                    <a:pt x="404241" y="1258501"/>
                    <a:pt x="393405" y="1265274"/>
                  </a:cubicBezTo>
                  <a:cubicBezTo>
                    <a:pt x="357586" y="1287661"/>
                    <a:pt x="365052" y="1309577"/>
                    <a:pt x="329610" y="1297172"/>
                  </a:cubicBezTo>
                  <a:close/>
                </a:path>
              </a:pathLst>
            </a:custGeom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" name="TextBox 2"/>
            <p:cNvSpPr txBox="1">
              <a:spLocks noChangeArrowheads="1"/>
            </p:cNvSpPr>
            <p:nvPr/>
          </p:nvSpPr>
          <p:spPr bwMode="auto">
            <a:xfrm>
              <a:off x="6019800" y="4038600"/>
              <a:ext cx="1014413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chemeClr val="bg1"/>
                  </a:solidFill>
                  <a:latin typeface="Comic Sans MS" pitchFamily="66" charset="0"/>
                </a:rPr>
                <a:t>“Our Project”</a:t>
              </a:r>
            </a:p>
          </p:txBody>
        </p:sp>
        <p:sp>
          <p:nvSpPr>
            <p:cNvPr id="11" name="Curved Left Arrow 10"/>
            <p:cNvSpPr/>
            <p:nvPr/>
          </p:nvSpPr>
          <p:spPr>
            <a:xfrm rot="13974287">
              <a:off x="5230807" y="3975198"/>
              <a:ext cx="501662" cy="946150"/>
            </a:xfrm>
            <a:prstGeom prst="curvedLeftArrow">
              <a:avLst/>
            </a:prstGeom>
            <a:solidFill>
              <a:srgbClr val="F6F61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Curved Right Arrow 11"/>
            <p:cNvSpPr/>
            <p:nvPr/>
          </p:nvSpPr>
          <p:spPr>
            <a:xfrm rot="13591021">
              <a:off x="6226169" y="4902322"/>
              <a:ext cx="495312" cy="990600"/>
            </a:xfrm>
            <a:prstGeom prst="curvedRightArrow">
              <a:avLst/>
            </a:prstGeom>
            <a:solidFill>
              <a:srgbClr val="F6F61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524678" y="5941615"/>
            <a:ext cx="2419350" cy="819186"/>
            <a:chOff x="3905250" y="5880563"/>
            <a:chExt cx="2419350" cy="819186"/>
          </a:xfrm>
        </p:grpSpPr>
        <p:pic>
          <p:nvPicPr>
            <p:cNvPr id="17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5250" y="5880563"/>
              <a:ext cx="838200" cy="819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4743450" y="6096000"/>
              <a:ext cx="15811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© CSEPP, 2019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04449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364" y="685799"/>
            <a:ext cx="6781800" cy="1477328"/>
          </a:xfrm>
          <a:prstGeom prst="rect">
            <a:avLst/>
          </a:prstGeom>
          <a:solidFill>
            <a:srgbClr val="97ABE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sz="2400" dirty="0"/>
              <a:t>Four Essential Concepts in Social Risk Management that will Positively Change Project </a:t>
            </a:r>
            <a:r>
              <a:rPr lang="en-US" sz="2400" dirty="0" smtClean="0"/>
              <a:t>Outcomes</a:t>
            </a:r>
          </a:p>
          <a:p>
            <a:pPr algn="ctr"/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287432" y="2438400"/>
            <a:ext cx="4645663" cy="18928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Informal Networks and Local Routines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dirty="0"/>
              <a:t>Gathering Places</a:t>
            </a:r>
            <a:endParaRPr lang="en-US" dirty="0">
              <a:ln w="9525">
                <a:solidFill>
                  <a:sysClr val="windowText" lastClr="000000"/>
                </a:solidFill>
              </a:ln>
              <a:solidFill>
                <a:srgbClr val="33CCFF"/>
              </a:solidFill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Human Geography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Citizen Issues—Emerging, Existing and Disruptive</a:t>
            </a:r>
          </a:p>
        </p:txBody>
      </p:sp>
    </p:spTree>
    <p:extLst>
      <p:ext uri="{BB962C8B-B14F-4D97-AF65-F5344CB8AC3E}">
        <p14:creationId xmlns:p14="http://schemas.microsoft.com/office/powerpoint/2010/main" val="4023005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7236" y="196334"/>
            <a:ext cx="4931340" cy="36933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/>
              <a:t>Concept #1: </a:t>
            </a:r>
            <a:r>
              <a:rPr lang="en-US" dirty="0"/>
              <a:t>Informal Networks and Local Routines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71600" y="775672"/>
            <a:ext cx="6858000" cy="5943600"/>
            <a:chOff x="1371600" y="381000"/>
            <a:chExt cx="6858000" cy="5943600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371600" y="381000"/>
              <a:ext cx="6858000" cy="5943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371600" y="381000"/>
              <a:ext cx="6858000" cy="36353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207963" tIns="104775" rIns="207963" bIns="104775" anchor="ctr"/>
            <a:lstStyle>
              <a:lvl1pPr defTabSz="462915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6291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62915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6291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62915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itchFamily="18" charset="0"/>
                </a:rPr>
                <a:t>CITIZEN NETWORKS</a:t>
              </a: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371600" y="1127125"/>
              <a:ext cx="6858000" cy="352425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07963" tIns="104775" rIns="207963" bIns="104775" anchor="ctr"/>
            <a:lstStyle>
              <a:lvl1pPr defTabSz="462915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6291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62915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6291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62915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itchFamily="18" charset="0"/>
                </a:rPr>
                <a:t>STRUCTURE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371600" y="2667000"/>
              <a:ext cx="6858000" cy="381000"/>
            </a:xfrm>
            <a:prstGeom prst="rect">
              <a:avLst/>
            </a:prstGeom>
            <a:solidFill>
              <a:srgbClr val="FF33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07963" tIns="104775" rIns="207963" bIns="104775" anchor="ctr"/>
            <a:lstStyle>
              <a:lvl1pPr defTabSz="462915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6291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62915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6291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62915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itchFamily="18" charset="0"/>
                </a:rPr>
                <a:t>FUNCTION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371600" y="3886200"/>
              <a:ext cx="6858000" cy="349250"/>
            </a:xfrm>
            <a:prstGeom prst="rect">
              <a:avLst/>
            </a:prstGeom>
            <a:solidFill>
              <a:srgbClr val="FFFF66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07963" tIns="104775" rIns="207963" bIns="104775" anchor="ctr"/>
            <a:lstStyle>
              <a:lvl1pPr defTabSz="462915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6291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62915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6291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62915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629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itchFamily="18" charset="0"/>
                </a:rPr>
                <a:t>CHARACTERISTICS</a:t>
              </a: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4670425" y="752475"/>
              <a:ext cx="0" cy="3667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4670425" y="1487488"/>
              <a:ext cx="0" cy="12858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670425" y="3049588"/>
              <a:ext cx="0" cy="9175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119313" y="1762125"/>
              <a:ext cx="2270125" cy="828675"/>
            </a:xfrm>
            <a:custGeom>
              <a:avLst/>
              <a:gdLst>
                <a:gd name="T0" fmla="*/ 75579613 w 769"/>
                <a:gd name="T1" fmla="*/ 28283 h 433"/>
                <a:gd name="T2" fmla="*/ 603493173 w 769"/>
                <a:gd name="T3" fmla="*/ 21221 h 433"/>
                <a:gd name="T4" fmla="*/ 1206927457 w 769"/>
                <a:gd name="T5" fmla="*/ 31838 h 433"/>
                <a:gd name="T6" fmla="*/ 1206927457 w 769"/>
                <a:gd name="T7" fmla="*/ 0 h 433"/>
                <a:gd name="T8" fmla="*/ 0 w 769"/>
                <a:gd name="T9" fmla="*/ 10655 h 433"/>
                <a:gd name="T10" fmla="*/ 75579613 w 769"/>
                <a:gd name="T11" fmla="*/ 28283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69" h="433">
                  <a:moveTo>
                    <a:pt x="48" y="384"/>
                  </a:moveTo>
                  <a:lnTo>
                    <a:pt x="384" y="288"/>
                  </a:lnTo>
                  <a:lnTo>
                    <a:pt x="768" y="432"/>
                  </a:lnTo>
                  <a:lnTo>
                    <a:pt x="768" y="0"/>
                  </a:lnTo>
                  <a:lnTo>
                    <a:pt x="0" y="144"/>
                  </a:lnTo>
                  <a:lnTo>
                    <a:pt x="48" y="384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 flipV="1">
              <a:off x="3252788" y="1854200"/>
              <a:ext cx="1133475" cy="7350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 flipV="1">
              <a:off x="2119313" y="1671638"/>
              <a:ext cx="1133475" cy="1825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2119313" y="1671638"/>
              <a:ext cx="0" cy="3667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3252788" y="1854200"/>
              <a:ext cx="0" cy="460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3252788" y="1762125"/>
              <a:ext cx="1133475" cy="5524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H="1">
              <a:off x="2262188" y="1854200"/>
              <a:ext cx="990600" cy="6429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 flipV="1">
              <a:off x="2119313" y="1671638"/>
              <a:ext cx="1133475" cy="6429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5532438" y="1677988"/>
              <a:ext cx="827088" cy="777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4824413" y="1954213"/>
              <a:ext cx="542925" cy="1682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5673725" y="1954213"/>
              <a:ext cx="542925" cy="1682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6665913" y="1954213"/>
              <a:ext cx="542925" cy="1682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4824413" y="2320925"/>
              <a:ext cx="258763" cy="16986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5815013" y="2320925"/>
              <a:ext cx="260350" cy="16986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6524625" y="2320925"/>
              <a:ext cx="258763" cy="16986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6948488" y="2320925"/>
              <a:ext cx="260350" cy="16986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5248275" y="2320925"/>
              <a:ext cx="260350" cy="16986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itchFamily="66" charset="0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5945188" y="1762125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 flipH="1">
              <a:off x="5095875" y="1854200"/>
              <a:ext cx="8493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5945188" y="1854200"/>
              <a:ext cx="9921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5095875" y="1854200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5945188" y="1854200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6937375" y="1854200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4953000" y="2222500"/>
              <a:ext cx="21256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5"/>
            <p:cNvSpPr>
              <a:spLocks noChangeShapeType="1"/>
            </p:cNvSpPr>
            <p:nvPr/>
          </p:nvSpPr>
          <p:spPr bwMode="auto">
            <a:xfrm flipV="1">
              <a:off x="6937375" y="2130425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>
              <a:off x="7078663" y="2222500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>
              <a:off x="6653213" y="2222500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8"/>
            <p:cNvSpPr>
              <a:spLocks noChangeShapeType="1"/>
            </p:cNvSpPr>
            <p:nvPr/>
          </p:nvSpPr>
          <p:spPr bwMode="auto">
            <a:xfrm>
              <a:off x="5945188" y="2222500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9"/>
            <p:cNvSpPr>
              <a:spLocks noChangeShapeType="1"/>
            </p:cNvSpPr>
            <p:nvPr/>
          </p:nvSpPr>
          <p:spPr bwMode="auto">
            <a:xfrm flipV="1">
              <a:off x="5945188" y="2130425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0"/>
            <p:cNvSpPr>
              <a:spLocks noChangeShapeType="1"/>
            </p:cNvSpPr>
            <p:nvPr/>
          </p:nvSpPr>
          <p:spPr bwMode="auto">
            <a:xfrm>
              <a:off x="5378450" y="2222500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1"/>
            <p:cNvSpPr>
              <a:spLocks noChangeShapeType="1"/>
            </p:cNvSpPr>
            <p:nvPr/>
          </p:nvSpPr>
          <p:spPr bwMode="auto">
            <a:xfrm>
              <a:off x="4953000" y="2222500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2"/>
            <p:cNvSpPr>
              <a:spLocks noChangeShapeType="1"/>
            </p:cNvSpPr>
            <p:nvPr/>
          </p:nvSpPr>
          <p:spPr bwMode="auto">
            <a:xfrm>
              <a:off x="5095875" y="2130425"/>
              <a:ext cx="0" cy="920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2122487" y="754064"/>
              <a:ext cx="2403474" cy="333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HORIZONTAL</a:t>
              </a: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4814886" y="754064"/>
              <a:ext cx="2403474" cy="333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VERTICAL</a:t>
              </a: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2122487" y="2959100"/>
              <a:ext cx="2403474" cy="963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75000"/>
                </a:lnSpc>
                <a:spcBef>
                  <a:spcPct val="25000"/>
                </a:spcBef>
                <a:buFontTx/>
                <a:buNone/>
              </a:pPr>
              <a:endParaRPr lang="en-US" altLang="en-US" sz="1200">
                <a:latin typeface="Times New Roman" pitchFamily="18" charset="0"/>
              </a:endParaRPr>
            </a:p>
            <a:p>
              <a:pPr algn="ctr">
                <a:lnSpc>
                  <a:spcPct val="75000"/>
                </a:lnSpc>
                <a:spcBef>
                  <a:spcPct val="25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Caretaking</a:t>
              </a:r>
            </a:p>
            <a:p>
              <a:pPr algn="ctr">
                <a:lnSpc>
                  <a:spcPct val="75000"/>
                </a:lnSpc>
                <a:spcBef>
                  <a:spcPct val="25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Survival</a:t>
              </a:r>
            </a:p>
            <a:p>
              <a:pPr algn="ctr">
                <a:lnSpc>
                  <a:spcPct val="75000"/>
                </a:lnSpc>
                <a:spcBef>
                  <a:spcPct val="25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Cultural</a:t>
              </a: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4814886" y="2959100"/>
              <a:ext cx="2403474" cy="963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75000"/>
                </a:lnSpc>
                <a:spcBef>
                  <a:spcPct val="25000"/>
                </a:spcBef>
                <a:buFontTx/>
                <a:buNone/>
              </a:pPr>
              <a:endParaRPr lang="en-US" altLang="en-US" sz="1200">
                <a:latin typeface="Times New Roman" pitchFamily="18" charset="0"/>
              </a:endParaRPr>
            </a:p>
            <a:p>
              <a:pPr algn="ctr">
                <a:lnSpc>
                  <a:spcPct val="75000"/>
                </a:lnSpc>
                <a:spcBef>
                  <a:spcPct val="25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Political</a:t>
              </a:r>
            </a:p>
            <a:p>
              <a:pPr algn="ctr">
                <a:lnSpc>
                  <a:spcPct val="75000"/>
                </a:lnSpc>
                <a:spcBef>
                  <a:spcPct val="25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Economic</a:t>
              </a:r>
            </a:p>
            <a:p>
              <a:pPr algn="ctr">
                <a:lnSpc>
                  <a:spcPct val="75000"/>
                </a:lnSpc>
                <a:spcBef>
                  <a:spcPct val="25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Ideological</a:t>
              </a:r>
            </a:p>
          </p:txBody>
        </p:sp>
        <p:sp>
          <p:nvSpPr>
            <p:cNvPr id="48" name="Line 47"/>
            <p:cNvSpPr>
              <a:spLocks noChangeShapeType="1"/>
            </p:cNvSpPr>
            <p:nvPr/>
          </p:nvSpPr>
          <p:spPr bwMode="auto">
            <a:xfrm>
              <a:off x="4670425" y="4243388"/>
              <a:ext cx="0" cy="19288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1371600" y="4244977"/>
              <a:ext cx="3295653" cy="1800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Respected leaders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Flexible goals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Internal recognition of members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Informal communication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Gathering places and natural routines</a:t>
              </a: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4814886" y="4244977"/>
              <a:ext cx="3338514" cy="2044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Elected/appointed leaders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Organizational goals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Membership list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Formal communication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itchFamily="18" charset="0"/>
                </a:rPr>
                <a:t>Meeting locations and scheduled times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6621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84767" y="1600200"/>
            <a:ext cx="3196907" cy="23622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noAutofit/>
          </a:bodyPr>
          <a:lstStyle/>
          <a:p>
            <a:pPr marL="0" marR="0" algn="ctr">
              <a:spcBef>
                <a:spcPts val="120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“</a:t>
            </a:r>
            <a:r>
              <a:rPr lang="en-US" sz="28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The 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County is trying to upgrade this road into a freeway</a:t>
            </a:r>
            <a:r>
              <a:rPr lang="en-US" sz="28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.”</a:t>
            </a:r>
            <a:endParaRPr lang="en-US" sz="2800" b="1" kern="1200" dirty="0" smtClean="0">
              <a:solidFill>
                <a:srgbClr val="000000"/>
              </a:solidFill>
              <a:effectLst/>
              <a:latin typeface="Calibri"/>
              <a:ea typeface="Times New Roman"/>
              <a:cs typeface="Times New Roman"/>
            </a:endParaRPr>
          </a:p>
          <a:p>
            <a:pPr marL="0" marR="0" algn="ctr">
              <a:spcBef>
                <a:spcPts val="120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Medford, Oregon</a:t>
            </a:r>
            <a:endParaRPr lang="en-US" sz="2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4953000" y="1594944"/>
            <a:ext cx="3276600" cy="2367456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“Are you shushing me</a:t>
            </a:r>
            <a:r>
              <a:rPr lang="en-US" sz="28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?”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000000"/>
              </a:solidFill>
              <a:effectLst/>
              <a:latin typeface="Calibri"/>
              <a:ea typeface="Times New Roman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Missoula, Montana</a:t>
            </a:r>
            <a:endParaRPr lang="en-US" sz="2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6858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Examples of How Networks Work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9405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47650" y="152400"/>
            <a:ext cx="8740775" cy="6100763"/>
            <a:chOff x="248228" y="152681"/>
            <a:chExt cx="8739655" cy="6100202"/>
          </a:xfrm>
        </p:grpSpPr>
        <p:sp>
          <p:nvSpPr>
            <p:cNvPr id="3" name="Oval 1039"/>
            <p:cNvSpPr>
              <a:spLocks noChangeArrowheads="1"/>
            </p:cNvSpPr>
            <p:nvPr/>
          </p:nvSpPr>
          <p:spPr bwMode="auto">
            <a:xfrm>
              <a:off x="2210127" y="152681"/>
              <a:ext cx="4495224" cy="755581"/>
            </a:xfrm>
            <a:prstGeom prst="ellipse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accent1"/>
              </a:outerShdw>
            </a:effectLst>
          </p:spPr>
          <p:txBody>
            <a:bodyPr wrap="none" lIns="91429" tIns="45714" rIns="91429" bIns="45714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400">
                <a:latin typeface="Comic Sans MS" pitchFamily="66" charset="0"/>
              </a:endParaRPr>
            </a:p>
          </p:txBody>
        </p:sp>
        <p:sp>
          <p:nvSpPr>
            <p:cNvPr id="4" name="Rectangle 1026"/>
            <p:cNvSpPr>
              <a:spLocks noChangeArrowheads="1"/>
            </p:cNvSpPr>
            <p:nvPr/>
          </p:nvSpPr>
          <p:spPr bwMode="auto">
            <a:xfrm>
              <a:off x="2424542" y="381002"/>
              <a:ext cx="4128947" cy="305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78" tIns="44445" rIns="90478" bIns="44445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Comic Sans MS" pitchFamily="66" charset="0"/>
                </a:rPr>
                <a:t>Eight Informal Network Archetypes</a:t>
              </a:r>
            </a:p>
          </p:txBody>
        </p:sp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60926" y="917482"/>
              <a:ext cx="2590801" cy="1338444"/>
              <a:chOff x="1752282" y="1365164"/>
              <a:chExt cx="2850199" cy="1515625"/>
            </a:xfrm>
          </p:grpSpPr>
          <p:sp>
            <p:nvSpPr>
              <p:cNvPr id="27" name="Rectangle 1027"/>
              <p:cNvSpPr>
                <a:spLocks noChangeArrowheads="1"/>
              </p:cNvSpPr>
              <p:nvPr/>
            </p:nvSpPr>
            <p:spPr bwMode="auto">
              <a:xfrm>
                <a:off x="1752282" y="1365508"/>
                <a:ext cx="2849833" cy="1515281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accent1"/>
                </a:outerShdw>
              </a:effectLst>
            </p:spPr>
            <p:txBody>
              <a:bodyPr wrap="none" lIns="101882" tIns="50941" rIns="101882" bIns="50941" anchor="ctr"/>
              <a:lstStyle/>
              <a:p>
                <a:pPr>
                  <a:defRPr/>
                </a:pPr>
                <a:endParaRPr lang="en-US" sz="1400" dirty="0"/>
              </a:p>
            </p:txBody>
          </p:sp>
          <p:sp>
            <p:nvSpPr>
              <p:cNvPr id="28" name="Rectangle 1033"/>
              <p:cNvSpPr>
                <a:spLocks noChangeArrowheads="1"/>
              </p:cNvSpPr>
              <p:nvPr/>
            </p:nvSpPr>
            <p:spPr bwMode="auto">
              <a:xfrm>
                <a:off x="1845759" y="1365164"/>
                <a:ext cx="2756722" cy="14550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822" tIns="49526" rIns="100822" bIns="49526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>
                    <a:latin typeface="Comic Sans MS" pitchFamily="66" charset="0"/>
                  </a:rPr>
                  <a:t>Caretaker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Trusted by others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Utilized in time of stress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“Let us talk over the idea.”</a:t>
                </a:r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6552970" y="838200"/>
              <a:ext cx="2434913" cy="1097080"/>
              <a:chOff x="6537391" y="1118554"/>
              <a:chExt cx="2679040" cy="1243040"/>
            </a:xfrm>
          </p:grpSpPr>
          <p:sp>
            <p:nvSpPr>
              <p:cNvPr id="25" name="Rectangle 1032"/>
              <p:cNvSpPr>
                <a:spLocks noChangeArrowheads="1"/>
              </p:cNvSpPr>
              <p:nvPr/>
            </p:nvSpPr>
            <p:spPr bwMode="auto">
              <a:xfrm>
                <a:off x="6537391" y="1122398"/>
                <a:ext cx="2530593" cy="123919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accent1"/>
                </a:outerShdw>
              </a:effectLst>
            </p:spPr>
            <p:txBody>
              <a:bodyPr wrap="none" lIns="101882" tIns="50941" rIns="101882" bIns="50941" anchor="ctr"/>
              <a:lstStyle/>
              <a:p>
                <a:pPr>
                  <a:defRPr/>
                </a:pPr>
                <a:r>
                  <a:rPr lang="en-US" sz="1400" dirty="0"/>
                  <a:t> </a:t>
                </a:r>
              </a:p>
            </p:txBody>
          </p:sp>
          <p:sp>
            <p:nvSpPr>
              <p:cNvPr id="26" name="Rectangle 1034"/>
              <p:cNvSpPr>
                <a:spLocks noChangeArrowheads="1"/>
              </p:cNvSpPr>
              <p:nvPr/>
            </p:nvSpPr>
            <p:spPr bwMode="auto">
              <a:xfrm>
                <a:off x="6705328" y="1118554"/>
                <a:ext cx="2511103" cy="10897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822" tIns="49526" rIns="100822" bIns="49526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>
                    <a:latin typeface="Comic Sans MS" pitchFamily="66" charset="0"/>
                  </a:rPr>
                  <a:t>Communicator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“Did you know...?”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“I heard that...”</a:t>
                </a:r>
              </a:p>
            </p:txBody>
          </p:sp>
        </p:grpSp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3733932" y="2757528"/>
              <a:ext cx="2028565" cy="1296868"/>
              <a:chOff x="1372062" y="3453811"/>
              <a:chExt cx="2232056" cy="1470201"/>
            </a:xfrm>
          </p:grpSpPr>
          <p:sp>
            <p:nvSpPr>
              <p:cNvPr id="23" name="Rectangle 1029"/>
              <p:cNvSpPr>
                <a:spLocks noChangeArrowheads="1"/>
              </p:cNvSpPr>
              <p:nvPr/>
            </p:nvSpPr>
            <p:spPr bwMode="auto">
              <a:xfrm>
                <a:off x="1372062" y="3453811"/>
                <a:ext cx="2232056" cy="14702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accent1"/>
                </a:outerShdw>
              </a:effectLst>
            </p:spPr>
            <p:txBody>
              <a:bodyPr wrap="none" lIns="101882" tIns="50941" rIns="101882" bIns="50941" anchor="ctr"/>
              <a:lstStyle/>
              <a:p>
                <a:pPr>
                  <a:defRPr/>
                </a:pPr>
                <a:endParaRPr lang="en-US" sz="1400" dirty="0"/>
              </a:p>
            </p:txBody>
          </p:sp>
          <p:sp>
            <p:nvSpPr>
              <p:cNvPr id="24" name="Rectangle 1035"/>
              <p:cNvSpPr>
                <a:spLocks noChangeArrowheads="1"/>
              </p:cNvSpPr>
              <p:nvPr/>
            </p:nvSpPr>
            <p:spPr bwMode="auto">
              <a:xfrm>
                <a:off x="1398266" y="3481043"/>
                <a:ext cx="2179318" cy="1334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822" tIns="49526" rIns="100822" bIns="49526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>
                    <a:latin typeface="Comic Sans MS" pitchFamily="66" charset="0"/>
                  </a:rPr>
                  <a:t>Storyteller</a:t>
                </a:r>
                <a:endParaRPr lang="en-US" altLang="en-US" sz="1400">
                  <a:latin typeface="Comic Sans MS" pitchFamily="66" charset="0"/>
                </a:endParaRP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“In the past...”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“We used to do it this way...”</a:t>
                </a:r>
              </a:p>
            </p:txBody>
          </p:sp>
        </p:grp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6241762" y="2287673"/>
              <a:ext cx="2736273" cy="1684182"/>
              <a:chOff x="5448300" y="3109268"/>
              <a:chExt cx="3009900" cy="1908906"/>
            </a:xfrm>
          </p:grpSpPr>
          <p:sp>
            <p:nvSpPr>
              <p:cNvPr id="21" name="Rectangle 1028"/>
              <p:cNvSpPr>
                <a:spLocks noChangeArrowheads="1"/>
              </p:cNvSpPr>
              <p:nvPr/>
            </p:nvSpPr>
            <p:spPr bwMode="auto">
              <a:xfrm>
                <a:off x="5448409" y="3109268"/>
                <a:ext cx="2933325" cy="1908906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accent1"/>
                </a:outerShdw>
              </a:effectLst>
            </p:spPr>
            <p:txBody>
              <a:bodyPr wrap="none" lIns="101882" tIns="50941" rIns="101882" bIns="50941" anchor="ctr"/>
              <a:lstStyle/>
              <a:p>
                <a:pPr>
                  <a:defRPr/>
                </a:pPr>
                <a:endParaRPr lang="en-US" sz="1400" dirty="0"/>
              </a:p>
            </p:txBody>
          </p:sp>
          <p:sp>
            <p:nvSpPr>
              <p:cNvPr id="22" name="Rectangle 1036"/>
              <p:cNvSpPr>
                <a:spLocks noChangeArrowheads="1"/>
              </p:cNvSpPr>
              <p:nvPr/>
            </p:nvSpPr>
            <p:spPr bwMode="auto">
              <a:xfrm>
                <a:off x="5448300" y="3195324"/>
                <a:ext cx="3009900" cy="1822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822" tIns="49526" rIns="100822" bIns="49526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>
                    <a:latin typeface="Comic Sans MS" pitchFamily="66" charset="0"/>
                  </a:rPr>
                  <a:t>Bridger</a:t>
                </a:r>
                <a:endParaRPr lang="en-US" altLang="en-US" sz="1400">
                  <a:latin typeface="Comic Sans MS" pitchFamily="66" charset="0"/>
                </a:endParaRP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Two cultures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Two languages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“I know somebody from...”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“This is what they’re saying...”</a:t>
                </a:r>
              </a:p>
            </p:txBody>
          </p:sp>
        </p:grpSp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3687329" y="1217238"/>
              <a:ext cx="2052945" cy="1013282"/>
              <a:chOff x="6960552" y="5786124"/>
              <a:chExt cx="2256969" cy="1148706"/>
            </a:xfrm>
          </p:grpSpPr>
          <p:sp>
            <p:nvSpPr>
              <p:cNvPr id="19" name="Rectangle 1031"/>
              <p:cNvSpPr>
                <a:spLocks noChangeArrowheads="1"/>
              </p:cNvSpPr>
              <p:nvPr/>
            </p:nvSpPr>
            <p:spPr bwMode="auto">
              <a:xfrm>
                <a:off x="6961180" y="5786749"/>
                <a:ext cx="2256341" cy="1148081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accent1"/>
                </a:outerShdw>
              </a:effectLst>
            </p:spPr>
            <p:txBody>
              <a:bodyPr wrap="none" lIns="101882" tIns="50941" rIns="101882" bIns="50941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20" name="Rectangle 1038"/>
              <p:cNvSpPr>
                <a:spLocks noChangeArrowheads="1"/>
              </p:cNvSpPr>
              <p:nvPr/>
            </p:nvSpPr>
            <p:spPr bwMode="auto">
              <a:xfrm>
                <a:off x="6960552" y="5786124"/>
                <a:ext cx="2107242" cy="10903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822" tIns="49526" rIns="100822" bIns="49526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>
                    <a:latin typeface="Comic Sans MS" pitchFamily="66" charset="0"/>
                  </a:rPr>
                  <a:t>Gatekeeper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Narrows entry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“I can hook you up.”</a:t>
                </a:r>
              </a:p>
            </p:txBody>
          </p:sp>
        </p:grp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806956" y="4659178"/>
              <a:ext cx="3612644" cy="1585766"/>
              <a:chOff x="888245" y="5526779"/>
              <a:chExt cx="3713094" cy="1559225"/>
            </a:xfrm>
          </p:grpSpPr>
          <p:sp>
            <p:nvSpPr>
              <p:cNvPr id="17" name="Rectangle 1032"/>
              <p:cNvSpPr>
                <a:spLocks noChangeArrowheads="1"/>
              </p:cNvSpPr>
              <p:nvPr/>
            </p:nvSpPr>
            <p:spPr bwMode="auto">
              <a:xfrm>
                <a:off x="888245" y="5526779"/>
                <a:ext cx="3608727" cy="1559225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accent1"/>
                </a:outerShdw>
              </a:effectLst>
            </p:spPr>
            <p:txBody>
              <a:bodyPr wrap="none" lIns="101882" tIns="50941" rIns="101882" bIns="50941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18" name="Rectangle 1037"/>
              <p:cNvSpPr>
                <a:spLocks noChangeArrowheads="1"/>
              </p:cNvSpPr>
              <p:nvPr/>
            </p:nvSpPr>
            <p:spPr bwMode="auto">
              <a:xfrm>
                <a:off x="922624" y="5590911"/>
                <a:ext cx="3678715" cy="12634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822" tIns="49526" rIns="100822" bIns="49526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>
                    <a:latin typeface="Comic Sans MS" pitchFamily="66" charset="0"/>
                  </a:rPr>
                  <a:t>Opportunist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Use of public setting for personal gain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“We in the community...”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latin typeface="Comic Sans MS" pitchFamily="66" charset="0"/>
                  </a:rPr>
                  <a:t>“My people....”</a:t>
                </a:r>
              </a:p>
            </p:txBody>
          </p:sp>
        </p:grpSp>
        <p:grpSp>
          <p:nvGrpSpPr>
            <p:cNvPr id="11" name="Group 1"/>
            <p:cNvGrpSpPr>
              <a:grpSpLocks/>
            </p:cNvGrpSpPr>
            <p:nvPr/>
          </p:nvGrpSpPr>
          <p:grpSpPr bwMode="auto">
            <a:xfrm>
              <a:off x="5657735" y="4576637"/>
              <a:ext cx="2971420" cy="1676246"/>
              <a:chOff x="-2380449" y="294089"/>
              <a:chExt cx="3268879" cy="1899428"/>
            </a:xfrm>
          </p:grpSpPr>
          <p:sp>
            <p:nvSpPr>
              <p:cNvPr id="15" name="Rectangle 1027"/>
              <p:cNvSpPr>
                <a:spLocks noChangeArrowheads="1"/>
              </p:cNvSpPr>
              <p:nvPr/>
            </p:nvSpPr>
            <p:spPr bwMode="auto">
              <a:xfrm>
                <a:off x="-2380449" y="294089"/>
                <a:ext cx="3268879" cy="189942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accent1"/>
                </a:outerShdw>
              </a:effectLst>
            </p:spPr>
            <p:txBody>
              <a:bodyPr wrap="none" lIns="101882" tIns="50941" rIns="101882" bIns="50941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16" name="Text Box 20"/>
              <p:cNvSpPr txBox="1">
                <a:spLocks noChangeArrowheads="1"/>
              </p:cNvSpPr>
              <p:nvPr/>
            </p:nvSpPr>
            <p:spPr bwMode="auto">
              <a:xfrm>
                <a:off x="-2285996" y="365285"/>
                <a:ext cx="3174021" cy="17263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 dirty="0">
                    <a:latin typeface="Comic Sans MS" pitchFamily="66" charset="0"/>
                  </a:rPr>
                  <a:t>Historian</a:t>
                </a:r>
              </a:p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dirty="0">
                    <a:latin typeface="Comic Sans MS" pitchFamily="66" charset="0"/>
                  </a:rPr>
                  <a:t>History of their geographic place, carriers of the events that have happened over the lifetime of the community. They know critical information.</a:t>
                </a:r>
              </a:p>
            </p:txBody>
          </p:sp>
        </p:grpSp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248228" y="2757529"/>
              <a:ext cx="3110057" cy="1647127"/>
              <a:chOff x="-2971800" y="3108372"/>
              <a:chExt cx="3421380" cy="1866520"/>
            </a:xfrm>
          </p:grpSpPr>
          <p:sp>
            <p:nvSpPr>
              <p:cNvPr id="13" name="Rectangle 1027"/>
              <p:cNvSpPr>
                <a:spLocks noChangeArrowheads="1"/>
              </p:cNvSpPr>
              <p:nvPr/>
            </p:nvSpPr>
            <p:spPr bwMode="auto">
              <a:xfrm>
                <a:off x="-2971800" y="3108372"/>
                <a:ext cx="3420784" cy="1816774"/>
              </a:xfrm>
              <a:prstGeom prst="rect">
                <a:avLst/>
              </a:prstGeom>
              <a:solidFill>
                <a:srgbClr val="D49ED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accent1"/>
                </a:outerShdw>
              </a:effectLst>
            </p:spPr>
            <p:txBody>
              <a:bodyPr wrap="none" lIns="101882" tIns="50941" rIns="101882" bIns="50941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400">
                  <a:latin typeface="Comic Sans MS" pitchFamily="66" charset="0"/>
                </a:endParaRPr>
              </a:p>
            </p:txBody>
          </p:sp>
          <p:sp>
            <p:nvSpPr>
              <p:cNvPr id="14" name="Text Box 19"/>
              <p:cNvSpPr txBox="1">
                <a:spLocks noChangeArrowheads="1"/>
              </p:cNvSpPr>
              <p:nvPr/>
            </p:nvSpPr>
            <p:spPr bwMode="auto">
              <a:xfrm>
                <a:off x="-2909637" y="3108961"/>
                <a:ext cx="3359217" cy="1865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 dirty="0">
                    <a:latin typeface="Comic Sans MS" pitchFamily="66" charset="0"/>
                  </a:rPr>
                  <a:t> Authenticator</a:t>
                </a:r>
                <a:endParaRPr lang="en-US" altLang="en-US" sz="1400" dirty="0">
                  <a:latin typeface="Comic Sans MS" pitchFamily="66" charset="0"/>
                </a:endParaRPr>
              </a:p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dirty="0">
                    <a:latin typeface="Comic Sans MS" pitchFamily="66" charset="0"/>
                  </a:rPr>
                  <a:t>Knowledge and wisdom from the culture                               Provides cultural interpretations to technical data and information</a:t>
                </a:r>
              </a:p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dirty="0">
                    <a:latin typeface="Comic Sans MS" pitchFamily="66" charset="0"/>
                  </a:rPr>
                  <a:t>“This is how we do it here.”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8765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1" y="1030938"/>
            <a:ext cx="4800600" cy="46166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Concept #2: Gathering Places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92603"/>
            <a:ext cx="7447554" cy="41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93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2" y="571774"/>
            <a:ext cx="4278877" cy="60188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4582206" y="4953441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Jan/Feb, 2019, </a:t>
            </a:r>
            <a:r>
              <a:rPr lang="en-US" u="sng" dirty="0" smtClean="0"/>
              <a:t>Right of Way </a:t>
            </a:r>
            <a:r>
              <a:rPr lang="en-US" dirty="0" smtClean="0"/>
              <a:t>Magazine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34" y="990600"/>
            <a:ext cx="412923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74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549441"/>
            <a:ext cx="3650061" cy="36933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Concept #3: Human Geography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18773"/>
            <a:ext cx="7047232" cy="538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60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63750" y="152400"/>
            <a:ext cx="6870700" cy="6562725"/>
            <a:chOff x="2063750" y="152400"/>
            <a:chExt cx="6870700" cy="6562725"/>
          </a:xfrm>
        </p:grpSpPr>
        <p:pic>
          <p:nvPicPr>
            <p:cNvPr id="3" name="Picture 2" descr="Keystone Map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3750" y="152400"/>
              <a:ext cx="5022850" cy="656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7099300" y="3671888"/>
              <a:ext cx="1835150" cy="157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dirty="0">
                  <a:latin typeface="Comic Sans MS" pitchFamily="66" charset="0"/>
                </a:rPr>
                <a:t>From </a:t>
              </a:r>
              <a:r>
                <a:rPr lang="en-US" altLang="en-US" sz="1200" u="sng" dirty="0">
                  <a:latin typeface="Comic Sans MS" pitchFamily="66" charset="0"/>
                </a:rPr>
                <a:t>Right of Way </a:t>
              </a:r>
              <a:r>
                <a:rPr lang="en-US" altLang="en-US" sz="1200" dirty="0">
                  <a:latin typeface="Comic Sans MS" pitchFamily="66" charset="0"/>
                </a:rPr>
                <a:t>Magazine, IRWA: ”The Promise and Peril of Corridor Expansion”  By James A.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dirty="0">
                  <a:latin typeface="Comic Sans MS" pitchFamily="66" charset="0"/>
                </a:rPr>
                <a:t>Kent, Social Ecology Columnist, Jan/Feb 2012, pages 26 to 29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490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2644">
            <a:off x="725990" y="1609433"/>
            <a:ext cx="3323676" cy="42445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6367">
            <a:off x="5241798" y="1729180"/>
            <a:ext cx="3254774" cy="4191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381000"/>
            <a:ext cx="5867400" cy="36933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Social Ecology Articles and IRWA Course 225 Learning Guide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01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meridian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1123950"/>
            <a:ext cx="867727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953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609600" y="914400"/>
            <a:ext cx="8077200" cy="46166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Concept #</a:t>
            </a:r>
            <a:r>
              <a:rPr lang="en-US" sz="2400" dirty="0"/>
              <a:t>4: Citizen Issues—Emerging, Existing and </a:t>
            </a:r>
            <a:r>
              <a:rPr lang="en-US" sz="2400" dirty="0" smtClean="0"/>
              <a:t>Disruptive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514600" y="2033752"/>
            <a:ext cx="3962400" cy="4154984"/>
          </a:xfrm>
          <a:prstGeom prst="rect">
            <a:avLst/>
          </a:prstGeom>
          <a:solidFill>
            <a:srgbClr val="66FF66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Issue Management</a:t>
            </a:r>
          </a:p>
          <a:p>
            <a:endParaRPr lang="en-US" sz="2400" dirty="0"/>
          </a:p>
          <a:p>
            <a:r>
              <a:rPr lang="en-US" sz="2400" dirty="0"/>
              <a:t>i</a:t>
            </a:r>
            <a:r>
              <a:rPr lang="en-US" sz="2400" dirty="0" smtClean="0"/>
              <a:t>s the ability to</a:t>
            </a:r>
          </a:p>
          <a:p>
            <a:r>
              <a:rPr lang="en-US" sz="2400" dirty="0" smtClean="0"/>
              <a:t>recognize,</a:t>
            </a:r>
          </a:p>
          <a:p>
            <a:r>
              <a:rPr lang="en-US" sz="2400" dirty="0" smtClean="0"/>
              <a:t>analyze and</a:t>
            </a:r>
          </a:p>
          <a:p>
            <a:r>
              <a:rPr lang="en-US" sz="2400" dirty="0" smtClean="0"/>
              <a:t>respond </a:t>
            </a:r>
          </a:p>
          <a:p>
            <a:r>
              <a:rPr lang="en-US" sz="2400" dirty="0" smtClean="0"/>
              <a:t>to conditions which</a:t>
            </a:r>
          </a:p>
          <a:p>
            <a:r>
              <a:rPr lang="en-US" sz="2400" dirty="0" smtClean="0"/>
              <a:t>contribute to the development of</a:t>
            </a:r>
          </a:p>
          <a:p>
            <a:r>
              <a:rPr lang="en-US" sz="2400" dirty="0" smtClean="0"/>
              <a:t>citizen issues affecting an organization’s interests.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2484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04800" y="381000"/>
            <a:ext cx="8657817" cy="6248400"/>
            <a:chOff x="228600" y="76200"/>
            <a:chExt cx="8734017" cy="6553200"/>
          </a:xfrm>
        </p:grpSpPr>
        <p:sp>
          <p:nvSpPr>
            <p:cNvPr id="4" name="Oval 3"/>
            <p:cNvSpPr>
              <a:spLocks noChangeArrowheads="1"/>
            </p:cNvSpPr>
            <p:nvPr/>
          </p:nvSpPr>
          <p:spPr bwMode="auto">
            <a:xfrm>
              <a:off x="2713745" y="1143000"/>
              <a:ext cx="1642383" cy="1467333"/>
            </a:xfrm>
            <a:prstGeom prst="ellipse">
              <a:avLst/>
            </a:prstGeom>
            <a:solidFill>
              <a:srgbClr val="C0FEF9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SzTx/>
                <a:buFontTx/>
                <a:buNone/>
              </a:pPr>
              <a:endParaRPr lang="en-US" altLang="en-US" sz="1800" dirty="0"/>
            </a:p>
          </p:txBody>
        </p:sp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4285640" y="5330721"/>
              <a:ext cx="1423869" cy="1298679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STAGE 2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Existing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Issue</a:t>
              </a:r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4997575" y="573457"/>
              <a:ext cx="1557798" cy="1560143"/>
            </a:xfrm>
            <a:prstGeom prst="ellipse">
              <a:avLst/>
            </a:prstGeom>
            <a:solidFill>
              <a:srgbClr val="C0FEF9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SzTx/>
                <a:buFontTx/>
                <a:buNone/>
              </a:pPr>
              <a:endParaRPr lang="en-US" altLang="en-US" sz="1400" dirty="0"/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7365987" y="1083041"/>
              <a:ext cx="1515502" cy="1575128"/>
            </a:xfrm>
            <a:prstGeom prst="ellipse">
              <a:avLst/>
            </a:prstGeom>
            <a:solidFill>
              <a:srgbClr val="C0FEF9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SzTx/>
                <a:buFontTx/>
                <a:buNone/>
              </a:pPr>
              <a:endParaRPr lang="en-US" altLang="en-US" sz="1400" dirty="0"/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7076985" y="4920612"/>
              <a:ext cx="1423869" cy="1298679"/>
            </a:xfrm>
            <a:prstGeom prst="ellipse">
              <a:avLst/>
            </a:prstGeom>
            <a:solidFill>
              <a:srgbClr val="51DC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STAGE 1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Emerging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Issue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198243" y="76200"/>
              <a:ext cx="7140489" cy="404384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800" b="1" dirty="0">
                  <a:latin typeface="Garamond" pitchFamily="18" charset="0"/>
                </a:rPr>
                <a:t>The Process of </a:t>
              </a:r>
              <a:r>
                <a:rPr lang="en-US" altLang="en-US" sz="1800" b="1" dirty="0" smtClean="0">
                  <a:latin typeface="Garamond" pitchFamily="18" charset="0"/>
                </a:rPr>
                <a:t>Citizen Issue </a:t>
              </a:r>
              <a:r>
                <a:rPr lang="en-US" altLang="en-US" sz="1800" b="1" dirty="0">
                  <a:latin typeface="Garamond" pitchFamily="18" charset="0"/>
                </a:rPr>
                <a:t>Management to Reduce Social Risk</a:t>
              </a: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5209040" y="3519407"/>
              <a:ext cx="592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5209040" y="3765472"/>
              <a:ext cx="592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2001811" y="4182417"/>
              <a:ext cx="1423869" cy="1462722"/>
            </a:xfrm>
            <a:prstGeom prst="star16">
              <a:avLst>
                <a:gd name="adj" fmla="val 375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STAGE 3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Disruptive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b="1" dirty="0">
                  <a:latin typeface="+mn-lt"/>
                </a:rPr>
                <a:t>Issue</a:t>
              </a: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 flipV="1">
              <a:off x="3940246" y="2617166"/>
              <a:ext cx="169173" cy="3280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V="1">
              <a:off x="4416213" y="1628214"/>
              <a:ext cx="592104" cy="1640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6647006" y="1550884"/>
              <a:ext cx="676690" cy="3280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H="1">
              <a:off x="7154522" y="2617166"/>
              <a:ext cx="422931" cy="4101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7154522" y="4339625"/>
              <a:ext cx="338345" cy="5741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H="1">
              <a:off x="5885729" y="5816017"/>
              <a:ext cx="101503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 flipV="1">
              <a:off x="4532350" y="4503668"/>
              <a:ext cx="169173" cy="7381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 flipV="1">
              <a:off x="3432728" y="5323886"/>
              <a:ext cx="761277" cy="492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1910176" y="3929516"/>
              <a:ext cx="338345" cy="3280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2248521" y="3355363"/>
              <a:ext cx="1268793" cy="4101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H="1" flipV="1">
              <a:off x="5124454" y="4093559"/>
              <a:ext cx="1945483" cy="82021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4872513" y="2133600"/>
              <a:ext cx="1674101" cy="1049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400" b="1" dirty="0"/>
                <a:t>TYPICAL MANAGEMENT  PROCESS IN COMPANY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 rot="960000">
              <a:off x="2472322" y="3047459"/>
              <a:ext cx="1126054" cy="7097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800" b="1" dirty="0"/>
                <a:t>IMPACT</a:t>
              </a: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31585" y="4478153"/>
              <a:ext cx="1857373" cy="12866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400" b="1" dirty="0"/>
                <a:t>BYPASSES MANAGEMENT CIRCLE AND GOES TO COURTS OR LEGISLATURE</a:t>
              </a: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4475920" y="4487929"/>
              <a:ext cx="2111131" cy="954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400" b="1" dirty="0"/>
                <a:t>INCORPORATED INTO ORGANIZATIONAL ACTION</a:t>
              </a:r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 rot="5400000">
              <a:off x="684082" y="2455854"/>
              <a:ext cx="1804481" cy="1648646"/>
            </a:xfrm>
            <a:prstGeom prst="triangle">
              <a:avLst>
                <a:gd name="adj" fmla="val 49986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endParaRPr lang="en-US" altLang="en-US" sz="2800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734780" y="2822220"/>
              <a:ext cx="1267031" cy="862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50000"/>
                </a:lnSpc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800" dirty="0"/>
                <a:t>Courts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800" dirty="0"/>
                <a:t>or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800" dirty="0"/>
                <a:t>Legislature</a:t>
              </a: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3608950" y="3116133"/>
              <a:ext cx="1508455" cy="1134636"/>
            </a:xfrm>
            <a:prstGeom prst="rect">
              <a:avLst/>
            </a:prstGeom>
            <a:solidFill>
              <a:srgbClr val="C0FEF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endParaRPr lang="en-US" altLang="en-US" sz="2800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3695299" y="3361569"/>
              <a:ext cx="1180682" cy="7097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800" dirty="0" smtClean="0"/>
                <a:t>Company/ Agency</a:t>
              </a:r>
              <a:endParaRPr lang="en-US" altLang="en-US" sz="1800" dirty="0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5892778" y="3116133"/>
              <a:ext cx="1508455" cy="1134636"/>
            </a:xfrm>
            <a:prstGeom prst="rect">
              <a:avLst/>
            </a:prstGeom>
            <a:solidFill>
              <a:srgbClr val="C0FEF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endParaRPr lang="en-US" altLang="en-US" sz="2800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6087963" y="3253468"/>
              <a:ext cx="1265270" cy="862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800" dirty="0"/>
                <a:t>Public</a:t>
              </a:r>
            </a:p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1800" dirty="0"/>
                <a:t>Interests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74168" y="753363"/>
              <a:ext cx="1572446" cy="1323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/>
                <a:t>B. </a:t>
              </a:r>
              <a:r>
                <a:rPr lang="en-US" altLang="en-US" dirty="0" smtClean="0"/>
                <a:t>Evaluate </a:t>
              </a:r>
              <a:r>
                <a:rPr lang="en-US" altLang="en-US" dirty="0"/>
                <a:t>Solutions 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/>
                <a:t>&amp; Make </a:t>
              </a:r>
              <a:r>
                <a:rPr lang="en-US" altLang="en-US" dirty="0" smtClean="0"/>
                <a:t>Decisions</a:t>
              </a:r>
              <a:endParaRPr lang="en-US" alt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747418" y="1449915"/>
              <a:ext cx="1622148" cy="1018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/>
                <a:t>A</a:t>
              </a:r>
              <a:r>
                <a:rPr lang="en-US" altLang="en-US" dirty="0" smtClean="0"/>
                <a:t>. Gathering </a:t>
              </a:r>
              <a:r>
                <a:rPr lang="en-US" altLang="en-US" dirty="0"/>
                <a:t>&amp; Sorting 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 smtClean="0"/>
                <a:t>Information</a:t>
              </a:r>
              <a:endParaRPr lang="en-US" alt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323696" y="1454606"/>
              <a:ext cx="1638921" cy="1018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/>
                <a:t>C</a:t>
              </a:r>
              <a:r>
                <a:rPr lang="en-US" altLang="en-US" dirty="0" smtClean="0"/>
                <a:t>. Implement</a:t>
              </a:r>
              <a:r>
                <a:rPr lang="en-US" altLang="en-US" dirty="0"/>
                <a:t>,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/>
                <a:t>Practice and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 smtClean="0"/>
                <a:t>Evaluate</a:t>
              </a:r>
              <a:endParaRPr lang="en-US" alt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28600" y="753363"/>
              <a:ext cx="2182047" cy="96837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 means to develop the “moderate middle”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03046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030014"/>
            <a:ext cx="6553200" cy="44319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USCC reported $58 billion lost of corporate money. 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What </a:t>
            </a:r>
            <a:r>
              <a:rPr lang="en-US" sz="2400" dirty="0"/>
              <a:t>if </a:t>
            </a:r>
            <a:r>
              <a:rPr lang="en-US" sz="2400" dirty="0" smtClean="0"/>
              <a:t>it were possible to get $5 </a:t>
            </a:r>
            <a:r>
              <a:rPr lang="en-US" sz="2400" dirty="0"/>
              <a:t>billion </a:t>
            </a:r>
            <a:r>
              <a:rPr lang="en-US" sz="2400" dirty="0" smtClean="0"/>
              <a:t>of that lost revenue to spend on </a:t>
            </a:r>
            <a:r>
              <a:rPr lang="en-US" sz="2400" dirty="0"/>
              <a:t>Right of Way agents to prevent </a:t>
            </a:r>
            <a:r>
              <a:rPr lang="en-US" sz="2400" dirty="0" smtClean="0"/>
              <a:t>disruption ?</a:t>
            </a:r>
          </a:p>
          <a:p>
            <a:endParaRPr lang="en-US" sz="2400" dirty="0"/>
          </a:p>
          <a:p>
            <a:r>
              <a:rPr lang="en-US" sz="2400" dirty="0" smtClean="0"/>
              <a:t>That would mean that $53 </a:t>
            </a:r>
            <a:r>
              <a:rPr lang="en-US" sz="2400" dirty="0"/>
              <a:t>billion returns to the company as profit that benefits shareholders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Question: “</a:t>
            </a:r>
            <a:r>
              <a:rPr lang="en-US" sz="2400" u="sng" dirty="0"/>
              <a:t>What would you do with $5 billion to prevent disruption in your projects?  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994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03" y="2287440"/>
            <a:ext cx="2669948" cy="34834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279821" y="286434"/>
            <a:ext cx="6172200" cy="646331"/>
          </a:xfrm>
          <a:prstGeom prst="rect">
            <a:avLst/>
          </a:prstGeom>
          <a:solidFill>
            <a:srgbClr val="66FF66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IRWA members </a:t>
            </a:r>
            <a:r>
              <a:rPr lang="en-US" dirty="0"/>
              <a:t>w</a:t>
            </a:r>
            <a:r>
              <a:rPr lang="en-US" dirty="0" smtClean="0"/>
              <a:t>ho  </a:t>
            </a:r>
            <a:r>
              <a:rPr lang="en-US" dirty="0"/>
              <a:t>h</a:t>
            </a:r>
            <a:r>
              <a:rPr lang="en-US" dirty="0" smtClean="0"/>
              <a:t>ave </a:t>
            </a:r>
            <a:r>
              <a:rPr lang="en-US" dirty="0"/>
              <a:t>w</a:t>
            </a:r>
            <a:r>
              <a:rPr lang="en-US" dirty="0" smtClean="0"/>
              <a:t>ritten Social  Ecology columns in the </a:t>
            </a:r>
            <a:r>
              <a:rPr lang="en-US" u="sng" dirty="0" smtClean="0"/>
              <a:t>Right of Way</a:t>
            </a:r>
            <a:r>
              <a:rPr lang="en-US" dirty="0" smtClean="0"/>
              <a:t> magazine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942205"/>
            <a:ext cx="3996630" cy="13234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Glenn </a:t>
            </a:r>
            <a:r>
              <a:rPr lang="en-US" sz="2000" dirty="0" err="1" smtClean="0"/>
              <a:t>Winfree</a:t>
            </a:r>
            <a:r>
              <a:rPr lang="en-US" sz="2000" dirty="0" smtClean="0"/>
              <a:t>, SR/WA</a:t>
            </a:r>
          </a:p>
          <a:p>
            <a:r>
              <a:rPr lang="en-US" sz="2000" dirty="0" smtClean="0"/>
              <a:t>Duke Energy</a:t>
            </a:r>
          </a:p>
          <a:p>
            <a:r>
              <a:rPr lang="en-US" sz="2000" dirty="0" smtClean="0"/>
              <a:t>Chair, International Electric and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Utilities </a:t>
            </a:r>
            <a:r>
              <a:rPr lang="en-US" sz="2000" dirty="0" err="1" smtClean="0"/>
              <a:t>Cmte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234152" y="932765"/>
            <a:ext cx="3796676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Lesley </a:t>
            </a:r>
            <a:r>
              <a:rPr lang="en-US" sz="2000" dirty="0" err="1" smtClean="0"/>
              <a:t>Cusick</a:t>
            </a:r>
            <a:endParaRPr lang="en-US" sz="2000" dirty="0" smtClean="0"/>
          </a:p>
          <a:p>
            <a:r>
              <a:rPr lang="en-US" sz="2000" dirty="0" smtClean="0"/>
              <a:t>RSI </a:t>
            </a:r>
            <a:r>
              <a:rPr lang="en-US" sz="2000" dirty="0" err="1" smtClean="0"/>
              <a:t>EnTech</a:t>
            </a:r>
            <a:r>
              <a:rPr lang="en-US" sz="2000" dirty="0" smtClean="0"/>
              <a:t> LLC</a:t>
            </a:r>
          </a:p>
          <a:p>
            <a:r>
              <a:rPr lang="en-US" sz="2000" dirty="0"/>
              <a:t>Public Outreach and </a:t>
            </a:r>
            <a:r>
              <a:rPr lang="en-US" sz="2000" dirty="0" smtClean="0"/>
              <a:t>Engagement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16" y="2073808"/>
            <a:ext cx="2729812" cy="36970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51251" y="3462566"/>
            <a:ext cx="2667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Glenn was co-author also:</a:t>
            </a:r>
          </a:p>
          <a:p>
            <a:pPr marL="342900" indent="-342900">
              <a:buAutoNum type="arabicPeriod"/>
            </a:pPr>
            <a:r>
              <a:rPr lang="en-US" dirty="0" smtClean="0"/>
              <a:t>"Managing </a:t>
            </a:r>
            <a:r>
              <a:rPr lang="en-US" dirty="0"/>
              <a:t>Project Complexity: The Importance of the Right of Way Professional" </a:t>
            </a:r>
            <a:r>
              <a:rPr lang="en-US" dirty="0" smtClean="0"/>
              <a:t>, and </a:t>
            </a:r>
          </a:p>
          <a:p>
            <a:pPr marL="342900" indent="-342900">
              <a:buAutoNum type="arabicPeriod"/>
            </a:pPr>
            <a:r>
              <a:rPr lang="en-US" dirty="0" smtClean="0"/>
              <a:t>"Predict </a:t>
            </a:r>
            <a:r>
              <a:rPr lang="en-US" dirty="0"/>
              <a:t>Community Pushback: Using the Social Risk Management Matrix." </a:t>
            </a:r>
          </a:p>
        </p:txBody>
      </p:sp>
    </p:spTree>
    <p:extLst>
      <p:ext uri="{BB962C8B-B14F-4D97-AF65-F5344CB8AC3E}">
        <p14:creationId xmlns:p14="http://schemas.microsoft.com/office/powerpoint/2010/main" val="3397455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989886"/>
            <a:ext cx="5715000" cy="47089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Course 225: Social Ecology: Listening to Community</a:t>
            </a:r>
          </a:p>
          <a:p>
            <a:pPr algn="ctr"/>
            <a:endParaRPr lang="en-US" sz="2000" dirty="0"/>
          </a:p>
          <a:p>
            <a:r>
              <a:rPr lang="en-US" sz="2000" dirty="0" smtClean="0"/>
              <a:t>Pablo</a:t>
            </a:r>
            <a:r>
              <a:rPr lang="en-US" sz="2000" dirty="0"/>
              <a:t>, Montana, 2013</a:t>
            </a:r>
          </a:p>
          <a:p>
            <a:r>
              <a:rPr lang="en-US" sz="2000" dirty="0"/>
              <a:t>Caro, Michigan, 2014</a:t>
            </a:r>
          </a:p>
          <a:p>
            <a:r>
              <a:rPr lang="en-US" sz="2000" dirty="0"/>
              <a:t>Los Angeles, California, 2015</a:t>
            </a:r>
          </a:p>
          <a:p>
            <a:r>
              <a:rPr lang="en-US" sz="2000" dirty="0"/>
              <a:t>Oakland, California, 2017</a:t>
            </a:r>
          </a:p>
          <a:p>
            <a:r>
              <a:rPr lang="en-US" sz="2000" dirty="0"/>
              <a:t>Niagara Falls, Ontario, 2017</a:t>
            </a:r>
          </a:p>
          <a:p>
            <a:r>
              <a:rPr lang="en-US" sz="2000" dirty="0"/>
              <a:t>Phoenix, Arizona, 2017</a:t>
            </a:r>
          </a:p>
          <a:p>
            <a:r>
              <a:rPr lang="en-US" sz="2000" dirty="0"/>
              <a:t>Concord, New Hampshire,  2017</a:t>
            </a:r>
          </a:p>
          <a:p>
            <a:r>
              <a:rPr lang="en-US" sz="2000" dirty="0"/>
              <a:t>Denver, Colorado,  2018</a:t>
            </a:r>
          </a:p>
          <a:p>
            <a:r>
              <a:rPr lang="en-US" sz="2000" dirty="0"/>
              <a:t>Hunt Valley, Maryland,  2018</a:t>
            </a:r>
          </a:p>
          <a:p>
            <a:r>
              <a:rPr lang="en-US" sz="2000" dirty="0"/>
              <a:t>Lethbridge, Alberta,  2018</a:t>
            </a:r>
          </a:p>
          <a:p>
            <a:r>
              <a:rPr lang="en-US" sz="2000" dirty="0"/>
              <a:t>Sacramento, California, 2018</a:t>
            </a:r>
          </a:p>
          <a:p>
            <a:r>
              <a:rPr lang="en-US" sz="2000" dirty="0"/>
              <a:t>San Antonio, Texas, 2018</a:t>
            </a:r>
          </a:p>
          <a:p>
            <a:r>
              <a:rPr lang="en-US" sz="2000" dirty="0"/>
              <a:t>Portland, Oregon, </a:t>
            </a:r>
            <a:r>
              <a:rPr lang="en-US" sz="2000" dirty="0" smtClean="0"/>
              <a:t>2019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751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94956" y="151480"/>
            <a:ext cx="6332282" cy="3332218"/>
            <a:chOff x="133693" y="914400"/>
            <a:chExt cx="6332282" cy="3332218"/>
          </a:xfrm>
        </p:grpSpPr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783519" y="914400"/>
              <a:ext cx="5640386" cy="399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000" u="sng" dirty="0">
                  <a:solidFill>
                    <a:schemeClr val="tx2"/>
                  </a:solidFill>
                  <a:latin typeface="Comic Sans MS" pitchFamily="66" charset="0"/>
                </a:rPr>
                <a:t>Social Ecology</a:t>
              </a:r>
              <a:r>
                <a:rPr lang="en-US" altLang="en-US" sz="2000" dirty="0">
                  <a:solidFill>
                    <a:schemeClr val="tx2"/>
                  </a:solidFill>
                  <a:latin typeface="Comic Sans MS" pitchFamily="66" charset="0"/>
                </a:rPr>
                <a:t>:</a:t>
              </a:r>
            </a:p>
          </p:txBody>
        </p:sp>
        <p:grpSp>
          <p:nvGrpSpPr>
            <p:cNvPr id="4" name="Group 15"/>
            <p:cNvGrpSpPr/>
            <p:nvPr/>
          </p:nvGrpSpPr>
          <p:grpSpPr>
            <a:xfrm>
              <a:off x="133693" y="1729186"/>
              <a:ext cx="2940050" cy="2517432"/>
              <a:chOff x="81653" y="689873"/>
              <a:chExt cx="2940050" cy="2517432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271924" y="689873"/>
                <a:ext cx="2623676" cy="2517432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81653" y="1040649"/>
                <a:ext cx="2940050" cy="1938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 dirty="0" smtClean="0">
                    <a:solidFill>
                      <a:schemeClr val="accent1">
                        <a:lumMod val="75000"/>
                      </a:schemeClr>
                    </a:solidFill>
                    <a:latin typeface="Comic Sans MS" pitchFamily="66" charset="0"/>
                  </a:rPr>
                  <a:t>Art</a:t>
                </a:r>
                <a:r>
                  <a:rPr lang="en-US" altLang="en-US" sz="18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endParaRPr lang="en-US" altLang="en-US" sz="1800" dirty="0">
                  <a:solidFill>
                    <a:srgbClr val="FF0000"/>
                  </a:solidFill>
                  <a:latin typeface="Comic Sans MS" pitchFamily="66" charset="0"/>
                </a:endParaRP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600" dirty="0">
                    <a:solidFill>
                      <a:srgbClr val="FF0000"/>
                    </a:solidFill>
                    <a:latin typeface="Comic Sans MS" pitchFamily="66" charset="0"/>
                  </a:rPr>
                  <a:t>The Discovery Process</a:t>
                </a:r>
                <a:r>
                  <a:rPr lang="en-US" altLang="en-US" sz="16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™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endParaRPr lang="en-US" altLang="en-US" sz="1600" dirty="0" smtClean="0">
                  <a:solidFill>
                    <a:srgbClr val="FF0000"/>
                  </a:solidFill>
                  <a:latin typeface="Comic Sans MS" pitchFamily="66" charset="0"/>
                </a:endParaRP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6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“</a:t>
                </a:r>
                <a:r>
                  <a:rPr lang="en-US" altLang="en-US" sz="1600" dirty="0">
                    <a:solidFill>
                      <a:srgbClr val="FF0000"/>
                    </a:solidFill>
                    <a:latin typeface="Comic Sans MS" pitchFamily="66" charset="0"/>
                  </a:rPr>
                  <a:t>What’s out there?”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endParaRPr lang="en-US" altLang="en-US" sz="2000" dirty="0">
                  <a:latin typeface="Comic Sans MS" pitchFamily="66" charset="0"/>
                </a:endParaRPr>
              </a:p>
            </p:txBody>
          </p:sp>
        </p:grpSp>
        <p:grpSp>
          <p:nvGrpSpPr>
            <p:cNvPr id="5" name="Group 20"/>
            <p:cNvGrpSpPr/>
            <p:nvPr/>
          </p:nvGrpSpPr>
          <p:grpSpPr>
            <a:xfrm>
              <a:off x="3603712" y="1826010"/>
              <a:ext cx="2862263" cy="2323783"/>
              <a:chOff x="3995737" y="1234510"/>
              <a:chExt cx="2862263" cy="2323783"/>
            </a:xfrm>
          </p:grpSpPr>
          <p:sp>
            <p:nvSpPr>
              <p:cNvPr id="8" name="Oval 35"/>
              <p:cNvSpPr>
                <a:spLocks noChangeArrowheads="1"/>
              </p:cNvSpPr>
              <p:nvPr/>
            </p:nvSpPr>
            <p:spPr bwMode="auto">
              <a:xfrm>
                <a:off x="4169934" y="1234510"/>
                <a:ext cx="2484872" cy="2323783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3995737" y="1488459"/>
                <a:ext cx="2862263" cy="1815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800" dirty="0">
                    <a:solidFill>
                      <a:schemeClr val="tx2">
                        <a:lumMod val="75000"/>
                      </a:schemeClr>
                    </a:solidFill>
                    <a:latin typeface="Comic Sans MS" pitchFamily="66" charset="0"/>
                  </a:rPr>
                  <a:t>Science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600" dirty="0">
                    <a:solidFill>
                      <a:srgbClr val="FF0000"/>
                    </a:solidFill>
                    <a:latin typeface="Comic Sans MS" pitchFamily="66" charset="0"/>
                  </a:rPr>
                  <a:t>Human Geographic Issue Management System</a:t>
                </a:r>
                <a:r>
                  <a:rPr lang="en-US" altLang="en-US" sz="1600" dirty="0" smtClean="0">
                    <a:solidFill>
                      <a:srgbClr val="FF0000"/>
                    </a:solidFill>
                    <a:latin typeface="Comic Sans MS" pitchFamily="66" charset="0"/>
                  </a:rPr>
                  <a:t>™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600" dirty="0">
                    <a:solidFill>
                      <a:srgbClr val="FF0000"/>
                    </a:solidFill>
                    <a:latin typeface="Comic Sans MS" pitchFamily="66" charset="0"/>
                  </a:rPr>
                  <a:t>“What do I do with it?”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endParaRPr lang="en-US" altLang="en-US" sz="2000" dirty="0">
                  <a:latin typeface="Comic Sans MS" pitchFamily="66" charset="0"/>
                </a:endParaRPr>
              </a:p>
            </p:txBody>
          </p:sp>
        </p:grpSp>
        <p:sp>
          <p:nvSpPr>
            <p:cNvPr id="6" name="AutoShape 40"/>
            <p:cNvSpPr>
              <a:spLocks noChangeArrowheads="1"/>
            </p:cNvSpPr>
            <p:nvPr/>
          </p:nvSpPr>
          <p:spPr bwMode="auto">
            <a:xfrm rot="2511234">
              <a:off x="2795239" y="1312053"/>
              <a:ext cx="304800" cy="871419"/>
            </a:xfrm>
            <a:prstGeom prst="downArrow">
              <a:avLst>
                <a:gd name="adj1" fmla="val 50000"/>
                <a:gd name="adj2" fmla="val 56250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AutoShape 41"/>
            <p:cNvSpPr>
              <a:spLocks noChangeArrowheads="1"/>
            </p:cNvSpPr>
            <p:nvPr/>
          </p:nvSpPr>
          <p:spPr bwMode="auto">
            <a:xfrm rot="19513127">
              <a:off x="3726210" y="1293477"/>
              <a:ext cx="304800" cy="871419"/>
            </a:xfrm>
            <a:prstGeom prst="downArrow">
              <a:avLst>
                <a:gd name="adj1" fmla="val 50000"/>
                <a:gd name="adj2" fmla="val 56250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1702213" y="3646438"/>
            <a:ext cx="5640388" cy="27238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n-US" altLang="en-US" sz="1800" dirty="0" smtClean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18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Social </a:t>
            </a: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Ecology is the Art and Science of understanding how individuals interact with and influence their physical, biological, social and cultural environments.  Social </a:t>
            </a:r>
            <a:r>
              <a:rPr lang="en-US" altLang="en-US" sz="18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Ecology </a:t>
            </a: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is an action theory that enhances the ability of the individual to predict, participate in and control their environments in a manner that improves their well being while not oppressing others. </a:t>
            </a:r>
          </a:p>
        </p:txBody>
      </p:sp>
    </p:spTree>
    <p:extLst>
      <p:ext uri="{BB962C8B-B14F-4D97-AF65-F5344CB8AC3E}">
        <p14:creationId xmlns:p14="http://schemas.microsoft.com/office/powerpoint/2010/main" val="1559031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7530"/>
            <a:ext cx="2971799" cy="38772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62000" y="434340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March/April, 2019, </a:t>
            </a:r>
            <a:r>
              <a:rPr lang="en-US" u="sng" dirty="0" smtClean="0"/>
              <a:t>Right of Way </a:t>
            </a:r>
            <a:r>
              <a:rPr lang="en-US" dirty="0" smtClean="0"/>
              <a:t>Magazine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37530"/>
            <a:ext cx="4912604" cy="641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88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1066800"/>
            <a:ext cx="4724400" cy="4154984"/>
          </a:xfrm>
          <a:prstGeom prst="rect">
            <a:avLst/>
          </a:prstGeom>
          <a:solidFill>
            <a:srgbClr val="CCFF99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The losses were calculated in the time period between January of 2010 and August 2018: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• Costs of Projects Lost: $57.9 billion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• Gross Domestic Product Lost: $91.9 billion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• Tax Revenue to Local and State Governments Lost: $20.3 billion</a:t>
            </a:r>
          </a:p>
        </p:txBody>
      </p:sp>
    </p:spTree>
    <p:extLst>
      <p:ext uri="{BB962C8B-B14F-4D97-AF65-F5344CB8AC3E}">
        <p14:creationId xmlns:p14="http://schemas.microsoft.com/office/powerpoint/2010/main" val="3578879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85" y="76199"/>
            <a:ext cx="8392315" cy="657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71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0" y="-21021"/>
            <a:ext cx="9066092" cy="13114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48" y="1433077"/>
            <a:ext cx="9084130" cy="544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86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381000"/>
            <a:ext cx="4796642" cy="5909310"/>
          </a:xfrm>
          <a:prstGeom prst="rect">
            <a:avLst/>
          </a:prstGeom>
          <a:solidFill>
            <a:srgbClr val="97ABE9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1. Project uses public relations to convince the public that the project is necessary and good for them. </a:t>
            </a:r>
          </a:p>
          <a:p>
            <a:r>
              <a:rPr lang="en-US" b="1" i="1" dirty="0"/>
              <a:t>Why this no longer works: </a:t>
            </a:r>
            <a:endParaRPr lang="en-US" i="1" dirty="0" smtClean="0"/>
          </a:p>
          <a:p>
            <a:endParaRPr lang="en-US" dirty="0"/>
          </a:p>
          <a:p>
            <a:r>
              <a:rPr lang="en-US" dirty="0"/>
              <a:t>2. They mobilize lawyers to interpret the laws in their favor and prepare for litigation. </a:t>
            </a:r>
          </a:p>
          <a:p>
            <a:r>
              <a:rPr lang="en-US" b="1" i="1" dirty="0"/>
              <a:t>Why this no longer works: </a:t>
            </a:r>
            <a:endParaRPr lang="en-US" i="1" dirty="0" smtClean="0"/>
          </a:p>
          <a:p>
            <a:endParaRPr lang="en-US" b="1" i="1" dirty="0"/>
          </a:p>
          <a:p>
            <a:r>
              <a:rPr lang="en-US" dirty="0" smtClean="0"/>
              <a:t>3</a:t>
            </a:r>
            <a:r>
              <a:rPr lang="en-US" dirty="0"/>
              <a:t>. Projects hire lobbyists to persuade governments that their corporate model is still what’s best for everyone. </a:t>
            </a:r>
          </a:p>
          <a:p>
            <a:r>
              <a:rPr lang="en-US" b="1" i="1" dirty="0"/>
              <a:t>Why this no longer works: </a:t>
            </a:r>
            <a:endParaRPr lang="en-US" i="1" dirty="0" smtClean="0"/>
          </a:p>
          <a:p>
            <a:r>
              <a:rPr lang="en-US" i="1" dirty="0" smtClean="0"/>
              <a:t> </a:t>
            </a:r>
            <a:endParaRPr lang="en-US" dirty="0"/>
          </a:p>
          <a:p>
            <a:r>
              <a:rPr lang="en-US" dirty="0"/>
              <a:t>4. They employ eminent domain whenever there are delays or challenges. </a:t>
            </a:r>
          </a:p>
          <a:p>
            <a:r>
              <a:rPr lang="en-US" b="1" i="1" dirty="0"/>
              <a:t>Why this no longer works: </a:t>
            </a:r>
            <a:endParaRPr lang="en-US" i="1" dirty="0" smtClean="0"/>
          </a:p>
          <a:p>
            <a:endParaRPr lang="en-US" dirty="0"/>
          </a:p>
          <a:p>
            <a:r>
              <a:rPr lang="en-US" dirty="0"/>
              <a:t>5. They expect the PUCs to favor project proponents as a final authority. </a:t>
            </a:r>
          </a:p>
          <a:p>
            <a:r>
              <a:rPr lang="en-US" b="1" i="1" dirty="0"/>
              <a:t>Why this no longer works: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7530"/>
            <a:ext cx="2971799" cy="38772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762000" y="434340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March/April, 2019, </a:t>
            </a:r>
            <a:r>
              <a:rPr lang="en-US" u="sng" dirty="0" smtClean="0"/>
              <a:t>Right of Way </a:t>
            </a:r>
            <a:r>
              <a:rPr lang="en-US" dirty="0" smtClean="0"/>
              <a:t>Magazine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133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5316</TotalTime>
  <Words>1025</Words>
  <Application>Microsoft Office PowerPoint</Application>
  <PresentationFormat>On-screen Show (4:3)</PresentationFormat>
  <Paragraphs>218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</dc:creator>
  <cp:lastModifiedBy>Kevin</cp:lastModifiedBy>
  <cp:revision>295</cp:revision>
  <cp:lastPrinted>2017-05-10T02:59:35Z</cp:lastPrinted>
  <dcterms:created xsi:type="dcterms:W3CDTF">2015-04-06T18:46:37Z</dcterms:created>
  <dcterms:modified xsi:type="dcterms:W3CDTF">2019-06-07T21:23:36Z</dcterms:modified>
</cp:coreProperties>
</file>