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71" r:id="rId4"/>
    <p:sldId id="257" r:id="rId5"/>
    <p:sldId id="261" r:id="rId6"/>
    <p:sldId id="275" r:id="rId7"/>
    <p:sldId id="263" r:id="rId8"/>
    <p:sldId id="277" r:id="rId9"/>
    <p:sldId id="283" r:id="rId10"/>
    <p:sldId id="279" r:id="rId11"/>
    <p:sldId id="280" r:id="rId12"/>
    <p:sldId id="281" r:id="rId13"/>
    <p:sldId id="282" r:id="rId14"/>
    <p:sldId id="265" r:id="rId15"/>
    <p:sldId id="266" r:id="rId16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1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8B5FD-A0F9-43F1-A714-04EDB891F02C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C6BD8-BD22-4608-95B9-1557F348A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47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C6BD8-BD22-4608-95B9-1557F348A13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5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/>
              <a:t>IRWA 65th Annual Education Conference - Portland Oregon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/>
              <a:t>IRWA 65th Annual Education Conference - Portland Oregon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/>
              <a:t>IRWA 65th Annual Education Conference - Portland Oregon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/>
              <a:t>IRWA 65th Annual Education Conference - Portland Oregon</a:t>
            </a: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/>
              <a:t>IRWA 65th Annual Education Conference - Portland Oregon</a:t>
            </a:r>
            <a:endParaRPr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4526279"/>
            <a:ext cx="9144000" cy="612775"/>
          </a:xfrm>
          <a:custGeom>
            <a:avLst/>
            <a:gdLst/>
            <a:ahLst/>
            <a:cxnLst/>
            <a:rect l="l" t="t" r="r" b="b"/>
            <a:pathLst>
              <a:path w="9144000" h="612775">
                <a:moveTo>
                  <a:pt x="0" y="612648"/>
                </a:moveTo>
                <a:lnTo>
                  <a:pt x="9144000" y="612648"/>
                </a:lnTo>
                <a:lnTo>
                  <a:pt x="9144000" y="0"/>
                </a:lnTo>
                <a:lnTo>
                  <a:pt x="0" y="0"/>
                </a:lnTo>
                <a:lnTo>
                  <a:pt x="0" y="612648"/>
                </a:lnTo>
                <a:close/>
              </a:path>
            </a:pathLst>
          </a:custGeom>
          <a:solidFill>
            <a:srgbClr val="1D2E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4526279"/>
            <a:ext cx="9144000" cy="612775"/>
          </a:xfrm>
          <a:custGeom>
            <a:avLst/>
            <a:gdLst/>
            <a:ahLst/>
            <a:cxnLst/>
            <a:rect l="l" t="t" r="r" b="b"/>
            <a:pathLst>
              <a:path w="9144000" h="612775">
                <a:moveTo>
                  <a:pt x="0" y="612648"/>
                </a:moveTo>
                <a:lnTo>
                  <a:pt x="9144000" y="612648"/>
                </a:lnTo>
                <a:lnTo>
                  <a:pt x="9144000" y="0"/>
                </a:lnTo>
                <a:lnTo>
                  <a:pt x="0" y="0"/>
                </a:lnTo>
                <a:lnTo>
                  <a:pt x="0" y="612648"/>
                </a:lnTo>
                <a:close/>
              </a:path>
            </a:pathLst>
          </a:custGeom>
          <a:ln w="9144">
            <a:solidFill>
              <a:srgbClr val="1D2E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88589" y="399034"/>
            <a:ext cx="2766821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4545" y="958723"/>
            <a:ext cx="7734909" cy="2805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47517" y="4731638"/>
            <a:ext cx="1793239" cy="2043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 spc="-5"/>
              <a:t>IRWA 65th Annual Education Conference - Portland Oregon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53669" y="4731638"/>
            <a:ext cx="1619885" cy="2043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27314" y="4731638"/>
            <a:ext cx="249554" cy="224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stice.gov/file/408306/download" TargetMode="External"/><Relationship Id="rId2" Type="http://schemas.openxmlformats.org/officeDocument/2006/relationships/hyperlink" Target="CGL%202018%203%20Sample%20General%20Scope%20of%20Work.doc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a.gov/airports/airport_compliance/media/CGL-2018-3-Appraisal-Standards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Richard.Etter@HDRinc.com" TargetMode="External"/><Relationship Id="rId2" Type="http://schemas.openxmlformats.org/officeDocument/2006/relationships/hyperlink" Target="mailto:rheappraisal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a.gov/airports/airport_compliance/media/CGL-2018-3-Appraisal-Standards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92808"/>
            <a:ext cx="9111641" cy="3250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40053" y="2151964"/>
            <a:ext cx="13214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1D2E68"/>
                </a:solidFill>
                <a:latin typeface="Arial"/>
                <a:cs typeface="Arial"/>
              </a:rPr>
              <a:t>Presented</a:t>
            </a:r>
            <a:r>
              <a:rPr sz="1600" b="1" spc="-60" dirty="0">
                <a:solidFill>
                  <a:srgbClr val="1D2E68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D2E68"/>
                </a:solidFill>
                <a:latin typeface="Arial"/>
                <a:cs typeface="Arial"/>
              </a:rPr>
              <a:t>to: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9200" y="3867150"/>
            <a:ext cx="347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1D2E68"/>
                </a:solidFill>
                <a:latin typeface="Arial"/>
                <a:cs typeface="Arial"/>
              </a:rPr>
              <a:t>B</a:t>
            </a:r>
            <a:r>
              <a:rPr sz="1600" b="1" spc="-45" dirty="0">
                <a:solidFill>
                  <a:srgbClr val="1D2E68"/>
                </a:solidFill>
                <a:latin typeface="Arial"/>
                <a:cs typeface="Arial"/>
              </a:rPr>
              <a:t>y</a:t>
            </a:r>
            <a:r>
              <a:rPr sz="1600" b="1" spc="-5" dirty="0">
                <a:solidFill>
                  <a:srgbClr val="1D2E68"/>
                </a:solidFill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8624" y="270713"/>
            <a:ext cx="7834630" cy="1370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0" algn="ctr">
              <a:lnSpc>
                <a:spcPct val="100200"/>
              </a:lnSpc>
              <a:spcBef>
                <a:spcPts val="95"/>
              </a:spcBef>
            </a:pPr>
            <a:r>
              <a:rPr sz="3200" dirty="0">
                <a:solidFill>
                  <a:srgbClr val="1D2E68"/>
                </a:solidFill>
              </a:rPr>
              <a:t>FAA </a:t>
            </a:r>
            <a:r>
              <a:rPr sz="3200" spc="-5" dirty="0">
                <a:solidFill>
                  <a:srgbClr val="1D2E68"/>
                </a:solidFill>
              </a:rPr>
              <a:t>Compliance </a:t>
            </a:r>
            <a:r>
              <a:rPr sz="3200" dirty="0">
                <a:solidFill>
                  <a:srgbClr val="1D2E68"/>
                </a:solidFill>
              </a:rPr>
              <a:t>Guidance Letter (CGL)  </a:t>
            </a:r>
            <a:r>
              <a:rPr sz="2800" i="1" spc="-5" dirty="0">
                <a:solidFill>
                  <a:srgbClr val="1D2E68"/>
                </a:solidFill>
                <a:latin typeface="Arial"/>
                <a:cs typeface="Arial"/>
              </a:rPr>
              <a:t>Appraisal Standards for the Sale and Disposal  of Federally Obligated Airport</a:t>
            </a:r>
            <a:r>
              <a:rPr sz="2800" i="1" spc="50" dirty="0">
                <a:solidFill>
                  <a:srgbClr val="1D2E68"/>
                </a:solidFill>
                <a:latin typeface="Arial"/>
                <a:cs typeface="Arial"/>
              </a:rPr>
              <a:t> </a:t>
            </a:r>
            <a:r>
              <a:rPr sz="2800" i="1" spc="-5" dirty="0">
                <a:solidFill>
                  <a:srgbClr val="1D2E68"/>
                </a:solidFill>
                <a:latin typeface="Arial"/>
                <a:cs typeface="Arial"/>
              </a:rPr>
              <a:t>Property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75058" y="2004690"/>
            <a:ext cx="5449742" cy="1284326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82880" marR="5080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Arial"/>
                <a:cs typeface="Arial"/>
              </a:rPr>
              <a:t>IRWA 65</a:t>
            </a:r>
            <a:r>
              <a:rPr lang="en-US" sz="2000" baseline="30000" dirty="0">
                <a:latin typeface="Arial"/>
                <a:cs typeface="Arial"/>
              </a:rPr>
              <a:t>th</a:t>
            </a:r>
            <a:r>
              <a:rPr lang="en-US" sz="2000" dirty="0">
                <a:latin typeface="Arial"/>
                <a:cs typeface="Arial"/>
              </a:rPr>
              <a:t> Annual Education Conference</a:t>
            </a:r>
          </a:p>
          <a:p>
            <a:pPr marL="182880" marR="5080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Arial"/>
                <a:cs typeface="Arial"/>
              </a:rPr>
              <a:t>Portland Oregon</a:t>
            </a:r>
          </a:p>
          <a:p>
            <a:pPr marL="182880" marR="5080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Arial"/>
                <a:cs typeface="Arial"/>
              </a:rPr>
              <a:t>June 10, 2019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713038" y="3867933"/>
            <a:ext cx="4602162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Rick </a:t>
            </a:r>
            <a:r>
              <a:rPr sz="1600" spc="-20" dirty="0">
                <a:latin typeface="Arial"/>
                <a:cs typeface="Arial"/>
              </a:rPr>
              <a:t>Etter</a:t>
            </a:r>
            <a:endParaRPr lang="en-US" sz="1600" spc="-2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600" spc="-20" dirty="0">
                <a:latin typeface="Arial"/>
                <a:cs typeface="Arial"/>
              </a:rPr>
              <a:t>FAA Retired / HDR Real Estate Services -Aviation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438150"/>
            <a:ext cx="7162800" cy="378950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lang="en-US" sz="2400" dirty="0">
                <a:solidFill>
                  <a:prstClr val="black"/>
                </a:solidFill>
              </a:rPr>
              <a:t>FAA CGL Appraisal Standards Scope of Work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2889170" y="1657350"/>
            <a:ext cx="2908459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b="1" i="1" u="heavy" spc="-4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  <a:hlinkClick r:id="rId2" action="ppaction://hlinkfile"/>
              </a:rPr>
              <a:t>Sample Scope of</a:t>
            </a:r>
            <a:r>
              <a:rPr sz="2100" b="1" i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  <a:hlinkClick r:id="rId2" action="ppaction://hlinkfile"/>
              </a:rPr>
              <a:t> </a:t>
            </a:r>
            <a:r>
              <a:rPr sz="2100" b="1" i="1" u="heavy" spc="-4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  <a:hlinkClick r:id="rId2" action="ppaction://hlinkfile"/>
              </a:rPr>
              <a:t>Work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78605" y="2483482"/>
            <a:ext cx="53243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land must be appraised at an economic highest and best use as described in the Uniform Appraisal Standards for Federal Land Acquisitions at </a:t>
            </a:r>
            <a:r>
              <a:rPr lang="en-US" sz="13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section 4.3.2.3</a:t>
            </a:r>
            <a:r>
              <a:rPr lang="en-US" sz="13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35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Highest </a:t>
            </a:r>
            <a:r>
              <a:rPr lang="en-US" sz="135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and </a:t>
            </a:r>
            <a:r>
              <a:rPr lang="en-US" sz="135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Best Use, Economic Use</a:t>
            </a:r>
            <a:r>
              <a:rPr lang="en-US" sz="13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(see </a:t>
            </a:r>
            <a:r>
              <a:rPr lang="en-US" sz="135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https://www.justice.gov/file/408306/download</a:t>
            </a:r>
            <a:r>
              <a:rPr lang="en-US" sz="135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 </a:t>
            </a:r>
            <a:r>
              <a:rPr lang="en-US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As applicable, the appraiser in estimating the market value of the airport land shall consider the development potential of airport land parcels considering the location of airport land and any potential </a:t>
            </a:r>
            <a:r>
              <a:rPr lang="en-US" sz="135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plottage</a:t>
            </a:r>
            <a:r>
              <a:rPr lang="en-US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(for combining it) with adjoining development land.</a:t>
            </a:r>
            <a:endParaRPr lang="en-US" sz="135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>
          <a:xfrm>
            <a:off x="2747517" y="4731638"/>
            <a:ext cx="5253483" cy="204352"/>
          </a:xfrm>
        </p:spPr>
        <p:txBody>
          <a:bodyPr/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lang="en-US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06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99034"/>
            <a:ext cx="8458199" cy="369332"/>
          </a:xfrm>
        </p:spPr>
        <p:txBody>
          <a:bodyPr/>
          <a:lstStyle/>
          <a:p>
            <a:pPr algn="ctr"/>
            <a:r>
              <a:rPr lang="en-US" sz="2400" dirty="0"/>
              <a:t>FAA Appraisal Standards Scope of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CGL contains 9 sample scopes of work for most common nonaeronautical land uses and sales: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Disposal of existing airport;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Disposal of nonaeronautical airport land;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Acquisition of on-airport leasehold;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Concurrent/interim lease of on-airport property;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Sale/lease of oil/gas/mineral rights;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Sale/disposal of utilities/pipeline easement;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Disposal/lease of hotel;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Disposal/lease of golf course; and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Sale/lease of agricultural land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>
          <a:xfrm>
            <a:off x="2747517" y="4731638"/>
            <a:ext cx="5405883" cy="278512"/>
          </a:xfrm>
        </p:spPr>
        <p:txBody>
          <a:bodyPr/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lang="en-US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5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399033"/>
            <a:ext cx="8382000" cy="371317"/>
          </a:xfrm>
        </p:spPr>
        <p:txBody>
          <a:bodyPr/>
          <a:lstStyle/>
          <a:p>
            <a:pPr algn="ctr"/>
            <a:r>
              <a:rPr lang="en-US" sz="2400" dirty="0"/>
              <a:t>Appraisal Report Must Meet USPAP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123950"/>
            <a:ext cx="6115050" cy="3364706"/>
          </a:xfrm>
        </p:spPr>
        <p:txBody>
          <a:bodyPr>
            <a:normAutofit lnSpcReduction="10000"/>
          </a:bodyPr>
          <a:lstStyle/>
          <a:p>
            <a:pPr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350" dirty="0">
                <a:solidFill>
                  <a:srgbClr val="000000"/>
                </a:solidFill>
              </a:rPr>
              <a:t>USPAP Standards Rule 2 “</a:t>
            </a:r>
            <a:r>
              <a:rPr lang="en-US" sz="1350" i="1" dirty="0">
                <a:solidFill>
                  <a:srgbClr val="000000"/>
                </a:solidFill>
              </a:rPr>
              <a:t>Real Property Appraisal, Reporting” </a:t>
            </a:r>
            <a:r>
              <a:rPr lang="en-US" sz="1350" dirty="0">
                <a:solidFill>
                  <a:srgbClr val="000000"/>
                </a:solidFill>
              </a:rPr>
              <a:t>requires: </a:t>
            </a:r>
          </a:p>
          <a:p>
            <a:pPr marL="557213" lvl="1" indent="-214313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Identity of the client (airport sponsor) and any intended users of the report (e.g. FAA);</a:t>
            </a:r>
          </a:p>
          <a:p>
            <a:pPr marL="557213" lvl="1" indent="-214313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State the intended use of the appraisal (for proposed sale/lease at FMV); </a:t>
            </a:r>
          </a:p>
          <a:p>
            <a:pPr marL="557213" lvl="1" indent="-214313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Describe information sufficient to identify the real estate involved in the appraisal, including the physical and economic property characteristics relevant to the assignment; </a:t>
            </a:r>
          </a:p>
          <a:p>
            <a:pPr marL="557213" lvl="1" indent="-214313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State the real property interest appraised;</a:t>
            </a:r>
          </a:p>
          <a:p>
            <a:pPr marL="557213" lvl="1" indent="-214313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State definition of value and cite the source of the definition. Must be FMV; </a:t>
            </a:r>
          </a:p>
          <a:p>
            <a:pPr marL="557213" lvl="1" indent="-214313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State the effective date of the appraisal and the date of the report; </a:t>
            </a:r>
          </a:p>
          <a:p>
            <a:pPr marL="557213" lvl="1" indent="-214313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Summarize the scope of work used to develop the appraisal;</a:t>
            </a:r>
          </a:p>
          <a:p>
            <a:pPr marL="557213" lvl="1" indent="-214313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Provide adequate market data and analysis to support the appraised FMV; and</a:t>
            </a:r>
          </a:p>
          <a:p>
            <a:pPr marL="557213" lvl="1" indent="-214313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Include a signed certification in accordance with Standards Rule 2-3</a:t>
            </a:r>
            <a:r>
              <a:rPr lang="en-US" sz="1200" dirty="0">
                <a:solidFill>
                  <a:srgbClr val="000000"/>
                </a:solidFill>
                <a:latin typeface="Arial"/>
              </a:rPr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>
          <a:xfrm>
            <a:off x="2747517" y="4731638"/>
            <a:ext cx="5329683" cy="354712"/>
          </a:xfrm>
        </p:spPr>
        <p:txBody>
          <a:bodyPr/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lang="en-US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9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399034"/>
            <a:ext cx="8382000" cy="369332"/>
          </a:xfrm>
        </p:spPr>
        <p:txBody>
          <a:bodyPr/>
          <a:lstStyle/>
          <a:p>
            <a:pPr algn="ctr"/>
            <a:r>
              <a:rPr lang="en-US" sz="2400" dirty="0"/>
              <a:t>FAA Acceptable Appraisal Report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7271804"/>
              </p:ext>
            </p:extLst>
          </p:nvPr>
        </p:nvGraphicFramePr>
        <p:xfrm>
          <a:off x="2296391" y="1031105"/>
          <a:ext cx="4644737" cy="3319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9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753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4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Appraisal Process</a:t>
                      </a:r>
                      <a:endParaRPr lang="en-US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Detailed Report Content</a:t>
                      </a:r>
                      <a:endParaRPr lang="en-US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83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Define the Appraisal Problem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Identify and Locate the Real Estate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Identify the Property Rights to be Valued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Establish Date(s) of Value Estimate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Identify the Use of the Appraisal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Define Value to be Estimated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Identify Limiting Conditions and Limitations</a:t>
                      </a:r>
                      <a:endParaRPr lang="en-US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CGL</a:t>
                      </a:r>
                      <a:r>
                        <a:rPr lang="en-US" sz="500" baseline="0" dirty="0">
                          <a:effectLst/>
                        </a:rPr>
                        <a:t> 2018-3 </a:t>
                      </a:r>
                      <a:endParaRPr lang="en-US" sz="5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Parcel Number as shown on Exhibit "A“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Non-aeronautical Land Use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Disposal</a:t>
                      </a:r>
                      <a:r>
                        <a:rPr lang="en-US" sz="500" baseline="0" dirty="0">
                          <a:effectLst/>
                        </a:rPr>
                        <a:t> of</a:t>
                      </a:r>
                      <a:r>
                        <a:rPr lang="en-US" sz="500" dirty="0">
                          <a:effectLst/>
                        </a:rPr>
                        <a:t> fee, easement, long term lease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leased fee/leasehold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Options/contracts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Date of Value, Date of Inspection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Statement of Limiting Conditions</a:t>
                      </a:r>
                      <a:endParaRPr lang="en-US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451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Preliminary Analysis and Data Collection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General:        Specific: Market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(Supply &amp; Demand):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" algn="ctr"/>
                          <a:tab pos="1085850" algn="ctr"/>
                          <a:tab pos="2171700" algn="ctr"/>
                        </a:tabLst>
                      </a:pPr>
                      <a:r>
                        <a:rPr lang="en-US" sz="500" dirty="0">
                          <a:effectLst/>
                        </a:rPr>
                        <a:t>	Geographic	Subject	Applicable Sub-market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" algn="ctr"/>
                          <a:tab pos="1085850" algn="ctr"/>
                          <a:tab pos="2171700" algn="ctr"/>
                        </a:tabLst>
                      </a:pPr>
                      <a:r>
                        <a:rPr lang="en-US" sz="500" dirty="0">
                          <a:effectLst/>
                        </a:rPr>
                        <a:t>	Social	Site &amp; Imps.	Competing Supply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" algn="ctr"/>
                          <a:tab pos="1085850" algn="ctr"/>
                          <a:tab pos="2171700" algn="ctr"/>
                        </a:tabLst>
                      </a:pPr>
                      <a:r>
                        <a:rPr lang="en-US" sz="500" dirty="0">
                          <a:effectLst/>
                        </a:rPr>
                        <a:t>	Economic	Costs/Income	Sales/Listings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" algn="ctr"/>
                          <a:tab pos="1085850" algn="ctr"/>
                          <a:tab pos="2171700" algn="ctr"/>
                        </a:tabLst>
                      </a:pPr>
                      <a:r>
                        <a:rPr lang="en-US" sz="500" dirty="0">
                          <a:effectLst/>
                        </a:rPr>
                        <a:t>	Govt.	Interest Rates	Vacancies/Absorption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" algn="ctr"/>
                          <a:tab pos="1085850" algn="ctr"/>
                          <a:tab pos="2171700" algn="ctr"/>
                        </a:tabLst>
                      </a:pPr>
                      <a:r>
                        <a:rPr lang="en-US" sz="500" dirty="0">
                          <a:effectLst/>
                        </a:rPr>
                        <a:t>	Environ.	Use/Ownership	Demand Studies</a:t>
                      </a:r>
                      <a:endParaRPr lang="en-US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Area, Zoning, Utilities, Improvements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 Identification of Special Features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Identification of Adverse Influences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Market Analysis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Neighborhood Analysis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 5 Year Sales History of Property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Encumbrances</a:t>
                      </a:r>
                      <a:endParaRPr lang="en-US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36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Highest and Best Use Analysis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As Vacant and Available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As Improved</a:t>
                      </a:r>
                      <a:endParaRPr lang="en-US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Support and Analysis Presented</a:t>
                      </a:r>
                      <a:endParaRPr lang="en-US" sz="500" dirty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  <a:latin typeface="Times New Roman" panose="02020603050405020304" pitchFamily="18" charset="0"/>
                        </a:rPr>
                        <a:t>UASFLA</a:t>
                      </a:r>
                      <a:r>
                        <a:rPr lang="en-US" sz="500" baseline="0" dirty="0">
                          <a:effectLst/>
                          <a:latin typeface="Times New Roman" panose="02020603050405020304" pitchFamily="18" charset="0"/>
                        </a:rPr>
                        <a:t> Economic Use</a:t>
                      </a:r>
                      <a:endParaRPr lang="en-US" sz="500" dirty="0">
                        <a:effectLst/>
                      </a:endParaRPr>
                    </a:p>
                  </a:txBody>
                  <a:tcPr marL="33226" marR="33226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53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Land/Site Value Estimate</a:t>
                      </a:r>
                      <a:endParaRPr lang="en-US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Sales Comparison, Development</a:t>
                      </a:r>
                      <a:r>
                        <a:rPr lang="en-US" sz="500" baseline="0" dirty="0">
                          <a:effectLst/>
                        </a:rPr>
                        <a:t> </a:t>
                      </a:r>
                      <a:r>
                        <a:rPr lang="en-US" sz="500" dirty="0">
                          <a:effectLst/>
                        </a:rPr>
                        <a:t>Approach,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Income Capitalization (Ground Rent Capitalization.</a:t>
                      </a:r>
                      <a:r>
                        <a:rPr lang="en-US" sz="500" baseline="0" dirty="0">
                          <a:effectLst/>
                        </a:rPr>
                        <a:t> </a:t>
                      </a:r>
                      <a:r>
                        <a:rPr lang="en-US" sz="500" dirty="0">
                          <a:effectLst/>
                        </a:rPr>
                        <a:t>Land Residual)</a:t>
                      </a:r>
                      <a:endParaRPr lang="en-US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83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Application of the Three Approaches to Value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Sales Comparison, Income, Cost Approaches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(As Applicable)</a:t>
                      </a:r>
                      <a:endParaRPr lang="en-US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>
                          <a:effectLst/>
                        </a:rPr>
                        <a:t>  Comparable Sales Verified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>
                          <a:effectLst/>
                        </a:rPr>
                        <a:t> Adjustments Explained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>
                          <a:effectLst/>
                        </a:rPr>
                        <a:t>Data and Analysis Presented for Each Sale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>
                          <a:effectLst/>
                        </a:rPr>
                        <a:t>    Income &amp; Expense Data Verified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>
                          <a:effectLst/>
                        </a:rPr>
                        <a:t> Capitalization Rate Support Provided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>
                          <a:effectLst/>
                        </a:rPr>
                        <a:t>    Cost Source, Depreciation Supported</a:t>
                      </a:r>
                      <a:endParaRPr lang="en-US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15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Reconciliation</a:t>
                      </a:r>
                      <a:endParaRPr lang="en-US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>
                          <a:effectLst/>
                        </a:rPr>
                        <a:t>Reasoning presented, relative strengths and weaknesses of the approaches discussed</a:t>
                      </a:r>
                      <a:endParaRPr lang="en-US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53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Report of Defined Value</a:t>
                      </a:r>
                      <a:endParaRPr lang="en-US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 Appraisal Report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Appraisers Certification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883920" algn="l"/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</a:tabLst>
                      </a:pPr>
                      <a:r>
                        <a:rPr lang="en-US" sz="500" dirty="0">
                          <a:effectLst/>
                        </a:rPr>
                        <a:t>Before &amp; After Analysis (</a:t>
                      </a:r>
                      <a:r>
                        <a:rPr lang="en-US" sz="500" dirty="0" err="1">
                          <a:effectLst/>
                        </a:rPr>
                        <a:t>Plottage</a:t>
                      </a:r>
                      <a:r>
                        <a:rPr lang="en-US" sz="500" dirty="0">
                          <a:effectLst/>
                        </a:rPr>
                        <a:t>)</a:t>
                      </a:r>
                      <a:endParaRPr lang="en-US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226" marR="33226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>
          <a:xfrm>
            <a:off x="2747517" y="4731638"/>
            <a:ext cx="5177283" cy="204351"/>
          </a:xfrm>
        </p:spPr>
        <p:txBody>
          <a:bodyPr/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lang="en-US" spc="-5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19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5679" y="283845"/>
            <a:ext cx="4798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dirty="0"/>
              <a:t>Summary of FAA CGL 2018-3</a:t>
            </a:r>
            <a:endParaRPr sz="24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53669" y="701078"/>
            <a:ext cx="8256931" cy="417422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400" b="1" dirty="0">
                <a:latin typeface="Arial"/>
                <a:cs typeface="Arial"/>
              </a:rPr>
              <a:t>In this CGL, </a:t>
            </a:r>
            <a:r>
              <a:rPr sz="2400" b="1" spc="-10" dirty="0">
                <a:latin typeface="Arial"/>
                <a:cs typeface="Arial"/>
              </a:rPr>
              <a:t>you </a:t>
            </a:r>
            <a:r>
              <a:rPr sz="2400" b="1" spc="0" dirty="0">
                <a:latin typeface="Arial"/>
                <a:cs typeface="Arial"/>
              </a:rPr>
              <a:t>will </a:t>
            </a:r>
            <a:r>
              <a:rPr sz="2400" b="1" dirty="0">
                <a:latin typeface="Arial"/>
                <a:cs typeface="Arial"/>
              </a:rPr>
              <a:t>find the information</a:t>
            </a:r>
            <a:r>
              <a:rPr sz="2400" b="1" spc="-204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regarding:</a:t>
            </a:r>
            <a:endParaRPr sz="2400" dirty="0">
              <a:latin typeface="Arial"/>
              <a:cs typeface="Arial"/>
            </a:endParaRPr>
          </a:p>
          <a:p>
            <a:pPr marL="756285" indent="-286385">
              <a:lnSpc>
                <a:spcPts val="2160"/>
              </a:lnSpc>
              <a:spcBef>
                <a:spcPts val="96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Governing Real Property Appraisal standards and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authorities</a:t>
            </a:r>
          </a:p>
          <a:p>
            <a:pPr marL="756285">
              <a:lnSpc>
                <a:spcPts val="2160"/>
              </a:lnSpc>
            </a:pPr>
            <a:r>
              <a:rPr sz="2000" dirty="0">
                <a:latin typeface="Arial"/>
                <a:cs typeface="Arial"/>
              </a:rPr>
              <a:t>for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FAA</a:t>
            </a:r>
          </a:p>
          <a:p>
            <a:pPr marL="756285" indent="-286385">
              <a:lnSpc>
                <a:spcPct val="100000"/>
              </a:lnSpc>
              <a:spcBef>
                <a:spcPts val="5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Discussion of the basic FMV appraisal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process</a:t>
            </a:r>
          </a:p>
          <a:p>
            <a:pPr marL="756285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Airport </a:t>
            </a:r>
            <a:r>
              <a:rPr sz="2000" spc="-5" dirty="0">
                <a:latin typeface="Arial"/>
                <a:cs typeface="Arial"/>
              </a:rPr>
              <a:t>sponsor’s </a:t>
            </a:r>
            <a:r>
              <a:rPr sz="2000" dirty="0">
                <a:latin typeface="Arial"/>
                <a:cs typeface="Arial"/>
              </a:rPr>
              <a:t>solicitation of a </a:t>
            </a:r>
            <a:r>
              <a:rPr sz="2000" spc="-5" dirty="0">
                <a:latin typeface="Arial"/>
                <a:cs typeface="Arial"/>
              </a:rPr>
              <a:t>“qualified”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appraiser</a:t>
            </a:r>
            <a:endParaRPr sz="2000" dirty="0">
              <a:latin typeface="Arial"/>
              <a:cs typeface="Arial"/>
            </a:endParaRPr>
          </a:p>
          <a:p>
            <a:pPr marL="756285" marR="408940" indent="-286385">
              <a:lnSpc>
                <a:spcPts val="1920"/>
              </a:lnSpc>
              <a:spcBef>
                <a:spcPts val="465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Acceptable </a:t>
            </a:r>
            <a:r>
              <a:rPr sz="2000" dirty="0">
                <a:latin typeface="Arial"/>
                <a:cs typeface="Arial"/>
              </a:rPr>
              <a:t>“scope </a:t>
            </a:r>
            <a:r>
              <a:rPr sz="2000" spc="-5" dirty="0">
                <a:latin typeface="Arial"/>
                <a:cs typeface="Arial"/>
              </a:rPr>
              <a:t>of work” </a:t>
            </a:r>
            <a:r>
              <a:rPr sz="2000" dirty="0">
                <a:latin typeface="Arial"/>
                <a:cs typeface="Arial"/>
              </a:rPr>
              <a:t>for an appraisal of airport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real  property</a:t>
            </a:r>
          </a:p>
          <a:p>
            <a:pPr marL="756285" indent="-286385">
              <a:lnSpc>
                <a:spcPct val="100000"/>
              </a:lnSpc>
              <a:spcBef>
                <a:spcPts val="15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Features of an acceptable appraisal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report</a:t>
            </a:r>
          </a:p>
          <a:p>
            <a:pPr marL="756285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Sponsor Guidance Letter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Template</a:t>
            </a:r>
          </a:p>
          <a:p>
            <a:pPr marL="756285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Glossary of Real Property Appraisal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Terms</a:t>
            </a:r>
            <a:endParaRPr lang="en-US" sz="2000" dirty="0">
              <a:latin typeface="Arial"/>
              <a:cs typeface="Arial"/>
            </a:endParaRPr>
          </a:p>
          <a:p>
            <a:pPr marL="469900">
              <a:tabLst>
                <a:tab pos="756285" algn="l"/>
                <a:tab pos="756920" algn="l"/>
              </a:tabLst>
            </a:pPr>
            <a:r>
              <a:rPr lang="en-US" sz="1600" dirty="0">
                <a:solidFill>
                  <a:srgbClr val="FF0000"/>
                </a:solidFill>
                <a:hlinkClick r:id="rId2"/>
              </a:rPr>
              <a:t>https://www.faa.gov/airports/airport_compliance/media/CGL-2018-3-Appraisal-Standards.pdf</a:t>
            </a:r>
            <a:endParaRPr lang="en-US" sz="1600" dirty="0">
              <a:solidFill>
                <a:srgbClr val="FF0000"/>
              </a:solidFill>
            </a:endParaRPr>
          </a:p>
          <a:p>
            <a:pPr marL="469900">
              <a:lnSpc>
                <a:spcPct val="100000"/>
              </a:lnSpc>
              <a:tabLst>
                <a:tab pos="756285" algn="l"/>
                <a:tab pos="756920" algn="l"/>
              </a:tabLst>
            </a:pPr>
            <a:endParaRPr lang="en-US" sz="20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tabLst>
                <a:tab pos="756285" algn="l"/>
                <a:tab pos="756920" algn="l"/>
              </a:tabLst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>
          <a:xfrm>
            <a:off x="2747517" y="4731638"/>
            <a:ext cx="5346065" cy="278512"/>
          </a:xfrm>
        </p:spPr>
        <p:txBody>
          <a:bodyPr/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lang="en-US" spc="-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399034"/>
            <a:ext cx="5867399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Questions</a:t>
            </a:r>
            <a:r>
              <a:rPr lang="en-US" spc="-5" dirty="0"/>
              <a:t> / Comments</a:t>
            </a:r>
            <a:r>
              <a:rPr spc="-5" dirty="0"/>
              <a:t>???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038600" y="4715942"/>
            <a:ext cx="3810000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lang="en-US" spc="-5"/>
              <a:t>IRWA 65th Annual Education Conference - Portland Oregon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53669" y="1925417"/>
            <a:ext cx="779973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Thank you!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Rick Etter</a:t>
            </a:r>
          </a:p>
          <a:p>
            <a:r>
              <a:rPr lang="en-US" dirty="0">
                <a:hlinkClick r:id="rId2"/>
              </a:rPr>
              <a:t>rheappraisal@gmail.com</a:t>
            </a:r>
            <a:endParaRPr lang="en-US" dirty="0"/>
          </a:p>
          <a:p>
            <a:r>
              <a:rPr lang="en-US" dirty="0">
                <a:hlinkClick r:id="rId3"/>
              </a:rPr>
              <a:t>Richard.Etter@HDRinc.com</a:t>
            </a:r>
            <a:endParaRPr lang="en-US" dirty="0"/>
          </a:p>
          <a:p>
            <a:r>
              <a:rPr lang="en-US" dirty="0"/>
              <a:t>301-503-5689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593" y="251536"/>
            <a:ext cx="637095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400" dirty="0"/>
              <a:t>FAA Airport Revenue Use Policy</a:t>
            </a:r>
            <a:endParaRPr sz="24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xfrm>
            <a:off x="353669" y="4731638"/>
            <a:ext cx="161988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3124200" y="4752076"/>
            <a:ext cx="4796283" cy="2043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lang="en-US" spc="-5"/>
              <a:t>IRWA 65th Annual Education Conference - Portland Oregon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12211" y="1504950"/>
            <a:ext cx="7613015" cy="313098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113664">
              <a:lnSpc>
                <a:spcPct val="90000"/>
              </a:lnSpc>
              <a:spcBef>
                <a:spcPts val="415"/>
              </a:spcBef>
            </a:pPr>
            <a:r>
              <a:rPr sz="2000" b="1" dirty="0">
                <a:latin typeface="Arial"/>
                <a:cs typeface="Arial"/>
              </a:rPr>
              <a:t>FAA’s </a:t>
            </a:r>
            <a:r>
              <a:rPr sz="2000" b="1" i="1" dirty="0">
                <a:latin typeface="Arial"/>
                <a:cs typeface="Arial"/>
              </a:rPr>
              <a:t>Revenue Use Policy s</a:t>
            </a:r>
            <a:r>
              <a:rPr sz="2000" b="1" dirty="0">
                <a:latin typeface="Arial"/>
                <a:cs typeface="Arial"/>
              </a:rPr>
              <a:t>elf-sustaining principle requires that the airport </a:t>
            </a:r>
            <a:r>
              <a:rPr sz="2000" b="1" spc="-5" dirty="0">
                <a:latin typeface="Arial"/>
                <a:cs typeface="Arial"/>
              </a:rPr>
              <a:t>receive </a:t>
            </a:r>
            <a:r>
              <a:rPr sz="2000" b="1" dirty="0">
                <a:latin typeface="Arial"/>
                <a:cs typeface="Arial"/>
              </a:rPr>
              <a:t>Fair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Market Value</a:t>
            </a:r>
            <a:r>
              <a:rPr lang="en-US" sz="2000" b="1" dirty="0">
                <a:latin typeface="Arial"/>
                <a:cs typeface="Arial"/>
              </a:rPr>
              <a:t> (FMV)</a:t>
            </a:r>
            <a:r>
              <a:rPr sz="2000" b="1" dirty="0">
                <a:latin typeface="Arial"/>
                <a:cs typeface="Arial"/>
              </a:rPr>
              <a:t> for </a:t>
            </a:r>
            <a:r>
              <a:rPr sz="2000" b="1" spc="-5" dirty="0">
                <a:latin typeface="Arial"/>
                <a:cs typeface="Arial"/>
              </a:rPr>
              <a:t>the </a:t>
            </a:r>
            <a:r>
              <a:rPr sz="2000" b="1" dirty="0">
                <a:latin typeface="Arial"/>
                <a:cs typeface="Arial"/>
              </a:rPr>
              <a:t>sale and lease of airport property and facilities for non-aeronautical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use</a:t>
            </a:r>
            <a:r>
              <a:rPr lang="en-US" sz="2000" b="1" dirty="0">
                <a:latin typeface="Arial"/>
                <a:cs typeface="Arial"/>
              </a:rPr>
              <a:t>*</a:t>
            </a:r>
            <a:r>
              <a:rPr sz="2000" b="1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90000"/>
              </a:lnSpc>
            </a:pPr>
            <a:r>
              <a:rPr sz="2000" b="1" dirty="0">
                <a:latin typeface="Arial"/>
                <a:cs typeface="Arial"/>
              </a:rPr>
              <a:t>The FAA uses an appraisal</a:t>
            </a:r>
            <a:r>
              <a:rPr lang="en-US" sz="2000" b="1" dirty="0">
                <a:latin typeface="Arial"/>
                <a:cs typeface="Arial"/>
              </a:rPr>
              <a:t> report</a:t>
            </a:r>
            <a:r>
              <a:rPr sz="2000" b="1" dirty="0">
                <a:latin typeface="Arial"/>
                <a:cs typeface="Arial"/>
              </a:rPr>
              <a:t> to document the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FMV of airport </a:t>
            </a:r>
            <a:r>
              <a:rPr sz="2000" b="1" spc="-5" dirty="0">
                <a:latin typeface="Arial"/>
                <a:cs typeface="Arial"/>
              </a:rPr>
              <a:t>real </a:t>
            </a:r>
            <a:r>
              <a:rPr sz="2000" b="1" dirty="0">
                <a:latin typeface="Arial"/>
                <a:cs typeface="Arial"/>
              </a:rPr>
              <a:t>property </a:t>
            </a:r>
            <a:r>
              <a:rPr sz="2000" b="1" spc="-5" dirty="0">
                <a:latin typeface="Arial"/>
                <a:cs typeface="Arial"/>
              </a:rPr>
              <a:t>to </a:t>
            </a:r>
            <a:r>
              <a:rPr sz="2000" b="1" dirty="0">
                <a:latin typeface="Arial"/>
                <a:cs typeface="Arial"/>
              </a:rPr>
              <a:t>be leased or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sold.</a:t>
            </a:r>
            <a:endParaRPr lang="en-US" sz="2000" b="1" dirty="0">
              <a:latin typeface="Arial"/>
              <a:cs typeface="Arial"/>
            </a:endParaRPr>
          </a:p>
          <a:p>
            <a:pPr marL="12700" marR="5080" algn="just">
              <a:lnSpc>
                <a:spcPct val="90000"/>
              </a:lnSpc>
            </a:pPr>
            <a:endParaRPr lang="en-US" sz="2000" b="1" dirty="0">
              <a:latin typeface="Arial"/>
              <a:cs typeface="Arial"/>
            </a:endParaRPr>
          </a:p>
          <a:p>
            <a:pPr marL="12700" marR="5080" algn="just">
              <a:lnSpc>
                <a:spcPct val="90000"/>
              </a:lnSpc>
            </a:pPr>
            <a:r>
              <a:rPr lang="en-US" sz="2000" i="1" dirty="0"/>
              <a:t>* Non-aeronautical land use: No access or use/occupancy of airfield infrastructure improvements</a:t>
            </a:r>
          </a:p>
          <a:p>
            <a:pPr marL="12700" marR="5080" algn="just">
              <a:lnSpc>
                <a:spcPct val="90000"/>
              </a:lnSpc>
            </a:pP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507" y="1123950"/>
            <a:ext cx="7467600" cy="3016210"/>
          </a:xfrm>
        </p:spPr>
        <p:txBody>
          <a:bodyPr/>
          <a:lstStyle/>
          <a:p>
            <a:r>
              <a:rPr lang="en-US" sz="1800" dirty="0"/>
              <a:t>Extends FAA’s Policy Into a Statutory Requirement</a:t>
            </a:r>
          </a:p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Stated exception permits FAA to require airports receive Fair Market Value for all commercial (non-aeronautical use) land transactions: sale, lease, encumbrance, exchange and disposal.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Stated exception permits FAA to require airports not pay more than Fair Market Value in commercial transactions for purchase of land and facilities.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F8444B2-90EC-E944-98A1-150EB1AEB4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1950"/>
            <a:ext cx="7696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400" kern="0" dirty="0">
                <a:solidFill>
                  <a:prstClr val="black"/>
                </a:solidFill>
              </a:rPr>
              <a:t>FAA Reauthorization Act of 2018 P.L. 115-254</a:t>
            </a:r>
            <a:r>
              <a:rPr lang="en-US" sz="2000" kern="0" dirty="0">
                <a:solidFill>
                  <a:schemeClr val="tx2"/>
                </a:solidFill>
              </a:rPr>
              <a:t/>
            </a:r>
            <a:br>
              <a:rPr lang="en-US" sz="2000" kern="0" dirty="0">
                <a:solidFill>
                  <a:schemeClr val="tx2"/>
                </a:solidFill>
              </a:rPr>
            </a:br>
            <a:endParaRPr lang="en-US" sz="2000" kern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>
          <a:xfrm>
            <a:off x="2747517" y="4731638"/>
            <a:ext cx="4948683" cy="204351"/>
          </a:xfrm>
        </p:spPr>
        <p:txBody>
          <a:bodyPr/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lang="en-US" spc="-5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98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592" y="283845"/>
            <a:ext cx="793473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 spc="-5" dirty="0"/>
              <a:t>FAA </a:t>
            </a:r>
            <a:r>
              <a:rPr lang="en-US" sz="2400" dirty="0"/>
              <a:t>CGL 2018-3</a:t>
            </a:r>
            <a:r>
              <a:rPr lang="en-US" sz="2400" spc="-5" dirty="0"/>
              <a:t> </a:t>
            </a:r>
            <a:r>
              <a:rPr sz="2400" spc="-5" dirty="0"/>
              <a:t>Appraisal Standards</a:t>
            </a:r>
            <a:endParaRPr sz="24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2747517" y="4731638"/>
            <a:ext cx="5177283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40815" y="1000072"/>
            <a:ext cx="7868284" cy="3707297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84785" marR="866140" indent="-172085">
              <a:lnSpc>
                <a:spcPts val="1440"/>
              </a:lnSpc>
              <a:spcBef>
                <a:spcPts val="445"/>
              </a:spcBef>
              <a:buFont typeface="Arial"/>
              <a:buChar char="•"/>
              <a:tabLst>
                <a:tab pos="185420" algn="l"/>
              </a:tabLst>
            </a:pPr>
            <a:r>
              <a:rPr b="1" spc="-5" dirty="0">
                <a:latin typeface="Arial"/>
                <a:cs typeface="Arial"/>
              </a:rPr>
              <a:t>Describes </a:t>
            </a:r>
            <a:r>
              <a:rPr b="1" dirty="0">
                <a:latin typeface="Arial"/>
                <a:cs typeface="Arial"/>
              </a:rPr>
              <a:t>the </a:t>
            </a:r>
            <a:r>
              <a:rPr b="1" spc="-5" dirty="0">
                <a:latin typeface="Arial"/>
                <a:cs typeface="Arial"/>
              </a:rPr>
              <a:t>appraisal process and report documentation standards </a:t>
            </a:r>
            <a:r>
              <a:rPr b="1" dirty="0">
                <a:latin typeface="Arial"/>
                <a:cs typeface="Arial"/>
              </a:rPr>
              <a:t>for </a:t>
            </a:r>
            <a:r>
              <a:rPr b="1" spc="-5" dirty="0">
                <a:latin typeface="Arial"/>
                <a:cs typeface="Arial"/>
              </a:rPr>
              <a:t>establishing Fair Market Value </a:t>
            </a:r>
            <a:r>
              <a:rPr b="1" dirty="0">
                <a:latin typeface="Arial"/>
                <a:cs typeface="Arial"/>
              </a:rPr>
              <a:t>for the </a:t>
            </a:r>
            <a:r>
              <a:rPr b="1" spc="-5" dirty="0">
                <a:latin typeface="Arial"/>
                <a:cs typeface="Arial"/>
              </a:rPr>
              <a:t>sale, exchange or </a:t>
            </a:r>
            <a:r>
              <a:rPr b="1" dirty="0">
                <a:latin typeface="Arial"/>
                <a:cs typeface="Arial"/>
              </a:rPr>
              <a:t>leasing </a:t>
            </a:r>
            <a:r>
              <a:rPr b="1" spc="-5" dirty="0">
                <a:latin typeface="Arial"/>
                <a:cs typeface="Arial"/>
              </a:rPr>
              <a:t>of federally obligated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property.</a:t>
            </a:r>
            <a:endParaRPr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har char="•"/>
            </a:pPr>
            <a:endParaRPr dirty="0">
              <a:latin typeface="Times New Roman"/>
              <a:cs typeface="Times New Roman"/>
            </a:endParaRPr>
          </a:p>
          <a:p>
            <a:pPr marL="184785" marR="36830" indent="-172085">
              <a:lnSpc>
                <a:spcPct val="80000"/>
              </a:lnSpc>
              <a:spcBef>
                <a:spcPts val="5"/>
              </a:spcBef>
              <a:buFont typeface="Arial"/>
              <a:buChar char="•"/>
              <a:tabLst>
                <a:tab pos="185420" algn="l"/>
              </a:tabLst>
            </a:pPr>
            <a:r>
              <a:rPr b="1" spc="-5" dirty="0">
                <a:latin typeface="Arial"/>
                <a:cs typeface="Arial"/>
              </a:rPr>
              <a:t>Supports </a:t>
            </a:r>
            <a:r>
              <a:rPr b="1" spc="-20" dirty="0">
                <a:latin typeface="Arial"/>
                <a:cs typeface="Arial"/>
              </a:rPr>
              <a:t>FAA </a:t>
            </a:r>
            <a:r>
              <a:rPr b="1" dirty="0">
                <a:latin typeface="Arial"/>
                <a:cs typeface="Arial"/>
              </a:rPr>
              <a:t>Order </a:t>
            </a:r>
            <a:r>
              <a:rPr b="1" spc="-5" dirty="0">
                <a:latin typeface="Arial"/>
                <a:cs typeface="Arial"/>
              </a:rPr>
              <a:t>5190.6B, </a:t>
            </a:r>
            <a:r>
              <a:rPr b="1" spc="-15" dirty="0">
                <a:latin typeface="Arial"/>
                <a:cs typeface="Arial"/>
              </a:rPr>
              <a:t>Airport </a:t>
            </a:r>
            <a:r>
              <a:rPr b="1" spc="-5" dirty="0">
                <a:latin typeface="Arial"/>
                <a:cs typeface="Arial"/>
              </a:rPr>
              <a:t>Compliance Manual </a:t>
            </a:r>
            <a:r>
              <a:rPr b="1" dirty="0">
                <a:latin typeface="Arial"/>
                <a:cs typeface="Arial"/>
              </a:rPr>
              <a:t>in </a:t>
            </a:r>
            <a:r>
              <a:rPr b="1" spc="-5" dirty="0">
                <a:latin typeface="Arial"/>
                <a:cs typeface="Arial"/>
              </a:rPr>
              <a:t>determining Fair Market  Value.</a:t>
            </a:r>
            <a:endParaRPr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dirty="0">
              <a:latin typeface="Times New Roman"/>
              <a:cs typeface="Times New Roman"/>
            </a:endParaRPr>
          </a:p>
          <a:p>
            <a:pPr marL="184785" marR="5080" indent="-172085">
              <a:lnSpc>
                <a:spcPts val="1540"/>
              </a:lnSpc>
              <a:spcBef>
                <a:spcPts val="5"/>
              </a:spcBef>
              <a:buFont typeface="Arial"/>
              <a:buChar char="•"/>
              <a:tabLst>
                <a:tab pos="185420" algn="l"/>
              </a:tabLst>
            </a:pPr>
            <a:r>
              <a:rPr b="1" spc="-10" dirty="0">
                <a:latin typeface="Arial"/>
                <a:cs typeface="Arial"/>
              </a:rPr>
              <a:t>Developed </a:t>
            </a:r>
            <a:r>
              <a:rPr b="1" spc="-5" dirty="0">
                <a:latin typeface="Arial"/>
                <a:cs typeface="Arial"/>
              </a:rPr>
              <a:t>to address a </a:t>
            </a:r>
            <a:r>
              <a:rPr b="1" spc="-10" dirty="0">
                <a:latin typeface="Arial"/>
                <a:cs typeface="Arial"/>
              </a:rPr>
              <a:t>DOT OIG </a:t>
            </a:r>
            <a:r>
              <a:rPr b="1" spc="-5" dirty="0">
                <a:latin typeface="Arial"/>
                <a:cs typeface="Arial"/>
              </a:rPr>
              <a:t>requirement that </a:t>
            </a:r>
            <a:r>
              <a:rPr lang="en-US" b="1" spc="-5" dirty="0">
                <a:latin typeface="Arial"/>
                <a:cs typeface="Arial"/>
              </a:rPr>
              <a:t>FAA Airports </a:t>
            </a:r>
            <a:r>
              <a:rPr b="1" spc="-5" dirty="0">
                <a:latin typeface="Arial"/>
                <a:cs typeface="Arial"/>
              </a:rPr>
              <a:t>establish standards regarding</a:t>
            </a:r>
            <a:r>
              <a:rPr b="1" spc="1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appraisals.</a:t>
            </a:r>
            <a:endParaRPr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dirty="0">
              <a:latin typeface="Times New Roman"/>
              <a:cs typeface="Times New Roman"/>
            </a:endParaRPr>
          </a:p>
          <a:p>
            <a:pPr marL="184785" marR="260350" indent="-172085">
              <a:lnSpc>
                <a:spcPct val="80100"/>
              </a:lnSpc>
              <a:buFont typeface="Arial"/>
              <a:buChar char="•"/>
              <a:tabLst>
                <a:tab pos="185420" algn="l"/>
              </a:tabLst>
            </a:pPr>
            <a:r>
              <a:rPr b="1" spc="-5" dirty="0">
                <a:latin typeface="Arial"/>
                <a:cs typeface="Arial"/>
              </a:rPr>
              <a:t>To inform and assist </a:t>
            </a:r>
            <a:r>
              <a:rPr b="1" spc="-20" dirty="0">
                <a:latin typeface="Arial"/>
                <a:cs typeface="Arial"/>
              </a:rPr>
              <a:t>FAA </a:t>
            </a:r>
            <a:r>
              <a:rPr b="1" spc="-5" dirty="0">
                <a:latin typeface="Arial"/>
                <a:cs typeface="Arial"/>
              </a:rPr>
              <a:t>field offices, airport sponsors, and commercial appraisers about </a:t>
            </a:r>
            <a:r>
              <a:rPr b="1" spc="-10" dirty="0">
                <a:latin typeface="Arial"/>
                <a:cs typeface="Arial"/>
              </a:rPr>
              <a:t>the </a:t>
            </a:r>
            <a:r>
              <a:rPr b="1" spc="-20" dirty="0">
                <a:latin typeface="Arial"/>
                <a:cs typeface="Arial"/>
              </a:rPr>
              <a:t>FAA </a:t>
            </a:r>
            <a:r>
              <a:rPr b="1" spc="-5" dirty="0">
                <a:latin typeface="Arial"/>
                <a:cs typeface="Arial"/>
              </a:rPr>
              <a:t>accepted appraisal process regarding </a:t>
            </a:r>
            <a:r>
              <a:rPr b="1" spc="-10" dirty="0">
                <a:latin typeface="Arial"/>
                <a:cs typeface="Arial"/>
              </a:rPr>
              <a:t>the </a:t>
            </a:r>
            <a:r>
              <a:rPr b="1" spc="-5" dirty="0">
                <a:latin typeface="Arial"/>
                <a:cs typeface="Arial"/>
              </a:rPr>
              <a:t>sale and leasing of federally obligated</a:t>
            </a:r>
            <a:r>
              <a:rPr b="1" spc="8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property.</a:t>
            </a:r>
            <a:endParaRPr lang="en-US" b="1" spc="-10" dirty="0">
              <a:latin typeface="Arial"/>
              <a:cs typeface="Arial"/>
            </a:endParaRPr>
          </a:p>
          <a:p>
            <a:pPr marL="12700" marR="260350">
              <a:lnSpc>
                <a:spcPct val="80100"/>
              </a:lnSpc>
              <a:tabLst>
                <a:tab pos="185420" algn="l"/>
              </a:tabLst>
            </a:pPr>
            <a:endParaRPr lang="en-US" sz="1600" b="1" spc="-10" dirty="0">
              <a:latin typeface="Arial"/>
              <a:cs typeface="Arial"/>
            </a:endParaRPr>
          </a:p>
          <a:p>
            <a:pPr marL="12700" marR="260350" algn="ctr">
              <a:lnSpc>
                <a:spcPct val="80100"/>
              </a:lnSpc>
              <a:tabLst>
                <a:tab pos="185420" algn="l"/>
              </a:tabLst>
            </a:pPr>
            <a:r>
              <a:rPr lang="en-US" sz="1600" dirty="0">
                <a:solidFill>
                  <a:srgbClr val="FF0000"/>
                </a:solidFill>
                <a:hlinkClick r:id="rId2"/>
              </a:rPr>
              <a:t>https://www.faa.gov/airports/airport_compliance/media/CGL-2018-3-Appraisal-Standards.pdf</a:t>
            </a:r>
            <a:endParaRPr lang="en-US" sz="1600" dirty="0">
              <a:solidFill>
                <a:srgbClr val="FF0000"/>
              </a:solidFill>
            </a:endParaRPr>
          </a:p>
          <a:p>
            <a:pPr marL="12700" marR="260350">
              <a:lnSpc>
                <a:spcPct val="80100"/>
              </a:lnSpc>
              <a:tabLst>
                <a:tab pos="185420" algn="l"/>
              </a:tabLst>
            </a:pP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593" y="187528"/>
            <a:ext cx="724027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What is Fair Market </a:t>
            </a:r>
            <a:r>
              <a:rPr sz="2400" spc="-5" dirty="0"/>
              <a:t>Value</a:t>
            </a:r>
            <a:r>
              <a:rPr sz="2400" spc="-85" dirty="0"/>
              <a:t> </a:t>
            </a:r>
            <a:r>
              <a:rPr sz="2400" dirty="0"/>
              <a:t>(FMV)?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2747517" y="4705350"/>
            <a:ext cx="5253483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74040" y="895817"/>
            <a:ext cx="7750809" cy="351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lang="en-US" sz="1400" b="1" spc="-5" dirty="0">
                <a:latin typeface="Arial"/>
                <a:cs typeface="Arial"/>
              </a:rPr>
              <a:t>FAIR </a:t>
            </a:r>
            <a:r>
              <a:rPr sz="1400" b="1" spc="-5" dirty="0">
                <a:latin typeface="Arial"/>
                <a:cs typeface="Arial"/>
              </a:rPr>
              <a:t>MARKET </a:t>
            </a:r>
            <a:r>
              <a:rPr sz="1400" b="1" spc="-10" dirty="0">
                <a:latin typeface="Arial"/>
                <a:cs typeface="Arial"/>
              </a:rPr>
              <a:t>VALUE: </a:t>
            </a:r>
            <a:r>
              <a:rPr sz="1400" b="1" spc="-5" dirty="0">
                <a:latin typeface="Arial"/>
                <a:cs typeface="Arial"/>
              </a:rPr>
              <a:t>the </a:t>
            </a:r>
            <a:r>
              <a:rPr sz="1400" b="1" dirty="0">
                <a:latin typeface="Arial"/>
                <a:cs typeface="Arial"/>
              </a:rPr>
              <a:t>most </a:t>
            </a:r>
            <a:r>
              <a:rPr sz="1400" b="1" spc="-5" dirty="0">
                <a:latin typeface="Arial"/>
                <a:cs typeface="Arial"/>
              </a:rPr>
              <a:t>probable </a:t>
            </a:r>
            <a:r>
              <a:rPr sz="1400" b="1" dirty="0">
                <a:latin typeface="Arial"/>
                <a:cs typeface="Arial"/>
              </a:rPr>
              <a:t>price which a </a:t>
            </a:r>
            <a:r>
              <a:rPr sz="1400" b="1" spc="-5" dirty="0">
                <a:latin typeface="Arial"/>
                <a:cs typeface="Arial"/>
              </a:rPr>
              <a:t>property should bring </a:t>
            </a:r>
            <a:r>
              <a:rPr sz="1400" b="1" dirty="0">
                <a:latin typeface="Arial"/>
                <a:cs typeface="Arial"/>
              </a:rPr>
              <a:t>in a </a:t>
            </a:r>
            <a:r>
              <a:rPr sz="1400" b="1" spc="-5" dirty="0">
                <a:latin typeface="Arial"/>
                <a:cs typeface="Arial"/>
              </a:rPr>
              <a:t>competitive and open </a:t>
            </a:r>
            <a:r>
              <a:rPr sz="1400" b="1" dirty="0">
                <a:latin typeface="Arial"/>
                <a:cs typeface="Arial"/>
              </a:rPr>
              <a:t>market </a:t>
            </a:r>
            <a:r>
              <a:rPr sz="1400" b="1" spc="-5" dirty="0">
                <a:latin typeface="Arial"/>
                <a:cs typeface="Arial"/>
              </a:rPr>
              <a:t>under </a:t>
            </a:r>
            <a:r>
              <a:rPr sz="1400" b="1" dirty="0">
                <a:latin typeface="Arial"/>
                <a:cs typeface="Arial"/>
              </a:rPr>
              <a:t>all </a:t>
            </a:r>
            <a:r>
              <a:rPr sz="1400" b="1" spc="-5" dirty="0">
                <a:latin typeface="Arial"/>
                <a:cs typeface="Arial"/>
              </a:rPr>
              <a:t>conditions requisite </a:t>
            </a:r>
            <a:r>
              <a:rPr sz="1400" b="1" dirty="0">
                <a:latin typeface="Arial"/>
                <a:cs typeface="Arial"/>
              </a:rPr>
              <a:t>to a fair sale, </a:t>
            </a:r>
            <a:r>
              <a:rPr sz="1400" b="1" spc="-5" dirty="0">
                <a:latin typeface="Arial"/>
                <a:cs typeface="Arial"/>
              </a:rPr>
              <a:t>the </a:t>
            </a:r>
            <a:r>
              <a:rPr sz="1400" b="1" spc="-15" dirty="0">
                <a:latin typeface="Arial"/>
                <a:cs typeface="Arial"/>
              </a:rPr>
              <a:t>buyer </a:t>
            </a:r>
            <a:r>
              <a:rPr sz="1400" b="1" spc="-5" dirty="0">
                <a:latin typeface="Arial"/>
                <a:cs typeface="Arial"/>
              </a:rPr>
              <a:t>and  </a:t>
            </a:r>
            <a:r>
              <a:rPr sz="1400" b="1" dirty="0">
                <a:latin typeface="Arial"/>
                <a:cs typeface="Arial"/>
              </a:rPr>
              <a:t>seller, each acting </a:t>
            </a:r>
            <a:r>
              <a:rPr sz="1400" b="1" spc="-10" dirty="0">
                <a:latin typeface="Arial"/>
                <a:cs typeface="Arial"/>
              </a:rPr>
              <a:t>prudently, </a:t>
            </a:r>
            <a:r>
              <a:rPr sz="1400" b="1" spc="-5" dirty="0">
                <a:latin typeface="Arial"/>
                <a:cs typeface="Arial"/>
              </a:rPr>
              <a:t>knowledgeably and assuming the price </a:t>
            </a:r>
            <a:r>
              <a:rPr sz="1400" b="1" dirty="0">
                <a:latin typeface="Arial"/>
                <a:cs typeface="Arial"/>
              </a:rPr>
              <a:t>is </a:t>
            </a:r>
            <a:r>
              <a:rPr sz="1400" b="1" spc="-5" dirty="0">
                <a:latin typeface="Arial"/>
                <a:cs typeface="Arial"/>
              </a:rPr>
              <a:t>not </a:t>
            </a:r>
            <a:r>
              <a:rPr sz="1400" b="1" dirty="0">
                <a:latin typeface="Arial"/>
                <a:cs typeface="Arial"/>
              </a:rPr>
              <a:t>affected </a:t>
            </a:r>
            <a:r>
              <a:rPr sz="1400" b="1" spc="-5" dirty="0">
                <a:latin typeface="Arial"/>
                <a:cs typeface="Arial"/>
              </a:rPr>
              <a:t>by  </a:t>
            </a:r>
            <a:r>
              <a:rPr sz="1400" b="1" spc="-10" dirty="0">
                <a:latin typeface="Arial"/>
                <a:cs typeface="Arial"/>
              </a:rPr>
              <a:t>undue </a:t>
            </a:r>
            <a:r>
              <a:rPr sz="1400" b="1" spc="-5" dirty="0">
                <a:latin typeface="Arial"/>
                <a:cs typeface="Arial"/>
              </a:rPr>
              <a:t>stimulus. The conditions of the </a:t>
            </a:r>
            <a:r>
              <a:rPr sz="1400" b="1" dirty="0">
                <a:latin typeface="Arial"/>
                <a:cs typeface="Arial"/>
              </a:rPr>
              <a:t>sale</a:t>
            </a:r>
            <a:r>
              <a:rPr sz="1400" b="1" spc="-1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include: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Symbol"/>
              <a:buChar char=""/>
              <a:tabLst>
                <a:tab pos="355600" algn="l"/>
                <a:tab pos="356235" algn="l"/>
              </a:tabLst>
            </a:pPr>
            <a:r>
              <a:rPr sz="1800" b="1" spc="-5" dirty="0">
                <a:latin typeface="Arial"/>
                <a:cs typeface="Arial"/>
              </a:rPr>
              <a:t>Buyer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5" dirty="0">
                <a:latin typeface="Arial"/>
                <a:cs typeface="Arial"/>
              </a:rPr>
              <a:t>seller are typically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motivated;</a:t>
            </a:r>
            <a:endParaRPr sz="1800" dirty="0">
              <a:latin typeface="Arial"/>
              <a:cs typeface="Arial"/>
            </a:endParaRPr>
          </a:p>
          <a:p>
            <a:pPr marL="355600" marR="47625" indent="-342900">
              <a:lnSpc>
                <a:spcPct val="107200"/>
              </a:lnSpc>
              <a:buFont typeface="Symbol"/>
              <a:buChar char=""/>
              <a:tabLst>
                <a:tab pos="355600" algn="l"/>
                <a:tab pos="356235" algn="l"/>
              </a:tabLst>
            </a:pPr>
            <a:r>
              <a:rPr sz="1800" b="1" dirty="0">
                <a:latin typeface="Arial"/>
                <a:cs typeface="Arial"/>
              </a:rPr>
              <a:t>Both parties </a:t>
            </a:r>
            <a:r>
              <a:rPr sz="1800" b="1" spc="-5" dirty="0">
                <a:latin typeface="Arial"/>
                <a:cs typeface="Arial"/>
              </a:rPr>
              <a:t>are </a:t>
            </a:r>
            <a:r>
              <a:rPr sz="1800" b="1" spc="0" dirty="0">
                <a:latin typeface="Arial"/>
                <a:cs typeface="Arial"/>
              </a:rPr>
              <a:t>well </a:t>
            </a:r>
            <a:r>
              <a:rPr sz="1800" b="1" spc="-5" dirty="0">
                <a:latin typeface="Arial"/>
                <a:cs typeface="Arial"/>
              </a:rPr>
              <a:t>informed,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5" dirty="0">
                <a:latin typeface="Arial"/>
                <a:cs typeface="Arial"/>
              </a:rPr>
              <a:t>each acts </a:t>
            </a:r>
            <a:r>
              <a:rPr sz="1800" b="1" dirty="0">
                <a:latin typeface="Arial"/>
                <a:cs typeface="Arial"/>
              </a:rPr>
              <a:t>in his or </a:t>
            </a:r>
            <a:r>
              <a:rPr sz="1800" b="1" spc="-5" dirty="0">
                <a:latin typeface="Arial"/>
                <a:cs typeface="Arial"/>
              </a:rPr>
              <a:t>her </a:t>
            </a:r>
            <a:r>
              <a:rPr sz="1800" b="1" spc="0" dirty="0">
                <a:latin typeface="Arial"/>
                <a:cs typeface="Arial"/>
              </a:rPr>
              <a:t>own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best  interest;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45"/>
              </a:spcBef>
              <a:buFont typeface="Symbol"/>
              <a:buChar char=""/>
              <a:tabLst>
                <a:tab pos="355600" algn="l"/>
                <a:tab pos="356235" algn="l"/>
              </a:tabLst>
            </a:pPr>
            <a:r>
              <a:rPr sz="1800" b="1" dirty="0">
                <a:latin typeface="Arial"/>
                <a:cs typeface="Arial"/>
              </a:rPr>
              <a:t>A </a:t>
            </a:r>
            <a:r>
              <a:rPr sz="1800" b="1" spc="-5" dirty="0">
                <a:latin typeface="Arial"/>
                <a:cs typeface="Arial"/>
              </a:rPr>
              <a:t>reasonable time </a:t>
            </a:r>
            <a:r>
              <a:rPr sz="1800" b="1" dirty="0">
                <a:latin typeface="Arial"/>
                <a:cs typeface="Arial"/>
              </a:rPr>
              <a:t>is allowed for </a:t>
            </a:r>
            <a:r>
              <a:rPr sz="1800" b="1" spc="-5" dirty="0">
                <a:latin typeface="Arial"/>
                <a:cs typeface="Arial"/>
              </a:rPr>
              <a:t>exposure </a:t>
            </a:r>
            <a:r>
              <a:rPr sz="1800" b="1" dirty="0">
                <a:latin typeface="Arial"/>
                <a:cs typeface="Arial"/>
              </a:rPr>
              <a:t>in the </a:t>
            </a:r>
            <a:r>
              <a:rPr sz="1800" b="1" spc="-5" dirty="0">
                <a:latin typeface="Arial"/>
                <a:cs typeface="Arial"/>
              </a:rPr>
              <a:t>open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market;</a:t>
            </a:r>
            <a:endParaRPr sz="1800" dirty="0">
              <a:latin typeface="Arial"/>
              <a:cs typeface="Arial"/>
            </a:endParaRPr>
          </a:p>
          <a:p>
            <a:pPr marL="355600" marR="532130" indent="-342900">
              <a:lnSpc>
                <a:spcPct val="106700"/>
              </a:lnSpc>
              <a:spcBef>
                <a:spcPts val="10"/>
              </a:spcBef>
              <a:buFont typeface="Symbol"/>
              <a:buChar char=""/>
              <a:tabLst>
                <a:tab pos="355600" algn="l"/>
                <a:tab pos="356235" algn="l"/>
              </a:tabLst>
            </a:pPr>
            <a:r>
              <a:rPr sz="1800" b="1" spc="-10" dirty="0">
                <a:latin typeface="Arial"/>
                <a:cs typeface="Arial"/>
              </a:rPr>
              <a:t>Payment </a:t>
            </a:r>
            <a:r>
              <a:rPr sz="1800" b="1" dirty="0">
                <a:latin typeface="Arial"/>
                <a:cs typeface="Arial"/>
              </a:rPr>
              <a:t>is </a:t>
            </a:r>
            <a:r>
              <a:rPr sz="1800" b="1" spc="-5" dirty="0">
                <a:latin typeface="Arial"/>
                <a:cs typeface="Arial"/>
              </a:rPr>
              <a:t>made </a:t>
            </a:r>
            <a:r>
              <a:rPr sz="1800" b="1" dirty="0">
                <a:latin typeface="Arial"/>
                <a:cs typeface="Arial"/>
              </a:rPr>
              <a:t>in </a:t>
            </a:r>
            <a:r>
              <a:rPr sz="1800" b="1" spc="-5" dirty="0">
                <a:latin typeface="Arial"/>
                <a:cs typeface="Arial"/>
              </a:rPr>
              <a:t>terms </a:t>
            </a:r>
            <a:r>
              <a:rPr sz="1800" b="1" dirty="0">
                <a:latin typeface="Arial"/>
                <a:cs typeface="Arial"/>
              </a:rPr>
              <a:t>of </a:t>
            </a:r>
            <a:r>
              <a:rPr sz="1800" b="1" spc="-10" dirty="0">
                <a:latin typeface="Arial"/>
                <a:cs typeface="Arial"/>
              </a:rPr>
              <a:t>cash </a:t>
            </a:r>
            <a:r>
              <a:rPr sz="1800" b="1" dirty="0">
                <a:latin typeface="Arial"/>
                <a:cs typeface="Arial"/>
              </a:rPr>
              <a:t>in U. S. </a:t>
            </a:r>
            <a:r>
              <a:rPr sz="1800" b="1" spc="-5" dirty="0">
                <a:latin typeface="Arial"/>
                <a:cs typeface="Arial"/>
              </a:rPr>
              <a:t>dollars </a:t>
            </a:r>
            <a:r>
              <a:rPr sz="1800" b="1" dirty="0">
                <a:latin typeface="Arial"/>
                <a:cs typeface="Arial"/>
              </a:rPr>
              <a:t>or in </a:t>
            </a:r>
            <a:r>
              <a:rPr sz="1800" b="1" spc="-5" dirty="0">
                <a:latin typeface="Arial"/>
                <a:cs typeface="Arial"/>
              </a:rPr>
              <a:t>terms </a:t>
            </a:r>
            <a:r>
              <a:rPr sz="1800" b="1" dirty="0">
                <a:latin typeface="Arial"/>
                <a:cs typeface="Arial"/>
              </a:rPr>
              <a:t>of  </a:t>
            </a:r>
            <a:r>
              <a:rPr sz="1800" b="1" spc="-5" dirty="0">
                <a:latin typeface="Arial"/>
                <a:cs typeface="Arial"/>
              </a:rPr>
              <a:t>financial arrangements comparable thereto;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60"/>
              </a:spcBef>
              <a:buFont typeface="Symbol"/>
              <a:buChar char=""/>
              <a:tabLst>
                <a:tab pos="355600" algn="l"/>
                <a:tab pos="356235" algn="l"/>
              </a:tabLst>
            </a:pPr>
            <a:r>
              <a:rPr sz="1800" b="1" dirty="0">
                <a:latin typeface="Arial"/>
                <a:cs typeface="Arial"/>
              </a:rPr>
              <a:t>The price </a:t>
            </a:r>
            <a:r>
              <a:rPr sz="1800" b="1" spc="-5" dirty="0">
                <a:latin typeface="Arial"/>
                <a:cs typeface="Arial"/>
              </a:rPr>
              <a:t>represents </a:t>
            </a: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normal consideration </a:t>
            </a:r>
            <a:r>
              <a:rPr sz="1800" b="1" dirty="0">
                <a:latin typeface="Arial"/>
                <a:cs typeface="Arial"/>
              </a:rPr>
              <a:t>for the </a:t>
            </a:r>
            <a:r>
              <a:rPr sz="1800" b="1" spc="-5" dirty="0">
                <a:latin typeface="Arial"/>
                <a:cs typeface="Arial"/>
              </a:rPr>
              <a:t>property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sold</a:t>
            </a:r>
            <a:endParaRPr sz="1800" dirty="0">
              <a:latin typeface="Arial"/>
              <a:cs typeface="Arial"/>
            </a:endParaRPr>
          </a:p>
          <a:p>
            <a:pPr marL="22225" algn="ctr">
              <a:lnSpc>
                <a:spcPct val="100000"/>
              </a:lnSpc>
              <a:spcBef>
                <a:spcPts val="155"/>
              </a:spcBef>
            </a:pPr>
            <a:r>
              <a:rPr sz="1800" b="1" spc="-5" dirty="0">
                <a:latin typeface="Arial"/>
                <a:cs typeface="Arial"/>
              </a:rPr>
              <a:t>unaffected </a:t>
            </a:r>
            <a:r>
              <a:rPr sz="1800" b="1" dirty="0">
                <a:latin typeface="Arial"/>
                <a:cs typeface="Arial"/>
              </a:rPr>
              <a:t>by </a:t>
            </a:r>
            <a:r>
              <a:rPr sz="1800" b="1" spc="-5" dirty="0">
                <a:latin typeface="Arial"/>
                <a:cs typeface="Arial"/>
              </a:rPr>
              <a:t>special </a:t>
            </a:r>
            <a:r>
              <a:rPr sz="1800" b="1" dirty="0">
                <a:latin typeface="Arial"/>
                <a:cs typeface="Arial"/>
              </a:rPr>
              <a:t>or </a:t>
            </a:r>
            <a:r>
              <a:rPr sz="1800" b="1" spc="-10" dirty="0">
                <a:latin typeface="Arial"/>
                <a:cs typeface="Arial"/>
              </a:rPr>
              <a:t>creative </a:t>
            </a:r>
            <a:r>
              <a:rPr sz="1800" b="1" dirty="0">
                <a:latin typeface="Arial"/>
                <a:cs typeface="Arial"/>
              </a:rPr>
              <a:t>financing or </a:t>
            </a:r>
            <a:r>
              <a:rPr sz="1800" b="1" spc="-5" dirty="0">
                <a:latin typeface="Arial"/>
                <a:cs typeface="Arial"/>
              </a:rPr>
              <a:t>sales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concessions.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590550"/>
            <a:ext cx="8305800" cy="378469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400" spc="-4" dirty="0"/>
              <a:t>When Does an Airport Need an FMV</a:t>
            </a:r>
            <a:r>
              <a:rPr sz="2400" spc="56" dirty="0"/>
              <a:t> </a:t>
            </a:r>
            <a:r>
              <a:rPr sz="2400" spc="-4" dirty="0"/>
              <a:t>Appraisal</a:t>
            </a:r>
            <a:r>
              <a:rPr lang="en-US" sz="2400" spc="-4" dirty="0"/>
              <a:t> Report</a:t>
            </a:r>
            <a:r>
              <a:rPr sz="2400" spc="-4" dirty="0"/>
              <a:t>?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573531" y="1485195"/>
            <a:ext cx="5879306" cy="245410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lnSpc>
                <a:spcPts val="1883"/>
              </a:lnSpc>
              <a:spcBef>
                <a:spcPts val="71"/>
              </a:spcBef>
            </a:pPr>
            <a:r>
              <a:rPr sz="1650" b="1" spc="-4" dirty="0">
                <a:latin typeface="Arial"/>
                <a:cs typeface="Arial"/>
              </a:rPr>
              <a:t>FMV is to be appraised for any obligated land to be</a:t>
            </a:r>
            <a:r>
              <a:rPr sz="1650" b="1" spc="210" dirty="0">
                <a:latin typeface="Arial"/>
                <a:cs typeface="Arial"/>
              </a:rPr>
              <a:t> </a:t>
            </a:r>
            <a:r>
              <a:rPr sz="1650" b="1" spc="-4" dirty="0">
                <a:latin typeface="Arial"/>
                <a:cs typeface="Arial"/>
              </a:rPr>
              <a:t>leased,</a:t>
            </a:r>
            <a:endParaRPr sz="1650" dirty="0">
              <a:latin typeface="Arial"/>
              <a:cs typeface="Arial"/>
            </a:endParaRPr>
          </a:p>
          <a:p>
            <a:pPr marL="9525">
              <a:lnSpc>
                <a:spcPts val="1883"/>
              </a:lnSpc>
            </a:pPr>
            <a:r>
              <a:rPr sz="1650" b="1" spc="-4" dirty="0">
                <a:latin typeface="Arial"/>
                <a:cs typeface="Arial"/>
              </a:rPr>
              <a:t>sold, conveyed for non-aeronautical uses, such as</a:t>
            </a:r>
            <a:r>
              <a:rPr sz="1650" b="1" spc="150" dirty="0">
                <a:latin typeface="Arial"/>
                <a:cs typeface="Arial"/>
              </a:rPr>
              <a:t> </a:t>
            </a:r>
            <a:r>
              <a:rPr sz="1650" b="1" spc="-4" dirty="0">
                <a:latin typeface="Arial"/>
                <a:cs typeface="Arial"/>
              </a:rPr>
              <a:t>to:</a:t>
            </a:r>
            <a:endParaRPr sz="1650" dirty="0">
              <a:latin typeface="Arial"/>
              <a:cs typeface="Arial"/>
            </a:endParaRPr>
          </a:p>
          <a:p>
            <a:pPr marL="567214" indent="-214789">
              <a:spcBef>
                <a:spcPts val="199"/>
              </a:spcBef>
              <a:buChar char="–"/>
              <a:tabLst>
                <a:tab pos="567214" algn="l"/>
                <a:tab pos="567690" algn="l"/>
              </a:tabLst>
            </a:pPr>
            <a:r>
              <a:rPr sz="1650" spc="-4" dirty="0">
                <a:latin typeface="Arial"/>
                <a:cs typeface="Arial"/>
              </a:rPr>
              <a:t>Private developers, non-aviation commercial</a:t>
            </a:r>
            <a:r>
              <a:rPr sz="1650" spc="79" dirty="0">
                <a:latin typeface="Arial"/>
                <a:cs typeface="Arial"/>
              </a:rPr>
              <a:t> </a:t>
            </a:r>
            <a:r>
              <a:rPr sz="1650" spc="-4" dirty="0">
                <a:latin typeface="Arial"/>
                <a:cs typeface="Arial"/>
              </a:rPr>
              <a:t>interests</a:t>
            </a:r>
            <a:endParaRPr sz="1650" dirty="0">
              <a:latin typeface="Arial"/>
              <a:cs typeface="Arial"/>
            </a:endParaRPr>
          </a:p>
          <a:p>
            <a:pPr marL="567214" indent="-214789">
              <a:spcBef>
                <a:spcPts val="199"/>
              </a:spcBef>
              <a:buChar char="–"/>
              <a:tabLst>
                <a:tab pos="567214" algn="l"/>
                <a:tab pos="567690" algn="l"/>
              </a:tabLst>
            </a:pPr>
            <a:r>
              <a:rPr sz="1650" spc="-4" dirty="0">
                <a:latin typeface="Arial"/>
                <a:cs typeface="Arial"/>
              </a:rPr>
              <a:t>Other municipal</a:t>
            </a:r>
            <a:r>
              <a:rPr sz="1650" spc="4" dirty="0">
                <a:latin typeface="Arial"/>
                <a:cs typeface="Arial"/>
              </a:rPr>
              <a:t> </a:t>
            </a:r>
            <a:r>
              <a:rPr sz="1650" spc="-4" dirty="0">
                <a:latin typeface="Arial"/>
                <a:cs typeface="Arial"/>
              </a:rPr>
              <a:t>purposes</a:t>
            </a:r>
            <a:endParaRPr sz="1650" dirty="0">
              <a:latin typeface="Arial"/>
              <a:cs typeface="Arial"/>
            </a:endParaRPr>
          </a:p>
          <a:p>
            <a:pPr marL="567214" indent="-214789">
              <a:spcBef>
                <a:spcPts val="199"/>
              </a:spcBef>
              <a:buChar char="–"/>
              <a:tabLst>
                <a:tab pos="567214" algn="l"/>
                <a:tab pos="567690" algn="l"/>
              </a:tabLst>
            </a:pPr>
            <a:r>
              <a:rPr sz="1650" spc="-4" dirty="0">
                <a:latin typeface="Arial"/>
                <a:cs typeface="Arial"/>
              </a:rPr>
              <a:t>Non-aviation public</a:t>
            </a:r>
            <a:r>
              <a:rPr sz="1650" spc="8" dirty="0">
                <a:latin typeface="Arial"/>
                <a:cs typeface="Arial"/>
              </a:rPr>
              <a:t> </a:t>
            </a:r>
            <a:r>
              <a:rPr sz="1650" spc="-4" dirty="0">
                <a:latin typeface="Arial"/>
                <a:cs typeface="Arial"/>
              </a:rPr>
              <a:t>development</a:t>
            </a:r>
            <a:endParaRPr sz="1650" dirty="0">
              <a:latin typeface="Arial"/>
              <a:cs typeface="Arial"/>
            </a:endParaRPr>
          </a:p>
          <a:p>
            <a:pPr marL="567214" indent="-214789">
              <a:spcBef>
                <a:spcPts val="199"/>
              </a:spcBef>
              <a:buChar char="–"/>
              <a:tabLst>
                <a:tab pos="567214" algn="l"/>
                <a:tab pos="567690" algn="l"/>
              </a:tabLst>
            </a:pPr>
            <a:r>
              <a:rPr sz="1650" spc="-4" dirty="0">
                <a:latin typeface="Arial"/>
                <a:cs typeface="Arial"/>
              </a:rPr>
              <a:t>Friends and</a:t>
            </a:r>
            <a:r>
              <a:rPr sz="1650" spc="11" dirty="0">
                <a:latin typeface="Arial"/>
                <a:cs typeface="Arial"/>
              </a:rPr>
              <a:t> </a:t>
            </a:r>
            <a:r>
              <a:rPr sz="1650" spc="-4" dirty="0">
                <a:latin typeface="Arial"/>
                <a:cs typeface="Arial"/>
              </a:rPr>
              <a:t>Family</a:t>
            </a:r>
            <a:endParaRPr sz="1650" dirty="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2288" dirty="0">
              <a:latin typeface="Times New Roman"/>
              <a:cs typeface="Times New Roman"/>
            </a:endParaRPr>
          </a:p>
          <a:p>
            <a:pPr marL="9525" marR="571976">
              <a:lnSpc>
                <a:spcPts val="1943"/>
              </a:lnSpc>
            </a:pPr>
            <a:r>
              <a:rPr b="1" dirty="0">
                <a:latin typeface="Arial"/>
                <a:cs typeface="Arial"/>
              </a:rPr>
              <a:t>FMV is </a:t>
            </a:r>
            <a:r>
              <a:rPr b="1" spc="-4" dirty="0">
                <a:solidFill>
                  <a:srgbClr val="C00000"/>
                </a:solidFill>
                <a:latin typeface="Arial"/>
                <a:cs typeface="Arial"/>
              </a:rPr>
              <a:t>Not </a:t>
            </a:r>
            <a:r>
              <a:rPr b="1" dirty="0">
                <a:latin typeface="Arial"/>
                <a:cs typeface="Arial"/>
              </a:rPr>
              <a:t>the </a:t>
            </a:r>
            <a:r>
              <a:rPr b="1" spc="-4" dirty="0">
                <a:latin typeface="Arial"/>
                <a:cs typeface="Arial"/>
              </a:rPr>
              <a:t>Standard </a:t>
            </a:r>
            <a:r>
              <a:rPr b="1" dirty="0">
                <a:latin typeface="Arial"/>
                <a:cs typeface="Arial"/>
              </a:rPr>
              <a:t>for </a:t>
            </a:r>
            <a:r>
              <a:rPr b="1" spc="-4" dirty="0">
                <a:latin typeface="Arial"/>
                <a:cs typeface="Arial"/>
              </a:rPr>
              <a:t>Setting Aeronautical  Rates </a:t>
            </a:r>
            <a:r>
              <a:rPr b="1" dirty="0">
                <a:latin typeface="Arial"/>
                <a:cs typeface="Arial"/>
              </a:rPr>
              <a:t>and </a:t>
            </a:r>
            <a:r>
              <a:rPr b="1" spc="-4" dirty="0">
                <a:latin typeface="Arial"/>
                <a:cs typeface="Arial"/>
              </a:rPr>
              <a:t>Charges</a:t>
            </a:r>
            <a:endParaRPr dirty="0">
              <a:latin typeface="Arial"/>
              <a:cs typeface="Arial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>
          <a:xfrm>
            <a:off x="2757523" y="4731637"/>
            <a:ext cx="5091077" cy="224790"/>
          </a:xfrm>
        </p:spPr>
        <p:txBody>
          <a:bodyPr/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lang="en-US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4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9365" y="429514"/>
            <a:ext cx="6236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Sponsor </a:t>
            </a:r>
            <a:r>
              <a:rPr sz="2400" dirty="0"/>
              <a:t>Solicitation of </a:t>
            </a:r>
            <a:r>
              <a:rPr sz="2400" spc="-5" dirty="0"/>
              <a:t>Qualified</a:t>
            </a:r>
            <a:r>
              <a:rPr sz="2400" spc="-165" dirty="0"/>
              <a:t> </a:t>
            </a:r>
            <a:r>
              <a:rPr sz="2400" spc="-5" dirty="0"/>
              <a:t>Appraiser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2747517" y="4731638"/>
            <a:ext cx="5440350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08812" y="1148918"/>
            <a:ext cx="7679055" cy="2533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How </a:t>
            </a:r>
            <a:r>
              <a:rPr sz="1800" b="1" spc="-5" dirty="0">
                <a:latin typeface="Arial"/>
                <a:cs typeface="Arial"/>
              </a:rPr>
              <a:t>many </a:t>
            </a:r>
            <a:r>
              <a:rPr sz="1800" b="1" dirty="0">
                <a:latin typeface="Arial"/>
                <a:cs typeface="Arial"/>
              </a:rPr>
              <a:t>appraisals </a:t>
            </a:r>
            <a:r>
              <a:rPr sz="1800" b="1" spc="-5" dirty="0">
                <a:latin typeface="Arial"/>
                <a:cs typeface="Arial"/>
              </a:rPr>
              <a:t>are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needed?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355600" marR="1156970" indent="-342900">
              <a:lnSpc>
                <a:spcPct val="8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500" b="1" spc="-5" dirty="0">
                <a:latin typeface="Arial"/>
                <a:cs typeface="Arial"/>
              </a:rPr>
              <a:t>Property Under $1,000,000 </a:t>
            </a:r>
            <a:r>
              <a:rPr sz="1500" b="1" dirty="0">
                <a:latin typeface="Arial"/>
                <a:cs typeface="Arial"/>
              </a:rPr>
              <a:t>–</a:t>
            </a:r>
            <a:r>
              <a:rPr lang="en-US" sz="1500" b="1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1 appraisal </a:t>
            </a:r>
            <a:r>
              <a:rPr sz="1500" b="1" dirty="0">
                <a:latin typeface="Arial"/>
                <a:cs typeface="Arial"/>
              </a:rPr>
              <a:t>is </a:t>
            </a:r>
            <a:r>
              <a:rPr sz="1500" b="1" spc="-5" dirty="0">
                <a:latin typeface="Arial"/>
                <a:cs typeface="Arial"/>
              </a:rPr>
              <a:t>required. </a:t>
            </a:r>
            <a:r>
              <a:rPr lang="en-US" sz="1500" b="1" spc="-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If </a:t>
            </a:r>
            <a:r>
              <a:rPr sz="1500" b="1" spc="-5" dirty="0">
                <a:latin typeface="Arial"/>
                <a:cs typeface="Arial"/>
              </a:rPr>
              <a:t>complex, </a:t>
            </a:r>
            <a:r>
              <a:rPr sz="1500" b="1" dirty="0">
                <a:latin typeface="Arial"/>
                <a:cs typeface="Arial"/>
              </a:rPr>
              <a:t>it is  </a:t>
            </a:r>
            <a:r>
              <a:rPr sz="1500" b="1" spc="-5" dirty="0">
                <a:latin typeface="Arial"/>
                <a:cs typeface="Arial"/>
              </a:rPr>
              <a:t>recommended that the sponsor </a:t>
            </a:r>
            <a:r>
              <a:rPr sz="1500" b="1" dirty="0">
                <a:latin typeface="Arial"/>
                <a:cs typeface="Arial"/>
              </a:rPr>
              <a:t>also </a:t>
            </a:r>
            <a:r>
              <a:rPr sz="1500" b="1" spc="-5" dirty="0">
                <a:latin typeface="Arial"/>
                <a:cs typeface="Arial"/>
              </a:rPr>
              <a:t>retain a </a:t>
            </a:r>
            <a:r>
              <a:rPr sz="1500" b="1" spc="-10" dirty="0">
                <a:latin typeface="Arial"/>
                <a:cs typeface="Arial"/>
              </a:rPr>
              <a:t>review</a:t>
            </a:r>
            <a:r>
              <a:rPr sz="1500" b="1" dirty="0">
                <a:latin typeface="Arial"/>
                <a:cs typeface="Arial"/>
              </a:rPr>
              <a:t> appraiser.</a:t>
            </a:r>
            <a:endParaRPr sz="1500" dirty="0">
              <a:latin typeface="Arial"/>
              <a:cs typeface="Arial"/>
            </a:endParaRPr>
          </a:p>
          <a:p>
            <a:pPr marL="355600" indent="-342900">
              <a:lnSpc>
                <a:spcPts val="1620"/>
              </a:lnSpc>
              <a:spcBef>
                <a:spcPts val="144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500" b="1" spc="-5" dirty="0">
                <a:latin typeface="Arial"/>
                <a:cs typeface="Arial"/>
              </a:rPr>
              <a:t>Property </a:t>
            </a:r>
            <a:r>
              <a:rPr sz="1500" b="1" dirty="0">
                <a:latin typeface="Arial"/>
                <a:cs typeface="Arial"/>
              </a:rPr>
              <a:t>worth </a:t>
            </a:r>
            <a:r>
              <a:rPr sz="1500" b="1" spc="-5" dirty="0">
                <a:latin typeface="Arial"/>
                <a:cs typeface="Arial"/>
              </a:rPr>
              <a:t>more than $1 </a:t>
            </a:r>
            <a:r>
              <a:rPr sz="1500" b="1" dirty="0">
                <a:latin typeface="Arial"/>
                <a:cs typeface="Arial"/>
              </a:rPr>
              <a:t>millio</a:t>
            </a:r>
            <a:r>
              <a:rPr lang="en-US" sz="1500" b="1" dirty="0">
                <a:latin typeface="Arial"/>
                <a:cs typeface="Arial"/>
              </a:rPr>
              <a:t>n - </a:t>
            </a:r>
            <a:r>
              <a:rPr sz="1500" b="1" spc="-5" dirty="0">
                <a:latin typeface="Arial"/>
                <a:cs typeface="Arial"/>
              </a:rPr>
              <a:t>2 independent appraisers and a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review</a:t>
            </a:r>
            <a:endParaRPr sz="1500" dirty="0">
              <a:latin typeface="Arial"/>
              <a:cs typeface="Arial"/>
            </a:endParaRPr>
          </a:p>
          <a:p>
            <a:pPr marL="355600">
              <a:lnSpc>
                <a:spcPts val="1620"/>
              </a:lnSpc>
            </a:pPr>
            <a:r>
              <a:rPr sz="1500" b="1" spc="-5" dirty="0">
                <a:latin typeface="Arial"/>
                <a:cs typeface="Arial"/>
              </a:rPr>
              <a:t>appraiser.</a:t>
            </a:r>
            <a:endParaRPr sz="1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500" b="1" spc="-5" dirty="0">
                <a:latin typeface="Arial"/>
                <a:cs typeface="Arial"/>
              </a:rPr>
              <a:t>Uncomplicated Property </a:t>
            </a:r>
            <a:r>
              <a:rPr sz="1500" b="1" dirty="0">
                <a:latin typeface="Arial"/>
                <a:cs typeface="Arial"/>
              </a:rPr>
              <a:t>with </a:t>
            </a:r>
            <a:r>
              <a:rPr sz="1500" b="1" spc="-5" dirty="0">
                <a:latin typeface="Arial"/>
                <a:cs typeface="Arial"/>
              </a:rPr>
              <a:t>FMV under $25,000 </a:t>
            </a:r>
            <a:r>
              <a:rPr sz="1500" b="1" dirty="0">
                <a:latin typeface="Arial"/>
                <a:cs typeface="Arial"/>
              </a:rPr>
              <a:t>– If the </a:t>
            </a:r>
            <a:r>
              <a:rPr sz="1500" b="1" spc="-5" dirty="0">
                <a:latin typeface="Arial"/>
                <a:cs typeface="Arial"/>
              </a:rPr>
              <a:t>sponsor can establish  by reference </a:t>
            </a:r>
            <a:r>
              <a:rPr sz="1500" b="1" dirty="0">
                <a:latin typeface="Arial"/>
                <a:cs typeface="Arial"/>
              </a:rPr>
              <a:t>to </a:t>
            </a:r>
            <a:r>
              <a:rPr sz="1500" b="1" spc="-5" dirty="0">
                <a:latin typeface="Arial"/>
                <a:cs typeface="Arial"/>
              </a:rPr>
              <a:t>other valuations </a:t>
            </a:r>
            <a:r>
              <a:rPr sz="1500" b="1" dirty="0">
                <a:latin typeface="Arial"/>
                <a:cs typeface="Arial"/>
              </a:rPr>
              <a:t>that the </a:t>
            </a:r>
            <a:r>
              <a:rPr sz="1500" b="1" spc="-5" dirty="0">
                <a:latin typeface="Arial"/>
                <a:cs typeface="Arial"/>
              </a:rPr>
              <a:t>FMV </a:t>
            </a:r>
            <a:r>
              <a:rPr sz="1500" b="1" dirty="0">
                <a:latin typeface="Arial"/>
                <a:cs typeface="Arial"/>
              </a:rPr>
              <a:t>of the </a:t>
            </a:r>
            <a:r>
              <a:rPr sz="1500" b="1" spc="-5" dirty="0">
                <a:latin typeface="Arial"/>
                <a:cs typeface="Arial"/>
              </a:rPr>
              <a:t>property </a:t>
            </a:r>
            <a:r>
              <a:rPr sz="1500" b="1" dirty="0">
                <a:latin typeface="Arial"/>
                <a:cs typeface="Arial"/>
              </a:rPr>
              <a:t>is </a:t>
            </a:r>
            <a:r>
              <a:rPr sz="1500" b="1" spc="-5" dirty="0">
                <a:latin typeface="Arial"/>
                <a:cs typeface="Arial"/>
              </a:rPr>
              <a:t>less </a:t>
            </a:r>
            <a:r>
              <a:rPr sz="1500" b="1" dirty="0">
                <a:latin typeface="Arial"/>
                <a:cs typeface="Arial"/>
              </a:rPr>
              <a:t>than </a:t>
            </a:r>
            <a:r>
              <a:rPr sz="1500" b="1" spc="-5" dirty="0">
                <a:latin typeface="Arial"/>
                <a:cs typeface="Arial"/>
              </a:rPr>
              <a:t>$25,000  and </a:t>
            </a:r>
            <a:r>
              <a:rPr sz="1500" b="1" dirty="0">
                <a:latin typeface="Arial"/>
                <a:cs typeface="Arial"/>
              </a:rPr>
              <a:t>the </a:t>
            </a:r>
            <a:r>
              <a:rPr sz="1500" b="1" spc="-5" dirty="0">
                <a:latin typeface="Arial"/>
                <a:cs typeface="Arial"/>
              </a:rPr>
              <a:t>property lease or disposal </a:t>
            </a:r>
            <a:r>
              <a:rPr sz="1500" b="1" dirty="0">
                <a:latin typeface="Arial"/>
                <a:cs typeface="Arial"/>
              </a:rPr>
              <a:t>is </a:t>
            </a:r>
            <a:r>
              <a:rPr sz="1500" b="1" spc="-5" dirty="0">
                <a:latin typeface="Arial"/>
                <a:cs typeface="Arial"/>
              </a:rPr>
              <a:t>uncomplicated</a:t>
            </a:r>
            <a:r>
              <a:rPr lang="en-US" sz="1500" b="1" spc="-5" dirty="0">
                <a:latin typeface="Arial"/>
                <a:cs typeface="Arial"/>
              </a:rPr>
              <a:t>,</a:t>
            </a:r>
            <a:r>
              <a:rPr sz="1500" b="1" spc="-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then the </a:t>
            </a:r>
            <a:r>
              <a:rPr sz="1500" b="1" spc="-5" dirty="0">
                <a:latin typeface="Arial"/>
                <a:cs typeface="Arial"/>
              </a:rPr>
              <a:t>sponsor </a:t>
            </a:r>
            <a:r>
              <a:rPr sz="1500" b="1" dirty="0">
                <a:latin typeface="Arial"/>
                <a:cs typeface="Arial"/>
              </a:rPr>
              <a:t>is </a:t>
            </a:r>
            <a:r>
              <a:rPr sz="1500" b="1" spc="-5" dirty="0">
                <a:latin typeface="Arial"/>
                <a:cs typeface="Arial"/>
              </a:rPr>
              <a:t>not  required </a:t>
            </a:r>
            <a:r>
              <a:rPr sz="1500" b="1" dirty="0">
                <a:latin typeface="Arial"/>
                <a:cs typeface="Arial"/>
              </a:rPr>
              <a:t>to </a:t>
            </a:r>
            <a:r>
              <a:rPr sz="1500" b="1" spc="-5" dirty="0">
                <a:latin typeface="Arial"/>
                <a:cs typeface="Arial"/>
              </a:rPr>
              <a:t>secure </a:t>
            </a:r>
            <a:r>
              <a:rPr sz="1500" b="1" dirty="0">
                <a:latin typeface="Arial"/>
                <a:cs typeface="Arial"/>
              </a:rPr>
              <a:t>an </a:t>
            </a:r>
            <a:r>
              <a:rPr sz="1500" b="1" spc="-5" dirty="0">
                <a:latin typeface="Arial"/>
                <a:cs typeface="Arial"/>
              </a:rPr>
              <a:t>professional appraisal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report.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33400" y="285750"/>
            <a:ext cx="8382000" cy="369332"/>
          </a:xfrm>
        </p:spPr>
        <p:txBody>
          <a:bodyPr/>
          <a:lstStyle/>
          <a:p>
            <a:pPr algn="ctr"/>
            <a:r>
              <a:rPr lang="en-US" sz="2400" dirty="0"/>
              <a:t>FAA Appraisal Standards Appraiser Qualifications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371600" y="1276350"/>
            <a:ext cx="5915025" cy="2999120"/>
          </a:xfrm>
        </p:spPr>
        <p:txBody>
          <a:bodyPr>
            <a:normAutofit fontScale="92500" lnSpcReduction="20000"/>
          </a:bodyPr>
          <a:lstStyle/>
          <a:p>
            <a:pPr marL="542929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A contracted real estate appraiser must be licensed by a state appraisal licensing board.</a:t>
            </a:r>
            <a:br>
              <a:rPr lang="en-US" sz="2000" b="1" dirty="0"/>
            </a:br>
            <a:r>
              <a:rPr lang="en-US" sz="2000" b="1" dirty="0"/>
              <a:t> </a:t>
            </a:r>
          </a:p>
          <a:p>
            <a:pPr marL="542929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Airport properties are typically considered complex and normally must be  appraised by a state “Certified General Appraiser”. </a:t>
            </a:r>
            <a:br>
              <a:rPr lang="en-US" sz="2000" b="1" dirty="0"/>
            </a:br>
            <a:endParaRPr lang="en-US" sz="2000" b="1" dirty="0"/>
          </a:p>
          <a:p>
            <a:pPr marL="542929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appraiser must have competency with the property type, relevant real estate markets, the intended use of the appraisal report, and appraisal methods needed to develop a credible fair market value of the property. </a:t>
            </a:r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5"/>
          </p:nvPr>
        </p:nvSpPr>
        <p:spPr>
          <a:xfrm>
            <a:off x="2747517" y="4731638"/>
            <a:ext cx="5329683" cy="224789"/>
          </a:xfrm>
        </p:spPr>
        <p:txBody>
          <a:bodyPr/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lang="en-US" spc="-5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3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399034"/>
            <a:ext cx="6781800" cy="369332"/>
          </a:xfrm>
        </p:spPr>
        <p:txBody>
          <a:bodyPr/>
          <a:lstStyle/>
          <a:p>
            <a:r>
              <a:rPr lang="en-US" sz="2400" dirty="0">
                <a:solidFill>
                  <a:prstClr val="black"/>
                </a:solidFill>
              </a:rPr>
              <a:t>FAA CGL Appraisal Standards Scope of Work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4545" y="958723"/>
            <a:ext cx="7734909" cy="3200876"/>
          </a:xfrm>
        </p:spPr>
        <p:txBody>
          <a:bodyPr/>
          <a:lstStyle/>
          <a:p>
            <a:r>
              <a:rPr lang="en-US" dirty="0"/>
              <a:t>FAA strongly recommends airport sponsors develop an appraisal scope of work to solicit and hire a qualified appraiser that provides: 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Purpose and/or function of the appraisal;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Requirement that appraiser must perform an appraisal and develop an Appraisal Report;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Sponsor is the client, and FAA is an intended user;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Definition of the estate being appraised (fee, leased fee, easement, etc.);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Assumptions and limiting conditions;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Data search requirements and parameters;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Other specifications required to adequately appraise the property and meet state and local requirements and the FAA CGL.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>
          <a:xfrm>
            <a:off x="2747517" y="4731638"/>
            <a:ext cx="5479797" cy="204351"/>
          </a:xfrm>
        </p:spPr>
        <p:txBody>
          <a:bodyPr/>
          <a:lstStyle/>
          <a:p>
            <a:pPr marL="12700">
              <a:lnSpc>
                <a:spcPts val="1650"/>
              </a:lnSpc>
            </a:pPr>
            <a:r>
              <a:rPr lang="en-US" dirty="0"/>
              <a:t>IRWA 65th Annual Education Conference - Portland Oregon</a:t>
            </a:r>
            <a:endParaRPr lang="en-US" spc="-5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en-US"/>
              <a:t>June 10,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0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</TotalTime>
  <Words>1522</Words>
  <Application>Microsoft Office PowerPoint</Application>
  <PresentationFormat>On-screen Show (16:9)</PresentationFormat>
  <Paragraphs>218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Wingdings</vt:lpstr>
      <vt:lpstr>Office Theme</vt:lpstr>
      <vt:lpstr>FAA Compliance Guidance Letter (CGL)  Appraisal Standards for the Sale and Disposal  of Federally Obligated Airport Property</vt:lpstr>
      <vt:lpstr>FAA Airport Revenue Use Policy</vt:lpstr>
      <vt:lpstr>FAA Reauthorization Act of 2018 P.L. 115-254 </vt:lpstr>
      <vt:lpstr>FAA CGL 2018-3 Appraisal Standards</vt:lpstr>
      <vt:lpstr>What is Fair Market Value (FMV)?</vt:lpstr>
      <vt:lpstr>When Does an Airport Need an FMV Appraisal Report?</vt:lpstr>
      <vt:lpstr>Sponsor Solicitation of Qualified Appraiser</vt:lpstr>
      <vt:lpstr>FAA Appraisal Standards Appraiser Qualifications</vt:lpstr>
      <vt:lpstr>FAA CGL Appraisal Standards Scope of Work</vt:lpstr>
      <vt:lpstr>FAA CGL Appraisal Standards Scope of Work</vt:lpstr>
      <vt:lpstr>FAA Appraisal Standards Scope of Work</vt:lpstr>
      <vt:lpstr>Appraisal Report Must Meet USPAP</vt:lpstr>
      <vt:lpstr>FAA Acceptable Appraisal Report</vt:lpstr>
      <vt:lpstr>Summary of FAA CGL 2018-3</vt:lpstr>
      <vt:lpstr>Questions / Comments???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Etter, Richard</cp:lastModifiedBy>
  <cp:revision>24</cp:revision>
  <dcterms:created xsi:type="dcterms:W3CDTF">2019-05-28T11:52:27Z</dcterms:created>
  <dcterms:modified xsi:type="dcterms:W3CDTF">2019-06-20T11:15:11Z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2018-11-26T00:00:00Z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2019-05-28T00:00:00Z</vt:filetime>
  </property>
</Properties>
</file>