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4" r:id="rId8"/>
    <p:sldId id="263" r:id="rId9"/>
    <p:sldId id="267" r:id="rId10"/>
    <p:sldId id="268" r:id="rId11"/>
    <p:sldId id="269" r:id="rId12"/>
    <p:sldId id="271" r:id="rId13"/>
    <p:sldId id="274" r:id="rId14"/>
    <p:sldId id="276" r:id="rId15"/>
    <p:sldId id="279" r:id="rId16"/>
    <p:sldId id="277" r:id="rId17"/>
    <p:sldId id="281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4" r:id="rId29"/>
    <p:sldId id="295" r:id="rId30"/>
    <p:sldId id="296" r:id="rId31"/>
    <p:sldId id="297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8E93A-881A-46F2-9DF9-BAC73030F7FF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1D8D2-65D6-4BA6-8C50-A45908FBA1B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7572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8E93A-881A-46F2-9DF9-BAC73030F7FF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1D8D2-65D6-4BA6-8C50-A45908FBA1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024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8E93A-881A-46F2-9DF9-BAC73030F7FF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1D8D2-65D6-4BA6-8C50-A45908FBA1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607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8E93A-881A-46F2-9DF9-BAC73030F7FF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1D8D2-65D6-4BA6-8C50-A45908FBA1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49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8E93A-881A-46F2-9DF9-BAC73030F7FF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1D8D2-65D6-4BA6-8C50-A45908FBA1B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047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8E93A-881A-46F2-9DF9-BAC73030F7FF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1D8D2-65D6-4BA6-8C50-A45908FBA1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022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8E93A-881A-46F2-9DF9-BAC73030F7FF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1D8D2-65D6-4BA6-8C50-A45908FBA1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871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8E93A-881A-46F2-9DF9-BAC73030F7FF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1D8D2-65D6-4BA6-8C50-A45908FBA1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106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8E93A-881A-46F2-9DF9-BAC73030F7FF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1D8D2-65D6-4BA6-8C50-A45908FBA1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503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2E8E93A-881A-46F2-9DF9-BAC73030F7FF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6D1D8D2-65D6-4BA6-8C50-A45908FBA1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228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8E93A-881A-46F2-9DF9-BAC73030F7FF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1D8D2-65D6-4BA6-8C50-A45908FBA1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359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2E8E93A-881A-46F2-9DF9-BAC73030F7FF}" type="datetimeFigureOut">
              <a:rPr lang="en-US" smtClean="0"/>
              <a:t>6/5/2019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6D1D8D2-65D6-4BA6-8C50-A45908FBA1BB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3238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633FA-0733-452E-87C8-CC29ED966D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Generational Management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56CC5D-4DAC-43B7-BD73-32A06DDA93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IRWA Young professionals</a:t>
            </a:r>
          </a:p>
        </p:txBody>
      </p:sp>
    </p:spTree>
    <p:extLst>
      <p:ext uri="{BB962C8B-B14F-4D97-AF65-F5344CB8AC3E}">
        <p14:creationId xmlns:p14="http://schemas.microsoft.com/office/powerpoint/2010/main" val="4227257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012E76-61A8-4657-A2E9-FE6E351AB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835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1166C-9658-41CA-8854-8157DE6F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Baby Boomers: Who Are You?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F90446-D956-4CF7-BEA4-BDCBCEA903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10488080" cy="4404146"/>
          </a:xfrm>
        </p:spPr>
        <p:txBody>
          <a:bodyPr>
            <a:normAutofit fontScale="92500" lnSpcReduction="10000"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Individuals who were born from 1946 up to 1964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Between the Age of 54-72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Often referred to as the “Me Generation”, they want to be seen and heard.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Civil Rights, Vietnam War, Sexual Revolution, Cold War/Russia, Space Travel</a:t>
            </a:r>
          </a:p>
          <a:p>
            <a:pPr marL="457200" lvl="1" indent="0">
              <a:buNone/>
            </a:pP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Post War Babies who grew up to be radicals of the 70’s and yuppies of the 80’s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Have the highest divorce rate and 2</a:t>
            </a:r>
            <a:r>
              <a:rPr lang="en-US" baseline="30000" dirty="0"/>
              <a:t>nd</a:t>
            </a:r>
            <a:r>
              <a:rPr lang="en-US" dirty="0"/>
              <a:t> marriages in history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The “American Dream” was promised to Baby Boomers and they pursued it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 They are seen as greedy, materialistic and ambitious</a:t>
            </a:r>
          </a:p>
        </p:txBody>
      </p:sp>
    </p:spTree>
    <p:extLst>
      <p:ext uri="{BB962C8B-B14F-4D97-AF65-F5344CB8AC3E}">
        <p14:creationId xmlns:p14="http://schemas.microsoft.com/office/powerpoint/2010/main" val="2226200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71531-B52C-471A-A91C-22C2B805C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Boomer Characteristics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53122-ABE1-4FB2-984C-7456C0AEF7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In Understanding Baby Boomers</a:t>
            </a:r>
          </a:p>
          <a:p>
            <a:pPr marL="0" indent="0">
              <a:buNone/>
            </a:pPr>
            <a:endParaRPr lang="en-US" b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Moral Authority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Extremely Loyal to their children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Optimism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Personal Growth/Sexual Revolution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Team Oriented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Want to make a difference</a:t>
            </a:r>
          </a:p>
          <a:p>
            <a:pPr>
              <a:buFont typeface="Arial" panose="020B0604020202020204" pitchFamily="34" charset="0"/>
              <a:buChar char="•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099816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71531-B52C-471A-A91C-22C2B805C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Boomer Characteristics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53122-ABE1-4FB2-984C-7456C0AEF7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Things you need to know about Baby Boomers</a:t>
            </a:r>
          </a:p>
          <a:p>
            <a:pPr marL="0" indent="0">
              <a:buNone/>
            </a:pPr>
            <a:endParaRPr lang="en-US" b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Ability to handle crisis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Ambitious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Challenge Authority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Competent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Competitive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Ethical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Good communication skills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Live to Work</a:t>
            </a:r>
          </a:p>
          <a:p>
            <a:pPr>
              <a:buFont typeface="Arial" panose="020B0604020202020204" pitchFamily="34" charset="0"/>
              <a:buChar char="•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337673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09C6B-3F0F-43E3-A10F-FC8FF489B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Obvious Differences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B295EC-CFF6-469A-B35D-13AB389E3B3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Baby Boomers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Retiring: 80 Million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Age: 54-72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Driven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Workaholics – Inventors of 50+ hour work week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Buy now, pay later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Acquired/Technology</a:t>
            </a:r>
            <a:endParaRPr lang="en-US" b="1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14F5835-FEBD-4FFB-A226-0CF3E9A8C73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/>
              <a:t>Millennials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Starting: 70 Million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Age late teens and 20s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Balance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Work smarter – not longer hours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Earn to Spend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Integral/Technology </a:t>
            </a:r>
          </a:p>
        </p:txBody>
      </p:sp>
    </p:spTree>
    <p:extLst>
      <p:ext uri="{BB962C8B-B14F-4D97-AF65-F5344CB8AC3E}">
        <p14:creationId xmlns:p14="http://schemas.microsoft.com/office/powerpoint/2010/main" val="17949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1AF813-2D2F-4B78-9216-388AF161ED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47181D2-95D5-4439-9BDF-14D4FDC7BD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A67652-6C82-45B9-8983-62C212AD61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1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0043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9E370-E32A-4E2F-85F3-5B7EAE67D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Generation X: Who Are You?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D8845C-E856-401C-9A37-350F69801A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10141851" cy="402336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Make up about 31% of the economy, even though we are only 25% of the population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We outspend all other generations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35% have a college degree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Love Social Media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45% feel that advertisers ignore this group or they are not portrayed properly in advertisements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Still enjoy traditional media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9198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71531-B52C-471A-A91C-22C2B805C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Generation X Characteristics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53122-ABE1-4FB2-984C-7456C0AEF7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In Understanding Baby Boomers</a:t>
            </a:r>
          </a:p>
          <a:p>
            <a:pPr marL="0" indent="0">
              <a:buNone/>
            </a:pP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Self Reliant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Sarcastic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Seeks for Job Flexibility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Family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Traditional Generation</a:t>
            </a:r>
          </a:p>
        </p:txBody>
      </p:sp>
    </p:spTree>
    <p:extLst>
      <p:ext uri="{BB962C8B-B14F-4D97-AF65-F5344CB8AC3E}">
        <p14:creationId xmlns:p14="http://schemas.microsoft.com/office/powerpoint/2010/main" val="26514308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09C6B-3F0F-43E3-A10F-FC8FF489B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Obvious Differences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B295EC-CFF6-469A-B35D-13AB389E3B3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Generation X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Starting: 50 million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Age: 30s and early 40s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Better Managerial Skills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Excellent Problem Solving Skills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Revenue Generation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Less Executive Presence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14F5835-FEBD-4FFB-A226-0CF3E9A8C73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/>
              <a:t>Millennials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Starting: 70 Million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Age: late teens and 20s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Balance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Work smarter – not longer hours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Entrepreneurial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Opportunistic </a:t>
            </a:r>
          </a:p>
        </p:txBody>
      </p:sp>
    </p:spTree>
    <p:extLst>
      <p:ext uri="{BB962C8B-B14F-4D97-AF65-F5344CB8AC3E}">
        <p14:creationId xmlns:p14="http://schemas.microsoft.com/office/powerpoint/2010/main" val="35306319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A16E-EC66-4D91-8B87-9A1E9C321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Millennials: You Already Know</a:t>
            </a:r>
          </a:p>
        </p:txBody>
      </p:sp>
      <p:pic>
        <p:nvPicPr>
          <p:cNvPr id="5" name="Content Placeholder 8">
            <a:extLst>
              <a:ext uri="{FF2B5EF4-FFF2-40B4-BE49-F238E27FC236}">
                <a16:creationId xmlns:a16="http://schemas.microsoft.com/office/drawing/2014/main" id="{626B0A17-F39D-4BDE-AEFC-612FBE75C72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62" y="1819469"/>
            <a:ext cx="10398351" cy="4460033"/>
          </a:xfrm>
        </p:spPr>
      </p:pic>
    </p:spTree>
    <p:extLst>
      <p:ext uri="{BB962C8B-B14F-4D97-AF65-F5344CB8AC3E}">
        <p14:creationId xmlns:p14="http://schemas.microsoft.com/office/powerpoint/2010/main" val="4021189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58259-0E4B-4AFC-B7C0-32CF0249E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Disclaimer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FC15F-B3AB-4688-863D-A3E7F9428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All material is based on Science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If statements made during the presentation are offensive to you… Oh well!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Learn from it and move on!</a:t>
            </a:r>
          </a:p>
        </p:txBody>
      </p:sp>
    </p:spTree>
    <p:extLst>
      <p:ext uri="{BB962C8B-B14F-4D97-AF65-F5344CB8AC3E}">
        <p14:creationId xmlns:p14="http://schemas.microsoft.com/office/powerpoint/2010/main" val="12133787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E4490D0-3672-446A-AC12-B4830333BD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CB82C2-DF65-4EC1-8280-F201D50F57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E1D4427-852B-4B37-8E76-0E9F1810BA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A4CD5CB-D209-4D70-8CA4-629731C592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798A83-A746-4B35-899A-DF3DA6886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1110" y="639097"/>
            <a:ext cx="3401961" cy="36860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600">
                <a:solidFill>
                  <a:schemeClr val="tx1">
                    <a:lumMod val="85000"/>
                    <a:lumOff val="15000"/>
                  </a:schemeClr>
                </a:solidFill>
              </a:rPr>
              <a:t>Millennials … UGH</a:t>
            </a:r>
          </a:p>
        </p:txBody>
      </p:sp>
      <p:pic>
        <p:nvPicPr>
          <p:cNvPr id="5" name="Content Placeholder 3" descr="Millennialpic3.jpg">
            <a:extLst>
              <a:ext uri="{FF2B5EF4-FFF2-40B4-BE49-F238E27FC236}">
                <a16:creationId xmlns:a16="http://schemas.microsoft.com/office/drawing/2014/main" id="{5C7A1F34-15CD-44C5-9E0A-E11FFD25FFF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3999" y="1465026"/>
            <a:ext cx="6912217" cy="340426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C6A2BAE-B461-4B55-8E1F-0722ABDD13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209305" y="4343400"/>
            <a:ext cx="32004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B4C27B90-DF2B-4D00-BA07-18ED774CD2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93ACC25-C262-417A-8AA9-0641C772BD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964965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D379150-F6B4-45C8-BE10-6B278AD400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FFCF544-A370-4A5D-A95F-CA6E0E7191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EEB3B97-A638-498B-8083-54191CE71E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7A0F180-C8AA-4234-8139-52C378879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What does the media say?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FE9D0F-5ADA-4C5D-98A5-07C1FE7CD2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7279" y="1845734"/>
            <a:ext cx="6573028" cy="4023360"/>
          </a:xfrm>
        </p:spPr>
        <p:txBody>
          <a:bodyPr vert="horz" lIns="0" tIns="45720" rIns="0" bIns="45720" rtlCol="0">
            <a:normAutofit/>
          </a:bodyPr>
          <a:lstStyle/>
          <a:p>
            <a:r>
              <a:rPr lang="en-US" i="1" dirty="0"/>
              <a:t>“There they are, those preening narcissists who have to document every banal moment with their cutting-edge communications technology.” – Newsweek, December 30, 1985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Said about Gen-Xers </a:t>
            </a:r>
          </a:p>
          <a:p>
            <a:endParaRPr lang="en-US" dirty="0"/>
          </a:p>
        </p:txBody>
      </p:sp>
      <p:pic>
        <p:nvPicPr>
          <p:cNvPr id="7" name="Content Placeholder 6" descr="https://www.theatlantic.com/static/img/upload/2013/05/09/video_.JPG">
            <a:extLst>
              <a:ext uri="{FF2B5EF4-FFF2-40B4-BE49-F238E27FC236}">
                <a16:creationId xmlns:a16="http://schemas.microsoft.com/office/drawing/2014/main" id="{A0BC3C2A-881F-406E-9197-2CA0BAF52E57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020570" y="1845734"/>
            <a:ext cx="3839997" cy="41999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061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05C18-1FEB-448F-9018-E386EBD21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Media?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3EB592-DCCF-49F2-B96A-746CB95161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70272" y="1846370"/>
            <a:ext cx="4937760" cy="1251937"/>
          </a:xfrm>
        </p:spPr>
        <p:txBody>
          <a:bodyPr/>
          <a:lstStyle/>
          <a:p>
            <a:r>
              <a:rPr lang="en-US" i="1" dirty="0"/>
              <a:t>“The ‘now’ generation has become the ‘me’ generation.” – New York Times, 1976</a:t>
            </a:r>
            <a:r>
              <a:rPr lang="en-US" dirty="0"/>
              <a:t>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Said about the Boomers </a:t>
            </a:r>
          </a:p>
          <a:p>
            <a:endParaRPr lang="en-US" dirty="0"/>
          </a:p>
        </p:txBody>
      </p:sp>
      <p:pic>
        <p:nvPicPr>
          <p:cNvPr id="5" name="Content Placeholder 4" descr="new-york-mag-me-generation.jpg">
            <a:extLst>
              <a:ext uri="{FF2B5EF4-FFF2-40B4-BE49-F238E27FC236}">
                <a16:creationId xmlns:a16="http://schemas.microsoft.com/office/drawing/2014/main" id="{EB044CFA-5090-4D45-A262-54099ED6EE0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968" y="1846370"/>
            <a:ext cx="2831030" cy="4022725"/>
          </a:xfrm>
          <a:prstGeom prst="rect">
            <a:avLst/>
          </a:prstGeom>
        </p:spPr>
      </p:pic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D751ECF0-3E0D-4E62-86D7-1390F76215DF}"/>
              </a:ext>
            </a:extLst>
          </p:cNvPr>
          <p:cNvSpPr txBox="1">
            <a:spLocks/>
          </p:cNvSpPr>
          <p:nvPr/>
        </p:nvSpPr>
        <p:spPr>
          <a:xfrm>
            <a:off x="4772944" y="2982898"/>
            <a:ext cx="4937760" cy="1251937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EC7FAC83-2A04-4F7E-9AC6-179AFF43B9F3}"/>
              </a:ext>
            </a:extLst>
          </p:cNvPr>
          <p:cNvSpPr txBox="1">
            <a:spLocks/>
          </p:cNvSpPr>
          <p:nvPr/>
        </p:nvSpPr>
        <p:spPr>
          <a:xfrm>
            <a:off x="4445950" y="3258752"/>
            <a:ext cx="1892707" cy="81563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Then…</a:t>
            </a:r>
          </a:p>
        </p:txBody>
      </p:sp>
      <p:pic>
        <p:nvPicPr>
          <p:cNvPr id="8" name="Picture 7" descr="740-aarp-baby-boomers.imgcache.rev2a64543f5f60a5f9b4a5d0d952225472.jpg">
            <a:extLst>
              <a:ext uri="{FF2B5EF4-FFF2-40B4-BE49-F238E27FC236}">
                <a16:creationId xmlns:a16="http://schemas.microsoft.com/office/drawing/2014/main" id="{11A4803B-60A0-48BE-91BF-CB626EDB805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91670" y="3666571"/>
            <a:ext cx="3524249" cy="2438400"/>
          </a:xfrm>
          <a:prstGeom prst="rect">
            <a:avLst/>
          </a:prstGeom>
        </p:spPr>
      </p:pic>
      <p:pic>
        <p:nvPicPr>
          <p:cNvPr id="9" name="Content Placeholder 9" descr="download (1).jpg">
            <a:extLst>
              <a:ext uri="{FF2B5EF4-FFF2-40B4-BE49-F238E27FC236}">
                <a16:creationId xmlns:a16="http://schemas.microsoft.com/office/drawing/2014/main" id="{27873B27-846E-4342-B1E3-36C2ACCED3C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35764" y="3653602"/>
            <a:ext cx="3505200" cy="244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602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4E4490D0-3672-446A-AC12-B4830333BD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9CB82C2-DF65-4EC1-8280-F201D50F57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E1D4427-852B-4B37-8E76-0E9F1810BA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FA4CD5CB-D209-4D70-8CA4-629731C592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34A1F6-96C1-4911-9D67-67C9FC2CD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1110" y="639097"/>
            <a:ext cx="3401961" cy="36860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>
                <a:solidFill>
                  <a:schemeClr val="tx1">
                    <a:lumMod val="85000"/>
                    <a:lumOff val="15000"/>
                  </a:schemeClr>
                </a:solidFill>
              </a:rPr>
              <a:t>Look Familiar?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D79E0F1-C1B7-4B59-9F5A-BED136491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397" y="466531"/>
            <a:ext cx="7265820" cy="5663681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C6A2BAE-B461-4B55-8E1F-0722ABDD13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209305" y="4343400"/>
            <a:ext cx="32004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B4C27B90-DF2B-4D00-BA07-18ED774CD2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93ACC25-C262-417A-8AA9-0641C772BD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055867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5F0F1-D1EF-4218-ADF1-FEC94691F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Worst Generation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2B6A5-B407-4FD8-90C0-7E20DB360A0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YES!</a:t>
            </a:r>
            <a:r>
              <a:rPr lang="en-US" sz="4400" dirty="0"/>
              <a:t> </a:t>
            </a:r>
          </a:p>
          <a:p>
            <a:r>
              <a:rPr lang="en-US" sz="1600" dirty="0"/>
              <a:t>Says The New York Post-according to new research that’s yielded actual data to back up that notion.</a:t>
            </a:r>
          </a:p>
          <a:p>
            <a:endParaRPr lang="en-US" sz="4400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91A3E8-BD7D-4871-9CB9-623C7D00A7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7919" y="2810291"/>
            <a:ext cx="5385195" cy="4023360"/>
          </a:xfrm>
        </p:spPr>
        <p:txBody>
          <a:bodyPr>
            <a:normAutofit/>
          </a:bodyPr>
          <a:lstStyle/>
          <a:p>
            <a:r>
              <a:rPr lang="en-US" dirty="0"/>
              <a:t>University of New Hampshire surveys that a measurement of psychological </a:t>
            </a:r>
            <a:r>
              <a:rPr lang="en-US" sz="1800" b="1" u="sng" dirty="0"/>
              <a:t>entitlement and narcissism</a:t>
            </a:r>
            <a:r>
              <a:rPr lang="en-US" b="1" dirty="0"/>
              <a:t> </a:t>
            </a:r>
            <a:r>
              <a:rPr lang="en-US" dirty="0"/>
              <a:t>found that Gen Y respondents scored 25% higher than respondents ages 40 to 60…</a:t>
            </a:r>
          </a:p>
          <a:p>
            <a:endParaRPr lang="en-US" dirty="0"/>
          </a:p>
          <a:p>
            <a:r>
              <a:rPr lang="en-US" dirty="0"/>
              <a:t>… and a whopping 50% higher than those over 61</a:t>
            </a:r>
          </a:p>
          <a:p>
            <a:endParaRPr lang="en-US" dirty="0"/>
          </a:p>
        </p:txBody>
      </p:sp>
      <p:pic>
        <p:nvPicPr>
          <p:cNvPr id="5" name="Content Placeholder 4" descr="high_five_friday_-_435-1.jpg">
            <a:extLst>
              <a:ext uri="{FF2B5EF4-FFF2-40B4-BE49-F238E27FC236}">
                <a16:creationId xmlns:a16="http://schemas.microsoft.com/office/drawing/2014/main" id="{BF289227-B22C-4B21-9210-82D9AF14D2C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399" y="3302492"/>
            <a:ext cx="4038600" cy="303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3228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E4490D0-3672-446A-AC12-B4830333BD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CB82C2-DF65-4EC1-8280-F201D50F57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E1D4427-852B-4B37-8E76-0E9F1810BA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AE6C737-FF55-4064-94B7-0B21D2EB60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00D140-4816-4226-8A5C-DA3315478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0000" y="639097"/>
            <a:ext cx="4813072" cy="36860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800">
                <a:solidFill>
                  <a:schemeClr val="tx1">
                    <a:lumMod val="85000"/>
                    <a:lumOff val="15000"/>
                  </a:schemeClr>
                </a:solidFill>
              </a:rPr>
              <a:t>Generational Problem or Emerging Adulthood?</a:t>
            </a:r>
          </a:p>
        </p:txBody>
      </p:sp>
      <p:pic>
        <p:nvPicPr>
          <p:cNvPr id="5" name="Content Placeholder 3" descr="MillennialsWithSigns_480x430.png">
            <a:extLst>
              <a:ext uri="{FF2B5EF4-FFF2-40B4-BE49-F238E27FC236}">
                <a16:creationId xmlns:a16="http://schemas.microsoft.com/office/drawing/2014/main" id="{9F39E351-8E87-4B26-A19B-E36EEB6291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33999" y="722914"/>
            <a:ext cx="5462001" cy="4888490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B5B1DD8-6224-4137-8621-32982B00F9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343400"/>
            <a:ext cx="438912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D8218D9F-38B6-4AE0-9051-5434D19A52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D3DCA99-84AF-487A-BF72-91C5FA6B0B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050204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580C5-DBB0-4585-B13E-771A6A87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Emerging Adulthood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43D073-379E-4774-87F8-6DD35B0717A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en-US" b="1" dirty="0"/>
              <a:t>What Defines an Adult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Age?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Marriage?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Mortgage?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Babies?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Responsibility?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Maturity?  </a:t>
            </a:r>
          </a:p>
          <a:p>
            <a:endParaRPr lang="en-US" dirty="0"/>
          </a:p>
        </p:txBody>
      </p:sp>
      <p:pic>
        <p:nvPicPr>
          <p:cNvPr id="5" name="Content Placeholder 4" descr="846-05647126en_Masterfile.jpg">
            <a:extLst>
              <a:ext uri="{FF2B5EF4-FFF2-40B4-BE49-F238E27FC236}">
                <a16:creationId xmlns:a16="http://schemas.microsoft.com/office/drawing/2014/main" id="{35150F2A-6D45-43C2-AB7A-3F6E3C3CEC0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966168" y="1846263"/>
            <a:ext cx="3200301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2562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324D1-15DA-46FB-A46E-72332CAA5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 has been said Millennials are…</a:t>
            </a:r>
          </a:p>
        </p:txBody>
      </p:sp>
      <p:pic>
        <p:nvPicPr>
          <p:cNvPr id="5" name="Picture 2" descr="Related image">
            <a:extLst>
              <a:ext uri="{FF2B5EF4-FFF2-40B4-BE49-F238E27FC236}">
                <a16:creationId xmlns:a16="http://schemas.microsoft.com/office/drawing/2014/main" id="{543A3BA0-AC33-4695-85EB-14999A425B8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51778" y="2467993"/>
            <a:ext cx="4962101" cy="290299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71CF444-8FB0-4106-A884-C74EE8156C6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Lazy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Entitled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Narcissist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Rude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Selfish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Disrespectful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Irresponsible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Disinterested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Impatient</a:t>
            </a:r>
          </a:p>
        </p:txBody>
      </p:sp>
    </p:spTree>
    <p:extLst>
      <p:ext uri="{BB962C8B-B14F-4D97-AF65-F5344CB8AC3E}">
        <p14:creationId xmlns:p14="http://schemas.microsoft.com/office/powerpoint/2010/main" val="17314152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FF494-B310-4E6F-B1F6-B89E9FD30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actuality Millennials are…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75CC6E-5FE5-400A-9EDC-0528FFC570A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/>
              <a:t>Tech-savvy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Collaborative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Connected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Multi-taskers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Ambitious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Entrepreneurial 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Family oriented 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Apathetic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Content Placeholder 3" descr="alphagamma-Guidebook-to-Millennials-entrepreneurship.jpg">
            <a:extLst>
              <a:ext uri="{FF2B5EF4-FFF2-40B4-BE49-F238E27FC236}">
                <a16:creationId xmlns:a16="http://schemas.microsoft.com/office/drawing/2014/main" id="{2D502330-C355-40B1-BA9F-EC2DF713452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96963" y="2462125"/>
            <a:ext cx="4938712" cy="2791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A9AD87-71C5-420B-BD9D-9007E989BCAB}"/>
              </a:ext>
            </a:extLst>
          </p:cNvPr>
          <p:cNvSpPr txBox="1"/>
          <p:nvPr/>
        </p:nvSpPr>
        <p:spPr>
          <a:xfrm>
            <a:off x="2860068" y="5577360"/>
            <a:ext cx="82956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Lastly (but most uniquely)… </a:t>
            </a:r>
            <a:r>
              <a:rPr lang="en-US" sz="2000" b="1" dirty="0"/>
              <a:t>DIVERSE</a:t>
            </a:r>
            <a:r>
              <a:rPr lang="en-US" dirty="0"/>
              <a:t> – more so than any other generation</a:t>
            </a:r>
          </a:p>
        </p:txBody>
      </p:sp>
    </p:spTree>
    <p:extLst>
      <p:ext uri="{BB962C8B-B14F-4D97-AF65-F5344CB8AC3E}">
        <p14:creationId xmlns:p14="http://schemas.microsoft.com/office/powerpoint/2010/main" val="7987944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8BDB5766-6506-47A9-BE4A-EB891835FD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37938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71531-B52C-471A-A91C-22C2B805C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This Session?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53122-ABE1-4FB2-984C-7456C0AEF7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Examine the traits on what makes each generation unique and “different”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Which management styles that are working and which aren’t 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Continue build and maintain a cohesive organization that is moving forward</a:t>
            </a:r>
          </a:p>
        </p:txBody>
      </p:sp>
    </p:spTree>
    <p:extLst>
      <p:ext uri="{BB962C8B-B14F-4D97-AF65-F5344CB8AC3E}">
        <p14:creationId xmlns:p14="http://schemas.microsoft.com/office/powerpoint/2010/main" val="24497149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1AF813-2D2F-4B78-9216-388AF161ED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47181D2-95D5-4439-9BDF-14D4FDC7BD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8BBFBF9-7094-4C01-BDEE-11A9A371DC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t="3045" b="2813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512243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8D4EA-2A7A-468C-B0BD-623EF6221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the real difference?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A0590-5F4C-43E4-B6F1-FF64968DF1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9378371" cy="402336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There isn’t much of one!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Each Generation has things the other can agree they need to improve upon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Each Generation can bring their own unique gifts to the table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Now we have to figure out how to mold them into one cohesive unit!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649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E1AF813-2D2F-4B78-9216-388AF161ED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47181D2-95D5-4439-9BDF-14D4FDC7BD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7AB650-3CAE-4101-B54B-476140AE38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378" b="811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822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CA2D7-78B9-4981-98D3-90F0FF677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Traditionalists: Who Are You?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83924-CFBB-40AA-8BE4-8A742D709B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The “Traditional Generation” are those individuals who were born from 1925 up to 1945.</a:t>
            </a:r>
          </a:p>
          <a:p>
            <a:pPr marL="457200" lvl="1" indent="0">
              <a:buNone/>
            </a:pPr>
            <a:endParaRPr lang="en-US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Between the ages of 63-86.</a:t>
            </a:r>
          </a:p>
          <a:p>
            <a:pPr marL="457200" lvl="1" indent="0">
              <a:buNone/>
            </a:pPr>
            <a:endParaRPr lang="en-US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Often referred to as the “Silent Generation” were expected to be seen and not heard.</a:t>
            </a:r>
          </a:p>
          <a:p>
            <a:pPr marL="457200" lvl="1" indent="0">
              <a:buNone/>
            </a:pPr>
            <a:endParaRPr lang="en-US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Times: Veterans, WWII, Korean War, and survived the Great Depression.  </a:t>
            </a:r>
          </a:p>
          <a:p>
            <a:pPr marL="457200" lvl="1" indent="0">
              <a:buNone/>
            </a:pPr>
            <a:endParaRPr lang="en-US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Raised by parents that just survived the Great Depression.</a:t>
            </a:r>
          </a:p>
          <a:p>
            <a:pPr marL="457200" lvl="1" indent="0">
              <a:buNone/>
            </a:pPr>
            <a:endParaRPr lang="en-US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Experienced hard lives while growing up which were followed by times of prosperity.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919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B88D8-BEE3-4634-9100-2476FE40D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Traditionalist Characteristics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8BAF5D-471C-47DA-9FAA-8EC7E6B2FE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 Understanding Traditionalists</a:t>
            </a:r>
          </a:p>
          <a:p>
            <a:endParaRPr lang="en-US" b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Adhere to rules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CONFORMERS/Conformity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Dedication/Sacrifice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Discipline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Don’t Question Authority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Law and Order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Patriotism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Savers</a:t>
            </a:r>
          </a:p>
          <a:p>
            <a:pPr>
              <a:buFont typeface="Arial" panose="020B0604020202020204" pitchFamily="34" charset="0"/>
              <a:buChar char="•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1713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B88D8-BEE3-4634-9100-2476FE40D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Traditionalist Characteristics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8BAF5D-471C-47DA-9FAA-8EC7E6B2FE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Things you need to know about Traditionalists</a:t>
            </a:r>
          </a:p>
          <a:p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Hardworking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Respect Authority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Tech Challenged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Value Old Time Morals, Safety, Security and Consistency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Prefer Face to Face Interaction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43356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C4FEA-E306-4474-AE17-6D160FD12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Traditionalist Characteristics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7C1C0-F4A2-43D3-840E-CBA9BB040A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Majority of your Traditionalists had it hard</a:t>
            </a:r>
          </a:p>
          <a:p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Many only work for one employer their entire life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Extremely loyal to coworkers and employers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Great team players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Grateful </a:t>
            </a:r>
          </a:p>
          <a:p>
            <a:pPr>
              <a:buFont typeface="Arial" panose="020B0604020202020204" pitchFamily="34" charset="0"/>
              <a:buChar char="•"/>
            </a:pP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9572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09C6B-3F0F-43E3-A10F-FC8FF489B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Obvious Differences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B295EC-CFF6-469A-B35D-13AB389E3B3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Traditionalist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Retiring: 50 Million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Age 60s, 70s, and 80s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Value Security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Technology Challenged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Grateful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Face to Face Communication</a:t>
            </a:r>
            <a:endParaRPr lang="en-US" b="1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14F5835-FEBD-4FFB-A226-0CF3E9A8C73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/>
              <a:t>Millennials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Starting: 70 Million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Age late teens and 20s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Value Creative Challenges &amp; Personal Growth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Technology Savvy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Entitled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Text messages/e-mail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0863151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100</TotalTime>
  <Words>871</Words>
  <Application>Microsoft Office PowerPoint</Application>
  <PresentationFormat>Widescreen</PresentationFormat>
  <Paragraphs>202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Calibri</vt:lpstr>
      <vt:lpstr>Calibri Light</vt:lpstr>
      <vt:lpstr>Retrospect</vt:lpstr>
      <vt:lpstr>Generational Management</vt:lpstr>
      <vt:lpstr>Disclaimer</vt:lpstr>
      <vt:lpstr>Why This Session?</vt:lpstr>
      <vt:lpstr>PowerPoint Presentation</vt:lpstr>
      <vt:lpstr>Traditionalists: Who Are You?</vt:lpstr>
      <vt:lpstr>Traditionalist Characteristics </vt:lpstr>
      <vt:lpstr>Traditionalist Characteristics </vt:lpstr>
      <vt:lpstr>Traditionalist Characteristics</vt:lpstr>
      <vt:lpstr>Obvious Differences </vt:lpstr>
      <vt:lpstr>PowerPoint Presentation</vt:lpstr>
      <vt:lpstr>Baby Boomers: Who Are You?</vt:lpstr>
      <vt:lpstr>Boomer Characteristics</vt:lpstr>
      <vt:lpstr>Boomer Characteristics</vt:lpstr>
      <vt:lpstr>Obvious Differences </vt:lpstr>
      <vt:lpstr>PowerPoint Presentation</vt:lpstr>
      <vt:lpstr>Generation X: Who Are You?</vt:lpstr>
      <vt:lpstr>Generation X Characteristics</vt:lpstr>
      <vt:lpstr>Obvious Differences </vt:lpstr>
      <vt:lpstr>Millennials: You Already Know</vt:lpstr>
      <vt:lpstr>Millennials … UGH</vt:lpstr>
      <vt:lpstr>What does the media say?</vt:lpstr>
      <vt:lpstr>Media?</vt:lpstr>
      <vt:lpstr>Look Familiar?</vt:lpstr>
      <vt:lpstr>The Worst Generation</vt:lpstr>
      <vt:lpstr>Generational Problem or Emerging Adulthood?</vt:lpstr>
      <vt:lpstr>Emerging Adulthood</vt:lpstr>
      <vt:lpstr>It has been said Millennials are…</vt:lpstr>
      <vt:lpstr>In actuality Millennials are…</vt:lpstr>
      <vt:lpstr>PowerPoint Presentation</vt:lpstr>
      <vt:lpstr>PowerPoint Presentation</vt:lpstr>
      <vt:lpstr>What’s the real difference?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Generational Management</dc:title>
  <dc:creator>Hoelsken, Noelle</dc:creator>
  <cp:lastModifiedBy>Hoelsken, Noelle</cp:lastModifiedBy>
  <cp:revision>13</cp:revision>
  <dcterms:created xsi:type="dcterms:W3CDTF">2019-04-06T13:53:23Z</dcterms:created>
  <dcterms:modified xsi:type="dcterms:W3CDTF">2019-06-05T18:26:17Z</dcterms:modified>
</cp:coreProperties>
</file>