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32"/>
  </p:notesMasterIdLst>
  <p:sldIdLst>
    <p:sldId id="256" r:id="rId2"/>
    <p:sldId id="257" r:id="rId3"/>
    <p:sldId id="258" r:id="rId4"/>
    <p:sldId id="278" r:id="rId5"/>
    <p:sldId id="259" r:id="rId6"/>
    <p:sldId id="279" r:id="rId7"/>
    <p:sldId id="280" r:id="rId8"/>
    <p:sldId id="281" r:id="rId9"/>
    <p:sldId id="282" r:id="rId10"/>
    <p:sldId id="283" r:id="rId11"/>
    <p:sldId id="284" r:id="rId12"/>
    <p:sldId id="285" r:id="rId13"/>
    <p:sldId id="286" r:id="rId14"/>
    <p:sldId id="261" r:id="rId15"/>
    <p:sldId id="275"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6" r:id="rId29"/>
    <p:sldId id="274" r:id="rId30"/>
    <p:sldId id="27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76" autoAdjust="0"/>
    <p:restoredTop sz="85804" autoAdjust="0"/>
  </p:normalViewPr>
  <p:slideViewPr>
    <p:cSldViewPr snapToGrid="0">
      <p:cViewPr varScale="1">
        <p:scale>
          <a:sx n="78" d="100"/>
          <a:sy n="78" d="100"/>
        </p:scale>
        <p:origin x="28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AD4FFA-1092-40FD-9903-0F41EBC8F623}" type="datetimeFigureOut">
              <a:rPr lang="en-US" smtClean="0"/>
              <a:t>6/10/2019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1EF85-353B-4280-AFB8-C7800E1EF406}" type="slidenum">
              <a:rPr lang="en-US" smtClean="0"/>
              <a:t>‹#›</a:t>
            </a:fld>
            <a:endParaRPr lang="en-US" dirty="0"/>
          </a:p>
        </p:txBody>
      </p:sp>
    </p:spTree>
    <p:extLst>
      <p:ext uri="{BB962C8B-B14F-4D97-AF65-F5344CB8AC3E}">
        <p14:creationId xmlns:p14="http://schemas.microsoft.com/office/powerpoint/2010/main" val="23033855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interactive part. At this slide stop and ask different Regions to raise their hands. Do Region 1 then progress to next slide</a:t>
            </a:r>
          </a:p>
        </p:txBody>
      </p:sp>
      <p:sp>
        <p:nvSpPr>
          <p:cNvPr id="4" name="Slide Number Placeholder 3"/>
          <p:cNvSpPr>
            <a:spLocks noGrp="1"/>
          </p:cNvSpPr>
          <p:nvPr>
            <p:ph type="sldNum" sz="quarter" idx="5"/>
          </p:nvPr>
        </p:nvSpPr>
        <p:spPr/>
        <p:txBody>
          <a:bodyPr/>
          <a:lstStyle/>
          <a:p>
            <a:fld id="{5EB1EF85-353B-4280-AFB8-C7800E1EF406}" type="slidenum">
              <a:rPr lang="en-US" smtClean="0"/>
              <a:t>2</a:t>
            </a:fld>
            <a:endParaRPr lang="en-US" dirty="0"/>
          </a:p>
        </p:txBody>
      </p:sp>
    </p:spTree>
    <p:extLst>
      <p:ext uri="{BB962C8B-B14F-4D97-AF65-F5344CB8AC3E}">
        <p14:creationId xmlns:p14="http://schemas.microsoft.com/office/powerpoint/2010/main" val="4131785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11</a:t>
            </a:fld>
            <a:endParaRPr lang="en-US" dirty="0"/>
          </a:p>
        </p:txBody>
      </p:sp>
    </p:spTree>
    <p:extLst>
      <p:ext uri="{BB962C8B-B14F-4D97-AF65-F5344CB8AC3E}">
        <p14:creationId xmlns:p14="http://schemas.microsoft.com/office/powerpoint/2010/main" val="3847347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12</a:t>
            </a:fld>
            <a:endParaRPr lang="en-US" dirty="0"/>
          </a:p>
        </p:txBody>
      </p:sp>
    </p:spTree>
    <p:extLst>
      <p:ext uri="{BB962C8B-B14F-4D97-AF65-F5344CB8AC3E}">
        <p14:creationId xmlns:p14="http://schemas.microsoft.com/office/powerpoint/2010/main" val="2065677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13</a:t>
            </a:fld>
            <a:endParaRPr lang="en-US" dirty="0"/>
          </a:p>
        </p:txBody>
      </p:sp>
    </p:spTree>
    <p:extLst>
      <p:ext uri="{BB962C8B-B14F-4D97-AF65-F5344CB8AC3E}">
        <p14:creationId xmlns:p14="http://schemas.microsoft.com/office/powerpoint/2010/main" val="1792168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a few minutes…go back and forth on the slides if it looks like they are doing it. I will have handouts of those slides to hand to people. Give a few minutes here. I will have the other Regions done in case someone asks. </a:t>
            </a:r>
          </a:p>
        </p:txBody>
      </p:sp>
      <p:sp>
        <p:nvSpPr>
          <p:cNvPr id="4" name="Slide Number Placeholder 3"/>
          <p:cNvSpPr>
            <a:spLocks noGrp="1"/>
          </p:cNvSpPr>
          <p:nvPr>
            <p:ph type="sldNum" sz="quarter" idx="5"/>
          </p:nvPr>
        </p:nvSpPr>
        <p:spPr/>
        <p:txBody>
          <a:bodyPr/>
          <a:lstStyle/>
          <a:p>
            <a:fld id="{5EB1EF85-353B-4280-AFB8-C7800E1EF406}" type="slidenum">
              <a:rPr lang="en-US" smtClean="0"/>
              <a:t>14</a:t>
            </a:fld>
            <a:endParaRPr lang="en-US" dirty="0"/>
          </a:p>
        </p:txBody>
      </p:sp>
    </p:spTree>
    <p:extLst>
      <p:ext uri="{BB962C8B-B14F-4D97-AF65-F5344CB8AC3E}">
        <p14:creationId xmlns:p14="http://schemas.microsoft.com/office/powerpoint/2010/main" val="533663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them a few minutes…go back and forth on the slides if it looks like they are doing it. I will have handouts of those slides to hand to people. Give a few minutes here. I will have the other Regions done in case someone asks. </a:t>
            </a:r>
          </a:p>
        </p:txBody>
      </p:sp>
      <p:sp>
        <p:nvSpPr>
          <p:cNvPr id="4" name="Slide Number Placeholder 3"/>
          <p:cNvSpPr>
            <a:spLocks noGrp="1"/>
          </p:cNvSpPr>
          <p:nvPr>
            <p:ph type="sldNum" sz="quarter" idx="5"/>
          </p:nvPr>
        </p:nvSpPr>
        <p:spPr/>
        <p:txBody>
          <a:bodyPr/>
          <a:lstStyle/>
          <a:p>
            <a:fld id="{5EB1EF85-353B-4280-AFB8-C7800E1EF406}" type="slidenum">
              <a:rPr lang="en-US" smtClean="0"/>
              <a:t>15</a:t>
            </a:fld>
            <a:endParaRPr lang="en-US" dirty="0"/>
          </a:p>
        </p:txBody>
      </p:sp>
    </p:spTree>
    <p:extLst>
      <p:ext uri="{BB962C8B-B14F-4D97-AF65-F5344CB8AC3E}">
        <p14:creationId xmlns:p14="http://schemas.microsoft.com/office/powerpoint/2010/main" val="1780174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bullet point #1 pause and tell the audience to encourage all potential and current YPG’s to help us by identifying their names on the application. Explain to them that if they do not identify the information we have no way of finding them for anyone or any help. </a:t>
            </a:r>
          </a:p>
          <a:p>
            <a:r>
              <a:rPr lang="en-US" dirty="0"/>
              <a:t>After Bullet Point #2 state that the handout to do a survey monkey is in the back. Anyone can follow the step by step instructions. Remind them that there is no need to pay for the options use the basic/free service.  Do talk about that each Chapter needs to do their own. If they have leadership at Region level send it out Basic service only allows for 100 responses so they will miss people. If these send it out Chapter by Chapter they should be able to capture almost all of them. Or if they split up the surveys. </a:t>
            </a:r>
          </a:p>
          <a:p>
            <a:r>
              <a:rPr lang="en-US" dirty="0"/>
              <a:t>After Bullet Point #3 state that the key to the repetitive meeting is that it takes 3 or 4 times to show results. That is up to a year of time. So be committed to the date and location. </a:t>
            </a:r>
          </a:p>
          <a:p>
            <a:endParaRPr lang="en-US" dirty="0"/>
          </a:p>
          <a:p>
            <a:endParaRPr lang="en-US" dirty="0"/>
          </a:p>
        </p:txBody>
      </p:sp>
      <p:sp>
        <p:nvSpPr>
          <p:cNvPr id="4" name="Slide Number Placeholder 3"/>
          <p:cNvSpPr>
            <a:spLocks noGrp="1"/>
          </p:cNvSpPr>
          <p:nvPr>
            <p:ph type="sldNum" sz="quarter" idx="5"/>
          </p:nvPr>
        </p:nvSpPr>
        <p:spPr/>
        <p:txBody>
          <a:bodyPr/>
          <a:lstStyle/>
          <a:p>
            <a:fld id="{5EB1EF85-353B-4280-AFB8-C7800E1EF406}" type="slidenum">
              <a:rPr lang="en-US" smtClean="0"/>
              <a:t>16</a:t>
            </a:fld>
            <a:endParaRPr lang="en-US" dirty="0"/>
          </a:p>
        </p:txBody>
      </p:sp>
    </p:spTree>
    <p:extLst>
      <p:ext uri="{BB962C8B-B14F-4D97-AF65-F5344CB8AC3E}">
        <p14:creationId xmlns:p14="http://schemas.microsoft.com/office/powerpoint/2010/main" val="1076346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say something funny like….now that I have found the magical unicorn known as the YP what do I do with them? How do I harness their powers for good? Make a light joke to the fact that people think they are impossible to find. </a:t>
            </a:r>
          </a:p>
        </p:txBody>
      </p:sp>
      <p:sp>
        <p:nvSpPr>
          <p:cNvPr id="4" name="Slide Number Placeholder 3"/>
          <p:cNvSpPr>
            <a:spLocks noGrp="1"/>
          </p:cNvSpPr>
          <p:nvPr>
            <p:ph type="sldNum" sz="quarter" idx="5"/>
          </p:nvPr>
        </p:nvSpPr>
        <p:spPr/>
        <p:txBody>
          <a:bodyPr/>
          <a:lstStyle/>
          <a:p>
            <a:fld id="{5EB1EF85-353B-4280-AFB8-C7800E1EF406}" type="slidenum">
              <a:rPr lang="en-US" smtClean="0"/>
              <a:t>17</a:t>
            </a:fld>
            <a:endParaRPr lang="en-US" dirty="0"/>
          </a:p>
        </p:txBody>
      </p:sp>
    </p:spTree>
    <p:extLst>
      <p:ext uri="{BB962C8B-B14F-4D97-AF65-F5344CB8AC3E}">
        <p14:creationId xmlns:p14="http://schemas.microsoft.com/office/powerpoint/2010/main" val="2006481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use this moment to stop and ask the audience questions and make them answer the above for real. I would hope that answers to correlate with the next slides. And we can have plants to ensure that happens. But make them interact here. </a:t>
            </a:r>
          </a:p>
        </p:txBody>
      </p:sp>
      <p:sp>
        <p:nvSpPr>
          <p:cNvPr id="4" name="Slide Number Placeholder 3"/>
          <p:cNvSpPr>
            <a:spLocks noGrp="1"/>
          </p:cNvSpPr>
          <p:nvPr>
            <p:ph type="sldNum" sz="quarter" idx="5"/>
          </p:nvPr>
        </p:nvSpPr>
        <p:spPr/>
        <p:txBody>
          <a:bodyPr/>
          <a:lstStyle/>
          <a:p>
            <a:fld id="{5EB1EF85-353B-4280-AFB8-C7800E1EF406}" type="slidenum">
              <a:rPr lang="en-US" smtClean="0"/>
              <a:t>18</a:t>
            </a:fld>
            <a:endParaRPr lang="en-US" dirty="0"/>
          </a:p>
        </p:txBody>
      </p:sp>
    </p:spTree>
    <p:extLst>
      <p:ext uri="{BB962C8B-B14F-4D97-AF65-F5344CB8AC3E}">
        <p14:creationId xmlns:p14="http://schemas.microsoft.com/office/powerpoint/2010/main" val="358066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talk about here the fact that everyone says they want to get the YPG’s involved but that they do not truly understand what involvement means. They need to determine as a group, chapter, region what the involvement looks like. Move to next slides.</a:t>
            </a:r>
          </a:p>
        </p:txBody>
      </p:sp>
      <p:sp>
        <p:nvSpPr>
          <p:cNvPr id="4" name="Slide Number Placeholder 3"/>
          <p:cNvSpPr>
            <a:spLocks noGrp="1"/>
          </p:cNvSpPr>
          <p:nvPr>
            <p:ph type="sldNum" sz="quarter" idx="5"/>
          </p:nvPr>
        </p:nvSpPr>
        <p:spPr/>
        <p:txBody>
          <a:bodyPr/>
          <a:lstStyle/>
          <a:p>
            <a:fld id="{5EB1EF85-353B-4280-AFB8-C7800E1EF406}" type="slidenum">
              <a:rPr lang="en-US" smtClean="0"/>
              <a:t>19</a:t>
            </a:fld>
            <a:endParaRPr lang="en-US" dirty="0"/>
          </a:p>
        </p:txBody>
      </p:sp>
    </p:spTree>
    <p:extLst>
      <p:ext uri="{BB962C8B-B14F-4D97-AF65-F5344CB8AC3E}">
        <p14:creationId xmlns:p14="http://schemas.microsoft.com/office/powerpoint/2010/main" val="779442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here are they jumping on the band wagon of YPG because it is the latest buzz the latest craze? Or are they looking for involvement in the ypg’s to sustain the group? Again engage the audience. Make them talk about why they are here to stay and then lead into the next slides.</a:t>
            </a:r>
          </a:p>
        </p:txBody>
      </p:sp>
      <p:sp>
        <p:nvSpPr>
          <p:cNvPr id="4" name="Slide Number Placeholder 3"/>
          <p:cNvSpPr>
            <a:spLocks noGrp="1"/>
          </p:cNvSpPr>
          <p:nvPr>
            <p:ph type="sldNum" sz="quarter" idx="5"/>
          </p:nvPr>
        </p:nvSpPr>
        <p:spPr/>
        <p:txBody>
          <a:bodyPr/>
          <a:lstStyle/>
          <a:p>
            <a:fld id="{5EB1EF85-353B-4280-AFB8-C7800E1EF406}" type="slidenum">
              <a:rPr lang="en-US" smtClean="0"/>
              <a:t>20</a:t>
            </a:fld>
            <a:endParaRPr lang="en-US" dirty="0"/>
          </a:p>
        </p:txBody>
      </p:sp>
    </p:spTree>
    <p:extLst>
      <p:ext uri="{BB962C8B-B14F-4D97-AF65-F5344CB8AC3E}">
        <p14:creationId xmlns:p14="http://schemas.microsoft.com/office/powerpoint/2010/main" val="4265640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Region 1 people raise their hand show the names. Then Progress to the next slide first ask Region 3</a:t>
            </a:r>
          </a:p>
        </p:txBody>
      </p:sp>
      <p:sp>
        <p:nvSpPr>
          <p:cNvPr id="4" name="Slide Number Placeholder 3"/>
          <p:cNvSpPr>
            <a:spLocks noGrp="1"/>
          </p:cNvSpPr>
          <p:nvPr>
            <p:ph type="sldNum" sz="quarter" idx="5"/>
          </p:nvPr>
        </p:nvSpPr>
        <p:spPr/>
        <p:txBody>
          <a:bodyPr/>
          <a:lstStyle/>
          <a:p>
            <a:fld id="{5EB1EF85-353B-4280-AFB8-C7800E1EF406}" type="slidenum">
              <a:rPr lang="en-US" smtClean="0"/>
              <a:t>3</a:t>
            </a:fld>
            <a:endParaRPr lang="en-US" dirty="0"/>
          </a:p>
        </p:txBody>
      </p:sp>
    </p:spTree>
    <p:extLst>
      <p:ext uri="{BB962C8B-B14F-4D97-AF65-F5344CB8AC3E}">
        <p14:creationId xmlns:p14="http://schemas.microsoft.com/office/powerpoint/2010/main" val="1245533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 would talk about that it starts at the chapter level. It leads to the region then it impacts the industry. All ties together. If one link is broken it fails. </a:t>
            </a:r>
          </a:p>
        </p:txBody>
      </p:sp>
      <p:sp>
        <p:nvSpPr>
          <p:cNvPr id="4" name="Slide Number Placeholder 3"/>
          <p:cNvSpPr>
            <a:spLocks noGrp="1"/>
          </p:cNvSpPr>
          <p:nvPr>
            <p:ph type="sldNum" sz="quarter" idx="5"/>
          </p:nvPr>
        </p:nvSpPr>
        <p:spPr/>
        <p:txBody>
          <a:bodyPr/>
          <a:lstStyle/>
          <a:p>
            <a:fld id="{5EB1EF85-353B-4280-AFB8-C7800E1EF406}" type="slidenum">
              <a:rPr lang="en-US" smtClean="0"/>
              <a:t>22</a:t>
            </a:fld>
            <a:endParaRPr lang="en-US" dirty="0"/>
          </a:p>
        </p:txBody>
      </p:sp>
    </p:spTree>
    <p:extLst>
      <p:ext uri="{BB962C8B-B14F-4D97-AF65-F5344CB8AC3E}">
        <p14:creationId xmlns:p14="http://schemas.microsoft.com/office/powerpoint/2010/main" val="20577851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ideas here are just a few. I would talk here about that once the individuals are identified the leadership needs to find out what makes them tick. What is their level of involvement. That not everyone will follow a cookie cutter mold so they need to adapt to that. </a:t>
            </a:r>
          </a:p>
        </p:txBody>
      </p:sp>
      <p:sp>
        <p:nvSpPr>
          <p:cNvPr id="4" name="Slide Number Placeholder 3"/>
          <p:cNvSpPr>
            <a:spLocks noGrp="1"/>
          </p:cNvSpPr>
          <p:nvPr>
            <p:ph type="sldNum" sz="quarter" idx="5"/>
          </p:nvPr>
        </p:nvSpPr>
        <p:spPr/>
        <p:txBody>
          <a:bodyPr/>
          <a:lstStyle/>
          <a:p>
            <a:fld id="{5EB1EF85-353B-4280-AFB8-C7800E1EF406}" type="slidenum">
              <a:rPr lang="en-US" smtClean="0"/>
              <a:t>23</a:t>
            </a:fld>
            <a:endParaRPr lang="en-US" dirty="0"/>
          </a:p>
        </p:txBody>
      </p:sp>
    </p:spTree>
    <p:extLst>
      <p:ext uri="{BB962C8B-B14F-4D97-AF65-F5344CB8AC3E}">
        <p14:creationId xmlns:p14="http://schemas.microsoft.com/office/powerpoint/2010/main" val="307832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chapters do a professional game and tie it into a meeting. Chapter 37 does a blues game each year. It is a great after hours bonding. I am sure we can find other chapter examples. But stress that you don’t need a meeting to tie into an event. They can even let the ypg’s plan it or be a part of deciding the venue etc. </a:t>
            </a:r>
          </a:p>
        </p:txBody>
      </p:sp>
      <p:sp>
        <p:nvSpPr>
          <p:cNvPr id="4" name="Slide Number Placeholder 3"/>
          <p:cNvSpPr>
            <a:spLocks noGrp="1"/>
          </p:cNvSpPr>
          <p:nvPr>
            <p:ph type="sldNum" sz="quarter" idx="5"/>
          </p:nvPr>
        </p:nvSpPr>
        <p:spPr/>
        <p:txBody>
          <a:bodyPr/>
          <a:lstStyle/>
          <a:p>
            <a:fld id="{5EB1EF85-353B-4280-AFB8-C7800E1EF406}" type="slidenum">
              <a:rPr lang="en-US" smtClean="0"/>
              <a:t>24</a:t>
            </a:fld>
            <a:endParaRPr lang="en-US" dirty="0"/>
          </a:p>
        </p:txBody>
      </p:sp>
    </p:spTree>
    <p:extLst>
      <p:ext uri="{BB962C8B-B14F-4D97-AF65-F5344CB8AC3E}">
        <p14:creationId xmlns:p14="http://schemas.microsoft.com/office/powerpoint/2010/main" val="2492062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talk about the movement of involving YPG’s from the college and professional out-reach levels. Tell them that their own chapter YPG’s could help plan these events and run them. They could provide the speakers, work with us and HQ to organize and get ideas. </a:t>
            </a:r>
          </a:p>
        </p:txBody>
      </p:sp>
      <p:sp>
        <p:nvSpPr>
          <p:cNvPr id="4" name="Slide Number Placeholder 3"/>
          <p:cNvSpPr>
            <a:spLocks noGrp="1"/>
          </p:cNvSpPr>
          <p:nvPr>
            <p:ph type="sldNum" sz="quarter" idx="5"/>
          </p:nvPr>
        </p:nvSpPr>
        <p:spPr/>
        <p:txBody>
          <a:bodyPr/>
          <a:lstStyle/>
          <a:p>
            <a:fld id="{5EB1EF85-353B-4280-AFB8-C7800E1EF406}" type="slidenum">
              <a:rPr lang="en-US" smtClean="0"/>
              <a:t>25</a:t>
            </a:fld>
            <a:endParaRPr lang="en-US" dirty="0"/>
          </a:p>
        </p:txBody>
      </p:sp>
    </p:spTree>
    <p:extLst>
      <p:ext uri="{BB962C8B-B14F-4D97-AF65-F5344CB8AC3E}">
        <p14:creationId xmlns:p14="http://schemas.microsoft.com/office/powerpoint/2010/main" val="1248150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phrase CLS talk about how we use this event as an ice breaker. We use a social event to just welcome people. Get the conversations started etc. Talk about the impact of repeating this event and how we market it. Use our success as an example. Nashville was maybe 50 people then Alaska, then Edmonton, etc. </a:t>
            </a:r>
          </a:p>
          <a:p>
            <a:endParaRPr lang="en-US" dirty="0"/>
          </a:p>
        </p:txBody>
      </p:sp>
      <p:sp>
        <p:nvSpPr>
          <p:cNvPr id="4" name="Slide Number Placeholder 3"/>
          <p:cNvSpPr>
            <a:spLocks noGrp="1"/>
          </p:cNvSpPr>
          <p:nvPr>
            <p:ph type="sldNum" sz="quarter" idx="5"/>
          </p:nvPr>
        </p:nvSpPr>
        <p:spPr/>
        <p:txBody>
          <a:bodyPr/>
          <a:lstStyle/>
          <a:p>
            <a:fld id="{5EB1EF85-353B-4280-AFB8-C7800E1EF406}" type="slidenum">
              <a:rPr lang="en-US" smtClean="0"/>
              <a:t>29</a:t>
            </a:fld>
            <a:endParaRPr lang="en-US" dirty="0"/>
          </a:p>
        </p:txBody>
      </p:sp>
    </p:spTree>
    <p:extLst>
      <p:ext uri="{BB962C8B-B14F-4D97-AF65-F5344CB8AC3E}">
        <p14:creationId xmlns:p14="http://schemas.microsoft.com/office/powerpoint/2010/main" val="1405147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the phrase CLS talk about how we use this event as an ice breaker. We use a social event to just welcome people. Get the conversations started etc. Talk about the impact of repeating this event and how we market it. Use our success as an example. Nashville was maybe 50 people then Alaska, then Edmonton, etc. </a:t>
            </a:r>
          </a:p>
          <a:p>
            <a:endParaRPr lang="en-US" dirty="0"/>
          </a:p>
        </p:txBody>
      </p:sp>
      <p:sp>
        <p:nvSpPr>
          <p:cNvPr id="4" name="Slide Number Placeholder 3"/>
          <p:cNvSpPr>
            <a:spLocks noGrp="1"/>
          </p:cNvSpPr>
          <p:nvPr>
            <p:ph type="sldNum" sz="quarter" idx="5"/>
          </p:nvPr>
        </p:nvSpPr>
        <p:spPr/>
        <p:txBody>
          <a:bodyPr/>
          <a:lstStyle/>
          <a:p>
            <a:fld id="{5EB1EF85-353B-4280-AFB8-C7800E1EF406}" type="slidenum">
              <a:rPr lang="en-US" smtClean="0"/>
              <a:t>30</a:t>
            </a:fld>
            <a:endParaRPr lang="en-US" dirty="0"/>
          </a:p>
        </p:txBody>
      </p:sp>
    </p:spTree>
    <p:extLst>
      <p:ext uri="{BB962C8B-B14F-4D97-AF65-F5344CB8AC3E}">
        <p14:creationId xmlns:p14="http://schemas.microsoft.com/office/powerpoint/2010/main" val="3208817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Region 1 people raise their hand show the names. Then Progress to the next slide first ask Region 3</a:t>
            </a:r>
          </a:p>
        </p:txBody>
      </p:sp>
      <p:sp>
        <p:nvSpPr>
          <p:cNvPr id="4" name="Slide Number Placeholder 3"/>
          <p:cNvSpPr>
            <a:spLocks noGrp="1"/>
          </p:cNvSpPr>
          <p:nvPr>
            <p:ph type="sldNum" sz="quarter" idx="5"/>
          </p:nvPr>
        </p:nvSpPr>
        <p:spPr/>
        <p:txBody>
          <a:bodyPr/>
          <a:lstStyle/>
          <a:p>
            <a:fld id="{5EB1EF85-353B-4280-AFB8-C7800E1EF406}" type="slidenum">
              <a:rPr lang="en-US" smtClean="0"/>
              <a:t>4</a:t>
            </a:fld>
            <a:endParaRPr lang="en-US" dirty="0"/>
          </a:p>
        </p:txBody>
      </p:sp>
    </p:spTree>
    <p:extLst>
      <p:ext uri="{BB962C8B-B14F-4D97-AF65-F5344CB8AC3E}">
        <p14:creationId xmlns:p14="http://schemas.microsoft.com/office/powerpoint/2010/main" val="1986349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5</a:t>
            </a:fld>
            <a:endParaRPr lang="en-US" dirty="0"/>
          </a:p>
        </p:txBody>
      </p:sp>
    </p:spTree>
    <p:extLst>
      <p:ext uri="{BB962C8B-B14F-4D97-AF65-F5344CB8AC3E}">
        <p14:creationId xmlns:p14="http://schemas.microsoft.com/office/powerpoint/2010/main" val="1745817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6</a:t>
            </a:fld>
            <a:endParaRPr lang="en-US" dirty="0"/>
          </a:p>
        </p:txBody>
      </p:sp>
    </p:spTree>
    <p:extLst>
      <p:ext uri="{BB962C8B-B14F-4D97-AF65-F5344CB8AC3E}">
        <p14:creationId xmlns:p14="http://schemas.microsoft.com/office/powerpoint/2010/main" val="3497195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7</a:t>
            </a:fld>
            <a:endParaRPr lang="en-US" dirty="0"/>
          </a:p>
        </p:txBody>
      </p:sp>
    </p:spTree>
    <p:extLst>
      <p:ext uri="{BB962C8B-B14F-4D97-AF65-F5344CB8AC3E}">
        <p14:creationId xmlns:p14="http://schemas.microsoft.com/office/powerpoint/2010/main" val="2131755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8</a:t>
            </a:fld>
            <a:endParaRPr lang="en-US" dirty="0"/>
          </a:p>
        </p:txBody>
      </p:sp>
    </p:spTree>
    <p:extLst>
      <p:ext uri="{BB962C8B-B14F-4D97-AF65-F5344CB8AC3E}">
        <p14:creationId xmlns:p14="http://schemas.microsoft.com/office/powerpoint/2010/main" val="4038735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9</a:t>
            </a:fld>
            <a:endParaRPr lang="en-US" dirty="0"/>
          </a:p>
        </p:txBody>
      </p:sp>
    </p:spTree>
    <p:extLst>
      <p:ext uri="{BB962C8B-B14F-4D97-AF65-F5344CB8AC3E}">
        <p14:creationId xmlns:p14="http://schemas.microsoft.com/office/powerpoint/2010/main" val="104199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hands are up then progress to the next slide. Then ask Region 6 </a:t>
            </a:r>
          </a:p>
        </p:txBody>
      </p:sp>
      <p:sp>
        <p:nvSpPr>
          <p:cNvPr id="4" name="Slide Number Placeholder 3"/>
          <p:cNvSpPr>
            <a:spLocks noGrp="1"/>
          </p:cNvSpPr>
          <p:nvPr>
            <p:ph type="sldNum" sz="quarter" idx="5"/>
          </p:nvPr>
        </p:nvSpPr>
        <p:spPr/>
        <p:txBody>
          <a:bodyPr/>
          <a:lstStyle/>
          <a:p>
            <a:fld id="{5EB1EF85-353B-4280-AFB8-C7800E1EF406}" type="slidenum">
              <a:rPr lang="en-US" smtClean="0"/>
              <a:t>10</a:t>
            </a:fld>
            <a:endParaRPr lang="en-US" dirty="0"/>
          </a:p>
        </p:txBody>
      </p:sp>
    </p:spTree>
    <p:extLst>
      <p:ext uri="{BB962C8B-B14F-4D97-AF65-F5344CB8AC3E}">
        <p14:creationId xmlns:p14="http://schemas.microsoft.com/office/powerpoint/2010/main" val="4253326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8666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34387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47561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0818456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09470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9549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088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5558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6/10/2019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13518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2569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t>6/10/2019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2084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pPr/>
              <a:t>6/10/2019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578080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59802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6/10/2019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674357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DE481-3CD5-46B1-BA9C-6C4FE1D01F0B}"/>
              </a:ext>
            </a:extLst>
          </p:cNvPr>
          <p:cNvSpPr>
            <a:spLocks noGrp="1"/>
          </p:cNvSpPr>
          <p:nvPr>
            <p:ph type="ctrTitle"/>
          </p:nvPr>
        </p:nvSpPr>
        <p:spPr/>
        <p:txBody>
          <a:bodyPr/>
          <a:lstStyle/>
          <a:p>
            <a:r>
              <a:rPr lang="en-US" dirty="0"/>
              <a:t>HOW TO GET STARTED WITH YOUR YPG GROUP</a:t>
            </a:r>
          </a:p>
        </p:txBody>
      </p:sp>
      <p:sp>
        <p:nvSpPr>
          <p:cNvPr id="3" name="Subtitle 2">
            <a:extLst>
              <a:ext uri="{FF2B5EF4-FFF2-40B4-BE49-F238E27FC236}">
                <a16:creationId xmlns:a16="http://schemas.microsoft.com/office/drawing/2014/main" id="{DE067D3C-1DC4-4D25-B64B-DEA447D855E6}"/>
              </a:ext>
            </a:extLst>
          </p:cNvPr>
          <p:cNvSpPr>
            <a:spLocks noGrp="1"/>
          </p:cNvSpPr>
          <p:nvPr>
            <p:ph type="subTitle" idx="1"/>
          </p:nvPr>
        </p:nvSpPr>
        <p:spPr/>
        <p:txBody>
          <a:bodyPr/>
          <a:lstStyle/>
          <a:p>
            <a:r>
              <a:rPr lang="en-US" dirty="0" err="1"/>
              <a:t>MattHEW</a:t>
            </a:r>
            <a:r>
              <a:rPr lang="en-US" dirty="0"/>
              <a:t> </a:t>
            </a:r>
            <a:r>
              <a:rPr lang="en-US" dirty="0" err="1"/>
              <a:t>EckmanN</a:t>
            </a:r>
            <a:r>
              <a:rPr lang="en-US" dirty="0"/>
              <a:t>, SR/WA, R/W-AMC, R/W-NAC</a:t>
            </a:r>
          </a:p>
          <a:p>
            <a:r>
              <a:rPr lang="en-US" dirty="0"/>
              <a:t>Noelle </a:t>
            </a:r>
            <a:r>
              <a:rPr lang="en-US" dirty="0" err="1"/>
              <a:t>hoelsken</a:t>
            </a:r>
            <a:r>
              <a:rPr lang="en-US" dirty="0"/>
              <a:t>, RWP</a:t>
            </a:r>
          </a:p>
        </p:txBody>
      </p:sp>
    </p:spTree>
    <p:extLst>
      <p:ext uri="{BB962C8B-B14F-4D97-AF65-F5344CB8AC3E}">
        <p14:creationId xmlns:p14="http://schemas.microsoft.com/office/powerpoint/2010/main" val="256984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8</a:t>
            </a:r>
          </a:p>
        </p:txBody>
      </p:sp>
    </p:spTree>
    <p:extLst>
      <p:ext uri="{BB962C8B-B14F-4D97-AF65-F5344CB8AC3E}">
        <p14:creationId xmlns:p14="http://schemas.microsoft.com/office/powerpoint/2010/main" val="1935998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9</a:t>
            </a:r>
          </a:p>
        </p:txBody>
      </p:sp>
    </p:spTree>
    <p:extLst>
      <p:ext uri="{BB962C8B-B14F-4D97-AF65-F5344CB8AC3E}">
        <p14:creationId xmlns:p14="http://schemas.microsoft.com/office/powerpoint/2010/main" val="1442230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10</a:t>
            </a:r>
          </a:p>
        </p:txBody>
      </p:sp>
    </p:spTree>
    <p:extLst>
      <p:ext uri="{BB962C8B-B14F-4D97-AF65-F5344CB8AC3E}">
        <p14:creationId xmlns:p14="http://schemas.microsoft.com/office/powerpoint/2010/main" val="3085078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international</a:t>
            </a:r>
          </a:p>
        </p:txBody>
      </p:sp>
    </p:spTree>
    <p:extLst>
      <p:ext uri="{BB962C8B-B14F-4D97-AF65-F5344CB8AC3E}">
        <p14:creationId xmlns:p14="http://schemas.microsoft.com/office/powerpoint/2010/main" val="764567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99B51-5B25-4C63-B68E-E5931DB6C22A}"/>
              </a:ext>
            </a:extLst>
          </p:cNvPr>
          <p:cNvSpPr>
            <a:spLocks noGrp="1"/>
          </p:cNvSpPr>
          <p:nvPr>
            <p:ph type="title"/>
          </p:nvPr>
        </p:nvSpPr>
        <p:spPr>
          <a:xfrm>
            <a:off x="0" y="609600"/>
            <a:ext cx="12192000" cy="1586380"/>
          </a:xfrm>
        </p:spPr>
        <p:txBody>
          <a:bodyPr>
            <a:normAutofit/>
          </a:bodyPr>
          <a:lstStyle/>
          <a:p>
            <a:r>
              <a:rPr lang="en-US" sz="4500" dirty="0"/>
              <a:t>These individuals are all here. Registered attendees. </a:t>
            </a:r>
          </a:p>
        </p:txBody>
      </p:sp>
      <p:sp>
        <p:nvSpPr>
          <p:cNvPr id="3" name="Text Placeholder 2">
            <a:extLst>
              <a:ext uri="{FF2B5EF4-FFF2-40B4-BE49-F238E27FC236}">
                <a16:creationId xmlns:a16="http://schemas.microsoft.com/office/drawing/2014/main" id="{4151BC7B-8788-40C2-8CA2-37CC34DD5B25}"/>
              </a:ext>
            </a:extLst>
          </p:cNvPr>
          <p:cNvSpPr>
            <a:spLocks noGrp="1"/>
          </p:cNvSpPr>
          <p:nvPr>
            <p:ph type="body" sz="half" idx="2"/>
          </p:nvPr>
        </p:nvSpPr>
        <p:spPr>
          <a:xfrm>
            <a:off x="913775" y="2195980"/>
            <a:ext cx="10364452" cy="3595221"/>
          </a:xfrm>
        </p:spPr>
        <p:txBody>
          <a:bodyPr>
            <a:normAutofit/>
          </a:bodyPr>
          <a:lstStyle/>
          <a:p>
            <a:r>
              <a:rPr lang="en-US" sz="3400" dirty="0"/>
              <a:t>If you are truly wanting to meet them do it now. Ask them to meet up with you after this session or just an intro, give a handshake. Anything to make a connection. We will wait do it now!</a:t>
            </a:r>
          </a:p>
        </p:txBody>
      </p:sp>
    </p:spTree>
    <p:extLst>
      <p:ext uri="{BB962C8B-B14F-4D97-AF65-F5344CB8AC3E}">
        <p14:creationId xmlns:p14="http://schemas.microsoft.com/office/powerpoint/2010/main" val="602707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99B51-5B25-4C63-B68E-E5931DB6C22A}"/>
              </a:ext>
            </a:extLst>
          </p:cNvPr>
          <p:cNvSpPr>
            <a:spLocks noGrp="1"/>
          </p:cNvSpPr>
          <p:nvPr>
            <p:ph type="title"/>
          </p:nvPr>
        </p:nvSpPr>
        <p:spPr>
          <a:xfrm>
            <a:off x="0" y="609600"/>
            <a:ext cx="12192000" cy="1586380"/>
          </a:xfrm>
        </p:spPr>
        <p:txBody>
          <a:bodyPr>
            <a:normAutofit/>
          </a:bodyPr>
          <a:lstStyle/>
          <a:p>
            <a:r>
              <a:rPr lang="en-US" sz="4500" dirty="0"/>
              <a:t>These individuals are all here. Registered attendees. </a:t>
            </a:r>
          </a:p>
        </p:txBody>
      </p:sp>
      <p:sp>
        <p:nvSpPr>
          <p:cNvPr id="3" name="Text Placeholder 2">
            <a:extLst>
              <a:ext uri="{FF2B5EF4-FFF2-40B4-BE49-F238E27FC236}">
                <a16:creationId xmlns:a16="http://schemas.microsoft.com/office/drawing/2014/main" id="{4151BC7B-8788-40C2-8CA2-37CC34DD5B25}"/>
              </a:ext>
            </a:extLst>
          </p:cNvPr>
          <p:cNvSpPr>
            <a:spLocks noGrp="1"/>
          </p:cNvSpPr>
          <p:nvPr>
            <p:ph type="body" sz="half" idx="2"/>
          </p:nvPr>
        </p:nvSpPr>
        <p:spPr>
          <a:xfrm>
            <a:off x="913775" y="2195980"/>
            <a:ext cx="10364452" cy="3595221"/>
          </a:xfrm>
        </p:spPr>
        <p:txBody>
          <a:bodyPr>
            <a:normAutofit/>
          </a:bodyPr>
          <a:lstStyle/>
          <a:p>
            <a:r>
              <a:rPr lang="en-US" sz="3400" dirty="0"/>
              <a:t>These individuals are looking to connect with you too! They want lasting connections, true value and investment in them. The first step is always the hardest. We support you! Just a hi can make all the difference in starting the conversations!</a:t>
            </a:r>
          </a:p>
        </p:txBody>
      </p:sp>
    </p:spTree>
    <p:extLst>
      <p:ext uri="{BB962C8B-B14F-4D97-AF65-F5344CB8AC3E}">
        <p14:creationId xmlns:p14="http://schemas.microsoft.com/office/powerpoint/2010/main" val="2440518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76CA-276E-4DE6-ACBC-1E0534CED597}"/>
              </a:ext>
            </a:extLst>
          </p:cNvPr>
          <p:cNvSpPr>
            <a:spLocks noGrp="1"/>
          </p:cNvSpPr>
          <p:nvPr>
            <p:ph type="title"/>
          </p:nvPr>
        </p:nvSpPr>
        <p:spPr/>
        <p:txBody>
          <a:bodyPr>
            <a:normAutofit fontScale="90000"/>
          </a:bodyPr>
          <a:lstStyle/>
          <a:p>
            <a:r>
              <a:rPr lang="en-US" dirty="0"/>
              <a:t>How else can I find them after conference?</a:t>
            </a:r>
            <a:br>
              <a:rPr lang="en-US" dirty="0"/>
            </a:br>
            <a:endParaRPr lang="en-US" dirty="0"/>
          </a:p>
        </p:txBody>
      </p:sp>
      <p:sp>
        <p:nvSpPr>
          <p:cNvPr id="4" name="Content Placeholder 3">
            <a:extLst>
              <a:ext uri="{FF2B5EF4-FFF2-40B4-BE49-F238E27FC236}">
                <a16:creationId xmlns:a16="http://schemas.microsoft.com/office/drawing/2014/main" id="{A458059D-9747-4C58-9C36-703E1A458114}"/>
              </a:ext>
            </a:extLst>
          </p:cNvPr>
          <p:cNvSpPr>
            <a:spLocks noGrp="1"/>
          </p:cNvSpPr>
          <p:nvPr>
            <p:ph sz="quarter" idx="13"/>
          </p:nvPr>
        </p:nvSpPr>
        <p:spPr>
          <a:xfrm>
            <a:off x="913774" y="2070537"/>
            <a:ext cx="10363826" cy="4614041"/>
          </a:xfrm>
        </p:spPr>
        <p:txBody>
          <a:bodyPr>
            <a:normAutofit/>
          </a:bodyPr>
          <a:lstStyle/>
          <a:p>
            <a:pPr>
              <a:buFont typeface="Arial" panose="020B0604020202020204" pitchFamily="34" charset="0"/>
              <a:buChar char="•"/>
            </a:pPr>
            <a:r>
              <a:rPr lang="en-US" sz="2400" dirty="0"/>
              <a:t>Reach out to Matt, Noelle or Nikkiy. They can request a list from HQ and filter for your region/chapter. (note this only works for individuals that include their birthday or check the ypg box)</a:t>
            </a:r>
          </a:p>
          <a:p>
            <a:pPr>
              <a:buFont typeface="Arial" panose="020B0604020202020204" pitchFamily="34" charset="0"/>
              <a:buChar char="•"/>
            </a:pPr>
            <a:r>
              <a:rPr lang="en-US" sz="2400" dirty="0"/>
              <a:t>Send out a chapter email, Do a survey monkey or something very simple to make a poll. It can be as simple as check this box if you are a YPG or check this box if you would like to get more involved. </a:t>
            </a:r>
          </a:p>
          <a:p>
            <a:pPr>
              <a:buFont typeface="Arial" panose="020B0604020202020204" pitchFamily="34" charset="0"/>
              <a:buChar char="•"/>
            </a:pPr>
            <a:r>
              <a:rPr lang="en-US" sz="2400" dirty="0"/>
              <a:t>Set up a quarterly meet-n-greet. Something very simple, easy to remember. the most important part is to make the event reoccurring (ex. 2</a:t>
            </a:r>
            <a:r>
              <a:rPr lang="en-US" sz="2400" baseline="30000" dirty="0"/>
              <a:t>nd</a:t>
            </a:r>
            <a:r>
              <a:rPr lang="en-US" sz="2400" dirty="0"/>
              <a:t> Monday, first month of quarter at Johnny’s coffee shop at 430pm.) </a:t>
            </a:r>
          </a:p>
          <a:p>
            <a:pPr>
              <a:buFont typeface="Arial" panose="020B0604020202020204" pitchFamily="34" charset="0"/>
              <a:buChar char="•"/>
            </a:pPr>
            <a:endParaRPr lang="en-US" dirty="0"/>
          </a:p>
          <a:p>
            <a:pPr>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687934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5428E-5153-4079-82F5-68FDB78A4881}"/>
              </a:ext>
            </a:extLst>
          </p:cNvPr>
          <p:cNvSpPr>
            <a:spLocks noGrp="1"/>
          </p:cNvSpPr>
          <p:nvPr>
            <p:ph type="title"/>
          </p:nvPr>
        </p:nvSpPr>
        <p:spPr/>
        <p:txBody>
          <a:bodyPr>
            <a:normAutofit/>
          </a:bodyPr>
          <a:lstStyle/>
          <a:p>
            <a:r>
              <a:rPr lang="en-US" sz="4500" dirty="0">
                <a:latin typeface="+mn-lt"/>
              </a:rPr>
              <a:t>Now that I found them what do I do with them? </a:t>
            </a:r>
          </a:p>
        </p:txBody>
      </p:sp>
      <p:sp>
        <p:nvSpPr>
          <p:cNvPr id="3" name="Text Placeholder 2">
            <a:extLst>
              <a:ext uri="{FF2B5EF4-FFF2-40B4-BE49-F238E27FC236}">
                <a16:creationId xmlns:a16="http://schemas.microsoft.com/office/drawing/2014/main" id="{7B0DE0A0-4E5C-4375-9464-00086AB8139F}"/>
              </a:ext>
            </a:extLst>
          </p:cNvPr>
          <p:cNvSpPr>
            <a:spLocks noGrp="1"/>
          </p:cNvSpPr>
          <p:nvPr>
            <p:ph type="body" sz="half" idx="2"/>
          </p:nvPr>
        </p:nvSpPr>
        <p:spPr/>
        <p:txBody>
          <a:bodyPr>
            <a:normAutofit/>
          </a:bodyPr>
          <a:lstStyle/>
          <a:p>
            <a:r>
              <a:rPr lang="en-US" sz="2400" dirty="0"/>
              <a:t>Celebrate! Applaud! Share! Get started!</a:t>
            </a:r>
          </a:p>
        </p:txBody>
      </p:sp>
    </p:spTree>
    <p:extLst>
      <p:ext uri="{BB962C8B-B14F-4D97-AF65-F5344CB8AC3E}">
        <p14:creationId xmlns:p14="http://schemas.microsoft.com/office/powerpoint/2010/main" val="3660362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14356-601A-4B78-87BB-1D1DD69982AD}"/>
              </a:ext>
            </a:extLst>
          </p:cNvPr>
          <p:cNvSpPr>
            <a:spLocks noGrp="1"/>
          </p:cNvSpPr>
          <p:nvPr>
            <p:ph type="ctrTitle"/>
          </p:nvPr>
        </p:nvSpPr>
        <p:spPr>
          <a:xfrm>
            <a:off x="1751012" y="2508096"/>
            <a:ext cx="8689976" cy="1841808"/>
          </a:xfrm>
        </p:spPr>
        <p:txBody>
          <a:bodyPr>
            <a:normAutofit fontScale="90000"/>
          </a:bodyPr>
          <a:lstStyle/>
          <a:p>
            <a:r>
              <a:rPr lang="en-US" dirty="0"/>
              <a:t>Ask yourself first why do you want to find them?</a:t>
            </a:r>
          </a:p>
        </p:txBody>
      </p:sp>
    </p:spTree>
    <p:extLst>
      <p:ext uri="{BB962C8B-B14F-4D97-AF65-F5344CB8AC3E}">
        <p14:creationId xmlns:p14="http://schemas.microsoft.com/office/powerpoint/2010/main" val="1674539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0F3D1-EFB1-4029-B3D3-36FADCFA5D70}"/>
              </a:ext>
            </a:extLst>
          </p:cNvPr>
          <p:cNvSpPr>
            <a:spLocks noGrp="1"/>
          </p:cNvSpPr>
          <p:nvPr>
            <p:ph type="ctrTitle"/>
          </p:nvPr>
        </p:nvSpPr>
        <p:spPr/>
        <p:txBody>
          <a:bodyPr/>
          <a:lstStyle/>
          <a:p>
            <a:r>
              <a:rPr lang="en-US" dirty="0"/>
              <a:t>Involvement</a:t>
            </a:r>
            <a:br>
              <a:rPr lang="en-US" dirty="0"/>
            </a:br>
            <a:endParaRPr lang="en-US" dirty="0"/>
          </a:p>
        </p:txBody>
      </p:sp>
      <p:sp>
        <p:nvSpPr>
          <p:cNvPr id="3" name="Subtitle 2">
            <a:extLst>
              <a:ext uri="{FF2B5EF4-FFF2-40B4-BE49-F238E27FC236}">
                <a16:creationId xmlns:a16="http://schemas.microsoft.com/office/drawing/2014/main" id="{001262AA-D88B-4A83-B389-716175876120}"/>
              </a:ext>
            </a:extLst>
          </p:cNvPr>
          <p:cNvSpPr>
            <a:spLocks noGrp="1"/>
          </p:cNvSpPr>
          <p:nvPr>
            <p:ph type="subTitle" idx="1"/>
          </p:nvPr>
        </p:nvSpPr>
        <p:spPr/>
        <p:txBody>
          <a:bodyPr/>
          <a:lstStyle/>
          <a:p>
            <a:r>
              <a:rPr lang="en-US" dirty="0"/>
              <a:t>One of the most powerful words that we have the most difficult time defining.</a:t>
            </a:r>
          </a:p>
        </p:txBody>
      </p:sp>
    </p:spTree>
    <p:extLst>
      <p:ext uri="{BB962C8B-B14F-4D97-AF65-F5344CB8AC3E}">
        <p14:creationId xmlns:p14="http://schemas.microsoft.com/office/powerpoint/2010/main" val="2130115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A634-3F3C-494A-9C78-4FC0969CC915}"/>
              </a:ext>
            </a:extLst>
          </p:cNvPr>
          <p:cNvSpPr>
            <a:spLocks noGrp="1"/>
          </p:cNvSpPr>
          <p:nvPr>
            <p:ph type="title"/>
          </p:nvPr>
        </p:nvSpPr>
        <p:spPr>
          <a:xfrm>
            <a:off x="772626" y="2023758"/>
            <a:ext cx="10364451" cy="2810483"/>
          </a:xfrm>
        </p:spPr>
        <p:txBody>
          <a:bodyPr/>
          <a:lstStyle/>
          <a:p>
            <a:r>
              <a:rPr lang="en-US" dirty="0"/>
              <a:t>Where are my YPG’s?</a:t>
            </a:r>
          </a:p>
        </p:txBody>
      </p:sp>
    </p:spTree>
    <p:extLst>
      <p:ext uri="{BB962C8B-B14F-4D97-AF65-F5344CB8AC3E}">
        <p14:creationId xmlns:p14="http://schemas.microsoft.com/office/powerpoint/2010/main" val="1731165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4A59F-0C22-4F10-879B-24C001F96F4A}"/>
              </a:ext>
            </a:extLst>
          </p:cNvPr>
          <p:cNvSpPr>
            <a:spLocks noGrp="1"/>
          </p:cNvSpPr>
          <p:nvPr>
            <p:ph type="title"/>
          </p:nvPr>
        </p:nvSpPr>
        <p:spPr>
          <a:xfrm>
            <a:off x="913774" y="2272065"/>
            <a:ext cx="10364451" cy="2313869"/>
          </a:xfrm>
        </p:spPr>
        <p:txBody>
          <a:bodyPr>
            <a:normAutofit/>
          </a:bodyPr>
          <a:lstStyle/>
          <a:p>
            <a:r>
              <a:rPr lang="en-US" sz="5400" dirty="0"/>
              <a:t>Fad or here to stay?</a:t>
            </a:r>
          </a:p>
        </p:txBody>
      </p:sp>
    </p:spTree>
    <p:extLst>
      <p:ext uri="{BB962C8B-B14F-4D97-AF65-F5344CB8AC3E}">
        <p14:creationId xmlns:p14="http://schemas.microsoft.com/office/powerpoint/2010/main" val="18309793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3541-D814-41D4-8FB7-2282ACEA4D79}"/>
              </a:ext>
            </a:extLst>
          </p:cNvPr>
          <p:cNvSpPr>
            <a:spLocks noGrp="1"/>
          </p:cNvSpPr>
          <p:nvPr>
            <p:ph type="title"/>
          </p:nvPr>
        </p:nvSpPr>
        <p:spPr>
          <a:xfrm>
            <a:off x="913774" y="903890"/>
            <a:ext cx="10364452" cy="4824248"/>
          </a:xfrm>
        </p:spPr>
        <p:txBody>
          <a:bodyPr>
            <a:noAutofit/>
          </a:bodyPr>
          <a:lstStyle/>
          <a:p>
            <a:r>
              <a:rPr lang="en-US" sz="4500" dirty="0"/>
              <a:t>Ensure they can be sustained.  Have true expectations. Most YPG’s want a path. They want expectations. They want directions. They are struggling with getting started just like you. </a:t>
            </a:r>
          </a:p>
        </p:txBody>
      </p:sp>
    </p:spTree>
    <p:extLst>
      <p:ext uri="{BB962C8B-B14F-4D97-AF65-F5344CB8AC3E}">
        <p14:creationId xmlns:p14="http://schemas.microsoft.com/office/powerpoint/2010/main" val="780602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B2C17-3E57-429D-B91C-1377D1F748DA}"/>
              </a:ext>
            </a:extLst>
          </p:cNvPr>
          <p:cNvSpPr>
            <a:spLocks noGrp="1"/>
          </p:cNvSpPr>
          <p:nvPr>
            <p:ph type="ctrTitle"/>
          </p:nvPr>
        </p:nvSpPr>
        <p:spPr>
          <a:xfrm>
            <a:off x="1751012" y="312742"/>
            <a:ext cx="8689976" cy="4637560"/>
          </a:xfrm>
        </p:spPr>
        <p:txBody>
          <a:bodyPr>
            <a:normAutofit/>
          </a:bodyPr>
          <a:lstStyle/>
          <a:p>
            <a:r>
              <a:rPr lang="en-US" sz="4800" dirty="0">
                <a:latin typeface="+mn-lt"/>
              </a:rPr>
              <a:t>Start simply with a chapter level expectation. </a:t>
            </a:r>
            <a:br>
              <a:rPr lang="en-US" sz="4800" dirty="0">
                <a:latin typeface="+mn-lt"/>
              </a:rPr>
            </a:br>
            <a:br>
              <a:rPr lang="en-US" sz="4800" dirty="0">
                <a:latin typeface="+mn-lt"/>
              </a:rPr>
            </a:br>
            <a:r>
              <a:rPr lang="en-US" sz="4800" dirty="0">
                <a:latin typeface="+mn-lt"/>
              </a:rPr>
              <a:t>Build to a regional level</a:t>
            </a:r>
            <a:br>
              <a:rPr lang="en-US" sz="4800" dirty="0">
                <a:latin typeface="+mn-lt"/>
              </a:rPr>
            </a:br>
            <a:br>
              <a:rPr lang="en-US" sz="4800" dirty="0">
                <a:latin typeface="+mn-lt"/>
              </a:rPr>
            </a:br>
            <a:r>
              <a:rPr lang="en-US" sz="4800" dirty="0">
                <a:latin typeface="+mn-lt"/>
              </a:rPr>
              <a:t>finish with a industry level</a:t>
            </a:r>
            <a:br>
              <a:rPr lang="en-US" sz="4800" dirty="0"/>
            </a:br>
            <a:endParaRPr lang="en-US" sz="4800" dirty="0"/>
          </a:p>
        </p:txBody>
      </p:sp>
    </p:spTree>
    <p:extLst>
      <p:ext uri="{BB962C8B-B14F-4D97-AF65-F5344CB8AC3E}">
        <p14:creationId xmlns:p14="http://schemas.microsoft.com/office/powerpoint/2010/main" val="53896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C2D6E1-BC31-4B22-99EB-7BFBF8935B98}"/>
              </a:ext>
            </a:extLst>
          </p:cNvPr>
          <p:cNvSpPr>
            <a:spLocks noGrp="1"/>
          </p:cNvSpPr>
          <p:nvPr>
            <p:ph type="title"/>
          </p:nvPr>
        </p:nvSpPr>
        <p:spPr/>
        <p:txBody>
          <a:bodyPr/>
          <a:lstStyle/>
          <a:p>
            <a:r>
              <a:rPr lang="en-US" dirty="0"/>
              <a:t>Small steps are still moving forward</a:t>
            </a:r>
          </a:p>
        </p:txBody>
      </p:sp>
      <p:sp>
        <p:nvSpPr>
          <p:cNvPr id="3" name="Content Placeholder 2">
            <a:extLst>
              <a:ext uri="{FF2B5EF4-FFF2-40B4-BE49-F238E27FC236}">
                <a16:creationId xmlns:a16="http://schemas.microsoft.com/office/drawing/2014/main" id="{2C150E98-329A-4438-91CE-05A4C53DFB63}"/>
              </a:ext>
            </a:extLst>
          </p:cNvPr>
          <p:cNvSpPr>
            <a:spLocks noGrp="1"/>
          </p:cNvSpPr>
          <p:nvPr>
            <p:ph sz="quarter" idx="13"/>
          </p:nvPr>
        </p:nvSpPr>
        <p:spPr/>
        <p:txBody>
          <a:bodyPr>
            <a:normAutofit/>
          </a:bodyPr>
          <a:lstStyle/>
          <a:p>
            <a:r>
              <a:rPr lang="en-US" sz="2400" dirty="0"/>
              <a:t>Start small. You don’t need to change the ypg involvement in one step, in one meeting. </a:t>
            </a:r>
          </a:p>
          <a:p>
            <a:r>
              <a:rPr lang="en-US" sz="2400" dirty="0"/>
              <a:t>Once you have identified even just one person have them help with something in the chapter with someone that can act as a mentor. </a:t>
            </a:r>
          </a:p>
          <a:p>
            <a:pPr lvl="1"/>
            <a:r>
              <a:rPr lang="en-US" sz="2400" dirty="0"/>
              <a:t>Write an article for the news letter/website/or give a presentation</a:t>
            </a:r>
          </a:p>
          <a:p>
            <a:pPr lvl="1"/>
            <a:r>
              <a:rPr lang="en-US" sz="2400" dirty="0"/>
              <a:t>Attend a board meeting and allow them to have a voice</a:t>
            </a:r>
          </a:p>
          <a:p>
            <a:pPr lvl="1"/>
            <a:r>
              <a:rPr lang="en-US" sz="2400" dirty="0"/>
              <a:t>Plan an out-reach or charity event</a:t>
            </a:r>
          </a:p>
          <a:p>
            <a:pPr lvl="1"/>
            <a:r>
              <a:rPr lang="en-US" sz="2400" dirty="0"/>
              <a:t>Plan the speaker for a chapter meeting</a:t>
            </a:r>
          </a:p>
        </p:txBody>
      </p:sp>
    </p:spTree>
    <p:extLst>
      <p:ext uri="{BB962C8B-B14F-4D97-AF65-F5344CB8AC3E}">
        <p14:creationId xmlns:p14="http://schemas.microsoft.com/office/powerpoint/2010/main" val="41262047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8E53E-1982-4FAF-A1DE-4ECC82DD1728}"/>
              </a:ext>
            </a:extLst>
          </p:cNvPr>
          <p:cNvSpPr>
            <a:spLocks noGrp="1"/>
          </p:cNvSpPr>
          <p:nvPr>
            <p:ph type="title"/>
          </p:nvPr>
        </p:nvSpPr>
        <p:spPr/>
        <p:txBody>
          <a:bodyPr/>
          <a:lstStyle/>
          <a:p>
            <a:r>
              <a:rPr lang="en-US" dirty="0"/>
              <a:t>Forward momentum is hard to start but even more difficult to stop. </a:t>
            </a:r>
          </a:p>
        </p:txBody>
      </p:sp>
      <p:sp>
        <p:nvSpPr>
          <p:cNvPr id="3" name="Content Placeholder 2">
            <a:extLst>
              <a:ext uri="{FF2B5EF4-FFF2-40B4-BE49-F238E27FC236}">
                <a16:creationId xmlns:a16="http://schemas.microsoft.com/office/drawing/2014/main" id="{AF8C7641-CBFB-46E9-A01F-6FE4B976A56C}"/>
              </a:ext>
            </a:extLst>
          </p:cNvPr>
          <p:cNvSpPr>
            <a:spLocks noGrp="1"/>
          </p:cNvSpPr>
          <p:nvPr>
            <p:ph sz="quarter" idx="13"/>
          </p:nvPr>
        </p:nvSpPr>
        <p:spPr/>
        <p:txBody>
          <a:bodyPr>
            <a:normAutofit/>
          </a:bodyPr>
          <a:lstStyle/>
          <a:p>
            <a:r>
              <a:rPr lang="en-US" sz="2400" dirty="0"/>
              <a:t>Ensure that the </a:t>
            </a:r>
            <a:r>
              <a:rPr lang="en-US" sz="2400" dirty="0" err="1"/>
              <a:t>yp</a:t>
            </a:r>
            <a:r>
              <a:rPr lang="en-US" sz="2400" dirty="0"/>
              <a:t> has employer support. If they don’t, assist in those discussions as best as possible. Provide realistic time expectations. </a:t>
            </a:r>
          </a:p>
          <a:p>
            <a:r>
              <a:rPr lang="en-US" sz="2400" dirty="0"/>
              <a:t>Try to schedule just one thing that can BE Attended after work hours</a:t>
            </a:r>
          </a:p>
          <a:p>
            <a:pPr lvl="1"/>
            <a:r>
              <a:rPr lang="en-US" sz="2400" dirty="0"/>
              <a:t>Game watch party – football, baseball, hockey, college or professional</a:t>
            </a:r>
          </a:p>
          <a:p>
            <a:pPr lvl="1"/>
            <a:r>
              <a:rPr lang="en-US" sz="2400" dirty="0"/>
              <a:t>Golf outing – driving range, topgolf, putt-putt</a:t>
            </a:r>
          </a:p>
          <a:p>
            <a:pPr lvl="1"/>
            <a:r>
              <a:rPr lang="en-US" sz="2400" dirty="0"/>
              <a:t>Happy hour mixer </a:t>
            </a:r>
          </a:p>
        </p:txBody>
      </p:sp>
    </p:spTree>
    <p:extLst>
      <p:ext uri="{BB962C8B-B14F-4D97-AF65-F5344CB8AC3E}">
        <p14:creationId xmlns:p14="http://schemas.microsoft.com/office/powerpoint/2010/main" val="31349530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7EAAF-65AC-4929-B071-335426EB92B8}"/>
              </a:ext>
            </a:extLst>
          </p:cNvPr>
          <p:cNvSpPr>
            <a:spLocks noGrp="1"/>
          </p:cNvSpPr>
          <p:nvPr>
            <p:ph type="title"/>
          </p:nvPr>
        </p:nvSpPr>
        <p:spPr/>
        <p:txBody>
          <a:bodyPr/>
          <a:lstStyle/>
          <a:p>
            <a:r>
              <a:rPr lang="en-US" dirty="0"/>
              <a:t>Ask for help! Provide education piece!</a:t>
            </a:r>
          </a:p>
        </p:txBody>
      </p:sp>
      <p:sp>
        <p:nvSpPr>
          <p:cNvPr id="3" name="Content Placeholder 2">
            <a:extLst>
              <a:ext uri="{FF2B5EF4-FFF2-40B4-BE49-F238E27FC236}">
                <a16:creationId xmlns:a16="http://schemas.microsoft.com/office/drawing/2014/main" id="{7EC6602F-D9A5-42BF-BEA3-D5BAA4D55062}"/>
              </a:ext>
            </a:extLst>
          </p:cNvPr>
          <p:cNvSpPr>
            <a:spLocks noGrp="1"/>
          </p:cNvSpPr>
          <p:nvPr>
            <p:ph sz="quarter" idx="13"/>
          </p:nvPr>
        </p:nvSpPr>
        <p:spPr/>
        <p:txBody>
          <a:bodyPr>
            <a:normAutofit/>
          </a:bodyPr>
          <a:lstStyle/>
          <a:p>
            <a:pPr>
              <a:buFont typeface="Arial" panose="020B0604020202020204" pitchFamily="34" charset="0"/>
              <a:buChar char="•"/>
            </a:pPr>
            <a:r>
              <a:rPr lang="en-US" sz="2400" dirty="0"/>
              <a:t>Take a tour of an unusual facility….access your connections. Power plants, nuclear facilities, historical sites, joint venues with auxiliary groups.</a:t>
            </a:r>
          </a:p>
          <a:p>
            <a:pPr lvl="1"/>
            <a:r>
              <a:rPr lang="en-US" sz="2400" dirty="0"/>
              <a:t>Think of all the individuals we have access to in this vast industry. Tap into them look at your region look nationally. The opportunities are there you just need to seek them out.</a:t>
            </a:r>
          </a:p>
          <a:p>
            <a:pPr>
              <a:buFont typeface="Arial" panose="020B0604020202020204" pitchFamily="34" charset="0"/>
              <a:buChar char="•"/>
            </a:pPr>
            <a:r>
              <a:rPr lang="en-US" sz="2400" dirty="0"/>
              <a:t>Plan an outreach event with local college. Chapter 12 has done 2 of these, chapter 20 has developed program. </a:t>
            </a:r>
          </a:p>
          <a:p>
            <a:pPr>
              <a:buFont typeface="Arial" panose="020B0604020202020204" pitchFamily="34" charset="0"/>
              <a:buChar char="•"/>
            </a:pPr>
            <a:r>
              <a:rPr lang="en-US" sz="2400" dirty="0"/>
              <a:t>Get funding. Chapter, region, </a:t>
            </a:r>
            <a:r>
              <a:rPr lang="en-US" sz="2400" dirty="0" err="1"/>
              <a:t>hq</a:t>
            </a:r>
            <a:r>
              <a:rPr lang="en-US" sz="2400" dirty="0"/>
              <a:t> and sponsors. let us help you get things funded</a:t>
            </a:r>
          </a:p>
        </p:txBody>
      </p:sp>
    </p:spTree>
    <p:extLst>
      <p:ext uri="{BB962C8B-B14F-4D97-AF65-F5344CB8AC3E}">
        <p14:creationId xmlns:p14="http://schemas.microsoft.com/office/powerpoint/2010/main" val="2282638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550E2-0EC2-4E77-956C-9E4C7A5F7F36}"/>
              </a:ext>
            </a:extLst>
          </p:cNvPr>
          <p:cNvSpPr>
            <a:spLocks noGrp="1"/>
          </p:cNvSpPr>
          <p:nvPr>
            <p:ph type="title"/>
          </p:nvPr>
        </p:nvSpPr>
        <p:spPr/>
        <p:txBody>
          <a:bodyPr/>
          <a:lstStyle/>
          <a:p>
            <a:r>
              <a:rPr lang="en-US" dirty="0"/>
              <a:t>expectations</a:t>
            </a:r>
          </a:p>
        </p:txBody>
      </p:sp>
      <p:sp>
        <p:nvSpPr>
          <p:cNvPr id="3" name="Content Placeholder 2">
            <a:extLst>
              <a:ext uri="{FF2B5EF4-FFF2-40B4-BE49-F238E27FC236}">
                <a16:creationId xmlns:a16="http://schemas.microsoft.com/office/drawing/2014/main" id="{3F2B441B-3418-4CD2-8DA6-D8CAB3590EBE}"/>
              </a:ext>
            </a:extLst>
          </p:cNvPr>
          <p:cNvSpPr>
            <a:spLocks noGrp="1"/>
          </p:cNvSpPr>
          <p:nvPr>
            <p:ph sz="quarter" idx="13"/>
          </p:nvPr>
        </p:nvSpPr>
        <p:spPr/>
        <p:txBody>
          <a:bodyPr/>
          <a:lstStyle/>
          <a:p>
            <a:pPr>
              <a:buFont typeface="Arial" panose="020B0604020202020204" pitchFamily="34" charset="0"/>
              <a:buChar char="•"/>
            </a:pPr>
            <a:r>
              <a:rPr lang="en-US" sz="2400" dirty="0"/>
              <a:t>This can be fun! Structure does not equal putting things in a box.</a:t>
            </a:r>
          </a:p>
          <a:p>
            <a:pPr>
              <a:buFont typeface="Arial" panose="020B0604020202020204" pitchFamily="34" charset="0"/>
              <a:buChar char="•"/>
            </a:pPr>
            <a:r>
              <a:rPr lang="en-US" sz="2400" dirty="0"/>
              <a:t>Involve both sides but give them a starting point or jumping off point.</a:t>
            </a:r>
          </a:p>
          <a:p>
            <a:pPr>
              <a:buFont typeface="Arial" panose="020B0604020202020204" pitchFamily="34" charset="0"/>
              <a:buChar char="•"/>
            </a:pPr>
            <a:r>
              <a:rPr lang="en-US" sz="2400" dirty="0"/>
              <a:t>Gray areas lead to discussions black and white clarify understand the difference and explain it in a positive way! </a:t>
            </a:r>
          </a:p>
          <a:p>
            <a:pPr>
              <a:buFont typeface="Arial" panose="020B0604020202020204" pitchFamily="34" charset="0"/>
              <a:buChar char="•"/>
            </a:pPr>
            <a:r>
              <a:rPr lang="en-US" sz="2400" dirty="0"/>
              <a:t>Redefine this to mean expectations equals positive clarity in roles!</a:t>
            </a:r>
          </a:p>
          <a:p>
            <a:endParaRPr lang="en-US" dirty="0"/>
          </a:p>
        </p:txBody>
      </p:sp>
    </p:spTree>
    <p:extLst>
      <p:ext uri="{BB962C8B-B14F-4D97-AF65-F5344CB8AC3E}">
        <p14:creationId xmlns:p14="http://schemas.microsoft.com/office/powerpoint/2010/main" val="323397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0645B-B327-4602-8F9B-9B987F8811D1}"/>
              </a:ext>
            </a:extLst>
          </p:cNvPr>
          <p:cNvSpPr>
            <a:spLocks noGrp="1"/>
          </p:cNvSpPr>
          <p:nvPr>
            <p:ph type="title"/>
          </p:nvPr>
        </p:nvSpPr>
        <p:spPr/>
        <p:txBody>
          <a:bodyPr/>
          <a:lstStyle/>
          <a:p>
            <a:r>
              <a:rPr lang="en-US" dirty="0"/>
              <a:t>funding</a:t>
            </a:r>
          </a:p>
        </p:txBody>
      </p:sp>
      <p:sp>
        <p:nvSpPr>
          <p:cNvPr id="3" name="Content Placeholder 2">
            <a:extLst>
              <a:ext uri="{FF2B5EF4-FFF2-40B4-BE49-F238E27FC236}">
                <a16:creationId xmlns:a16="http://schemas.microsoft.com/office/drawing/2014/main" id="{3DEE5554-6F10-48AE-9516-6F215859D922}"/>
              </a:ext>
            </a:extLst>
          </p:cNvPr>
          <p:cNvSpPr>
            <a:spLocks noGrp="1"/>
          </p:cNvSpPr>
          <p:nvPr>
            <p:ph sz="quarter" idx="13"/>
          </p:nvPr>
        </p:nvSpPr>
        <p:spPr/>
        <p:txBody>
          <a:bodyPr>
            <a:normAutofit/>
          </a:bodyPr>
          <a:lstStyle/>
          <a:p>
            <a:r>
              <a:rPr lang="en-US" dirty="0"/>
              <a:t>Get sponsorships. Use examples from region 2, region 3 and chapters that have this program share lessons learned. </a:t>
            </a:r>
          </a:p>
          <a:p>
            <a:pPr lvl="1"/>
            <a:r>
              <a:rPr lang="en-US" dirty="0"/>
              <a:t>Use your existing networks, don’t reinvent the wheel! Use your fellow members they have developed and most likely have lessons they can share. Pro’s, con’s and everything in between. Let them help you get you started. Give you a jumping off point. </a:t>
            </a:r>
          </a:p>
          <a:p>
            <a:r>
              <a:rPr lang="en-US" dirty="0"/>
              <a:t>Funding can start small. Maybe it is one night hotel for a forum, maybe it is registration discount for forum, maybe it is a chapter membership. Again start small and grow from the success </a:t>
            </a:r>
            <a:r>
              <a:rPr lang="en-US" dirty="0" err="1"/>
              <a:t>thst</a:t>
            </a:r>
            <a:r>
              <a:rPr lang="en-US" dirty="0"/>
              <a:t> works for you. </a:t>
            </a:r>
          </a:p>
        </p:txBody>
      </p:sp>
    </p:spTree>
    <p:extLst>
      <p:ext uri="{BB962C8B-B14F-4D97-AF65-F5344CB8AC3E}">
        <p14:creationId xmlns:p14="http://schemas.microsoft.com/office/powerpoint/2010/main" val="1667411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0645B-B327-4602-8F9B-9B987F8811D1}"/>
              </a:ext>
            </a:extLst>
          </p:cNvPr>
          <p:cNvSpPr>
            <a:spLocks noGrp="1"/>
          </p:cNvSpPr>
          <p:nvPr>
            <p:ph type="title"/>
          </p:nvPr>
        </p:nvSpPr>
        <p:spPr/>
        <p:txBody>
          <a:bodyPr/>
          <a:lstStyle/>
          <a:p>
            <a:r>
              <a:rPr lang="en-US" dirty="0"/>
              <a:t>Invest in them!</a:t>
            </a:r>
          </a:p>
        </p:txBody>
      </p:sp>
      <p:sp>
        <p:nvSpPr>
          <p:cNvPr id="3" name="Content Placeholder 2">
            <a:extLst>
              <a:ext uri="{FF2B5EF4-FFF2-40B4-BE49-F238E27FC236}">
                <a16:creationId xmlns:a16="http://schemas.microsoft.com/office/drawing/2014/main" id="{3DEE5554-6F10-48AE-9516-6F215859D922}"/>
              </a:ext>
            </a:extLst>
          </p:cNvPr>
          <p:cNvSpPr>
            <a:spLocks noGrp="1"/>
          </p:cNvSpPr>
          <p:nvPr>
            <p:ph sz="quarter" idx="13"/>
          </p:nvPr>
        </p:nvSpPr>
        <p:spPr/>
        <p:txBody>
          <a:bodyPr>
            <a:normAutofit/>
          </a:bodyPr>
          <a:lstStyle/>
          <a:p>
            <a:r>
              <a:rPr lang="en-US" dirty="0"/>
              <a:t>First view this as time! </a:t>
            </a:r>
          </a:p>
          <a:p>
            <a:pPr lvl="1"/>
            <a:r>
              <a:rPr lang="en-US" dirty="0"/>
              <a:t>Your time is invaluable your experiences priceless. Share this with them. Invest in them with your time. Your attention your examples your dedication. You are the successful professional.  show them by example what all they can achieve. </a:t>
            </a:r>
          </a:p>
          <a:p>
            <a:r>
              <a:rPr lang="en-US" dirty="0"/>
              <a:t>Second view this as financial! </a:t>
            </a:r>
          </a:p>
          <a:p>
            <a:pPr lvl="1"/>
            <a:r>
              <a:rPr lang="en-US" dirty="0"/>
              <a:t>Provide financial opportunities but make them expend the effort to receive them. Earn the funding. You provide the opportunity but they must earn it or they will not value it. No one likes things handed but they love to earn them! </a:t>
            </a:r>
          </a:p>
        </p:txBody>
      </p:sp>
    </p:spTree>
    <p:extLst>
      <p:ext uri="{BB962C8B-B14F-4D97-AF65-F5344CB8AC3E}">
        <p14:creationId xmlns:p14="http://schemas.microsoft.com/office/powerpoint/2010/main" val="2116351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F9FEE-481E-477F-8D51-B9D4207F993F}"/>
              </a:ext>
            </a:extLst>
          </p:cNvPr>
          <p:cNvSpPr>
            <a:spLocks noGrp="1"/>
          </p:cNvSpPr>
          <p:nvPr>
            <p:ph type="title"/>
          </p:nvPr>
        </p:nvSpPr>
        <p:spPr/>
        <p:txBody>
          <a:bodyPr/>
          <a:lstStyle/>
          <a:p>
            <a:r>
              <a:rPr lang="en-US" dirty="0"/>
              <a:t>conference</a:t>
            </a:r>
          </a:p>
        </p:txBody>
      </p:sp>
      <p:sp>
        <p:nvSpPr>
          <p:cNvPr id="3" name="Content Placeholder 2">
            <a:extLst>
              <a:ext uri="{FF2B5EF4-FFF2-40B4-BE49-F238E27FC236}">
                <a16:creationId xmlns:a16="http://schemas.microsoft.com/office/drawing/2014/main" id="{189BAA48-83C6-4C64-A49A-0724E27619E0}"/>
              </a:ext>
            </a:extLst>
          </p:cNvPr>
          <p:cNvSpPr>
            <a:spLocks noGrp="1"/>
          </p:cNvSpPr>
          <p:nvPr>
            <p:ph sz="quarter" idx="13"/>
          </p:nvPr>
        </p:nvSpPr>
        <p:spPr/>
        <p:txBody>
          <a:bodyPr>
            <a:normAutofit/>
          </a:bodyPr>
          <a:lstStyle/>
          <a:p>
            <a:r>
              <a:rPr lang="en-US" dirty="0"/>
              <a:t>We are fortunate to have such a successful event which is held on Saturday night at conference! We are grateful to our sponsors for providing the means to have this event. Contract land staff is our purposeful sponsor this year and we are very grateful for all of their support.</a:t>
            </a:r>
          </a:p>
          <a:p>
            <a:r>
              <a:rPr lang="en-US" dirty="0"/>
              <a:t>Now that we are fully recognized as a service committee, we have the opportunity to host more events at conference.</a:t>
            </a:r>
          </a:p>
          <a:p>
            <a:pPr lvl="1"/>
            <a:r>
              <a:rPr lang="en-US" dirty="0"/>
              <a:t>Committee meeting</a:t>
            </a:r>
          </a:p>
          <a:p>
            <a:pPr lvl="1"/>
            <a:r>
              <a:rPr lang="en-US" dirty="0"/>
              <a:t>Meet and greet</a:t>
            </a:r>
          </a:p>
        </p:txBody>
      </p:sp>
    </p:spTree>
    <p:extLst>
      <p:ext uri="{BB962C8B-B14F-4D97-AF65-F5344CB8AC3E}">
        <p14:creationId xmlns:p14="http://schemas.microsoft.com/office/powerpoint/2010/main" val="32504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1</a:t>
            </a:r>
          </a:p>
        </p:txBody>
      </p:sp>
    </p:spTree>
    <p:extLst>
      <p:ext uri="{BB962C8B-B14F-4D97-AF65-F5344CB8AC3E}">
        <p14:creationId xmlns:p14="http://schemas.microsoft.com/office/powerpoint/2010/main" val="30960284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F9FEE-481E-477F-8D51-B9D4207F993F}"/>
              </a:ext>
            </a:extLst>
          </p:cNvPr>
          <p:cNvSpPr>
            <a:spLocks noGrp="1"/>
          </p:cNvSpPr>
          <p:nvPr>
            <p:ph type="title"/>
          </p:nvPr>
        </p:nvSpPr>
        <p:spPr>
          <a:xfrm>
            <a:off x="913774" y="925363"/>
            <a:ext cx="10364451" cy="5267276"/>
          </a:xfrm>
        </p:spPr>
        <p:txBody>
          <a:bodyPr>
            <a:normAutofit/>
          </a:bodyPr>
          <a:lstStyle/>
          <a:p>
            <a:r>
              <a:rPr lang="en-US" sz="4000" dirty="0">
                <a:latin typeface="+mn-lt"/>
              </a:rPr>
              <a:t>Thank you for attending!</a:t>
            </a:r>
            <a:br>
              <a:rPr lang="en-US" sz="4000" dirty="0">
                <a:latin typeface="+mn-lt"/>
              </a:rPr>
            </a:br>
            <a:br>
              <a:rPr lang="en-US" sz="4000" dirty="0">
                <a:latin typeface="+mn-lt"/>
              </a:rPr>
            </a:br>
            <a:r>
              <a:rPr lang="en-US" sz="4000" dirty="0">
                <a:latin typeface="+mn-lt"/>
              </a:rPr>
              <a:t> </a:t>
            </a:r>
            <a:br>
              <a:rPr lang="en-US" sz="4000" dirty="0">
                <a:latin typeface="+mn-lt"/>
              </a:rPr>
            </a:br>
            <a:r>
              <a:rPr lang="en-US" sz="4000" dirty="0">
                <a:latin typeface="+mn-lt"/>
              </a:rPr>
              <a:t>You must ask a question to be able to leave.</a:t>
            </a:r>
            <a:br>
              <a:rPr lang="en-US" sz="4000" dirty="0">
                <a:latin typeface="+mn-lt"/>
              </a:rPr>
            </a:br>
            <a:br>
              <a:rPr lang="en-US" sz="4000" dirty="0">
                <a:latin typeface="+mn-lt"/>
              </a:rPr>
            </a:br>
            <a:br>
              <a:rPr lang="en-US" sz="4000" dirty="0">
                <a:latin typeface="+mn-lt"/>
              </a:rPr>
            </a:br>
            <a:r>
              <a:rPr lang="en-US" sz="4000" dirty="0">
                <a:latin typeface="+mn-lt"/>
              </a:rPr>
              <a:t>We are serious.  </a:t>
            </a:r>
            <a:br>
              <a:rPr lang="en-US" dirty="0">
                <a:latin typeface="+mn-lt"/>
              </a:rPr>
            </a:br>
            <a:endParaRPr lang="en-US" dirty="0">
              <a:latin typeface="+mn-lt"/>
            </a:endParaRPr>
          </a:p>
        </p:txBody>
      </p:sp>
    </p:spTree>
    <p:extLst>
      <p:ext uri="{BB962C8B-B14F-4D97-AF65-F5344CB8AC3E}">
        <p14:creationId xmlns:p14="http://schemas.microsoft.com/office/powerpoint/2010/main" val="3808722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2</a:t>
            </a:r>
          </a:p>
        </p:txBody>
      </p:sp>
    </p:spTree>
    <p:extLst>
      <p:ext uri="{BB962C8B-B14F-4D97-AF65-F5344CB8AC3E}">
        <p14:creationId xmlns:p14="http://schemas.microsoft.com/office/powerpoint/2010/main" val="3596371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3</a:t>
            </a:r>
          </a:p>
        </p:txBody>
      </p:sp>
    </p:spTree>
    <p:extLst>
      <p:ext uri="{BB962C8B-B14F-4D97-AF65-F5344CB8AC3E}">
        <p14:creationId xmlns:p14="http://schemas.microsoft.com/office/powerpoint/2010/main" val="2646462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4</a:t>
            </a:r>
          </a:p>
        </p:txBody>
      </p:sp>
    </p:spTree>
    <p:extLst>
      <p:ext uri="{BB962C8B-B14F-4D97-AF65-F5344CB8AC3E}">
        <p14:creationId xmlns:p14="http://schemas.microsoft.com/office/powerpoint/2010/main" val="3658999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5</a:t>
            </a:r>
          </a:p>
        </p:txBody>
      </p:sp>
    </p:spTree>
    <p:extLst>
      <p:ext uri="{BB962C8B-B14F-4D97-AF65-F5344CB8AC3E}">
        <p14:creationId xmlns:p14="http://schemas.microsoft.com/office/powerpoint/2010/main" val="2366570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6</a:t>
            </a:r>
          </a:p>
        </p:txBody>
      </p:sp>
    </p:spTree>
    <p:extLst>
      <p:ext uri="{BB962C8B-B14F-4D97-AF65-F5344CB8AC3E}">
        <p14:creationId xmlns:p14="http://schemas.microsoft.com/office/powerpoint/2010/main" val="38605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2CD46-7454-4885-9466-E2048818A670}"/>
              </a:ext>
            </a:extLst>
          </p:cNvPr>
          <p:cNvSpPr>
            <a:spLocks noGrp="1"/>
          </p:cNvSpPr>
          <p:nvPr>
            <p:ph type="title"/>
          </p:nvPr>
        </p:nvSpPr>
        <p:spPr>
          <a:xfrm>
            <a:off x="913774" y="2630911"/>
            <a:ext cx="10364451" cy="1596177"/>
          </a:xfrm>
        </p:spPr>
        <p:txBody>
          <a:bodyPr/>
          <a:lstStyle/>
          <a:p>
            <a:r>
              <a:rPr lang="en-US" dirty="0"/>
              <a:t>Region 7</a:t>
            </a:r>
          </a:p>
        </p:txBody>
      </p:sp>
    </p:spTree>
    <p:extLst>
      <p:ext uri="{BB962C8B-B14F-4D97-AF65-F5344CB8AC3E}">
        <p14:creationId xmlns:p14="http://schemas.microsoft.com/office/powerpoint/2010/main" val="73711986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13655</TotalTime>
  <Words>2124</Words>
  <Application>Microsoft Office PowerPoint</Application>
  <PresentationFormat>Widescreen</PresentationFormat>
  <Paragraphs>122</Paragraphs>
  <Slides>30</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Retrospect</vt:lpstr>
      <vt:lpstr>HOW TO GET STARTED WITH YOUR YPG GROUP</vt:lpstr>
      <vt:lpstr>Where are my YPG’s?</vt:lpstr>
      <vt:lpstr>Region 1</vt:lpstr>
      <vt:lpstr>Region 2</vt:lpstr>
      <vt:lpstr>Region 3</vt:lpstr>
      <vt:lpstr>Region 4</vt:lpstr>
      <vt:lpstr>Region 5</vt:lpstr>
      <vt:lpstr>Region 6</vt:lpstr>
      <vt:lpstr>Region 7</vt:lpstr>
      <vt:lpstr>Region 8</vt:lpstr>
      <vt:lpstr>Region 9</vt:lpstr>
      <vt:lpstr>Region 10</vt:lpstr>
      <vt:lpstr>international</vt:lpstr>
      <vt:lpstr>These individuals are all here. Registered attendees. </vt:lpstr>
      <vt:lpstr>These individuals are all here. Registered attendees. </vt:lpstr>
      <vt:lpstr>How else can I find them after conference? </vt:lpstr>
      <vt:lpstr>Now that I found them what do I do with them? </vt:lpstr>
      <vt:lpstr>Ask yourself first why do you want to find them?</vt:lpstr>
      <vt:lpstr>Involvement </vt:lpstr>
      <vt:lpstr>Fad or here to stay?</vt:lpstr>
      <vt:lpstr>Ensure they can be sustained.  Have true expectations. Most YPG’s want a path. They want expectations. They want directions. They are struggling with getting started just like you. </vt:lpstr>
      <vt:lpstr>Start simply with a chapter level expectation.   Build to a regional level  finish with a industry level </vt:lpstr>
      <vt:lpstr>Small steps are still moving forward</vt:lpstr>
      <vt:lpstr>Forward momentum is hard to start but even more difficult to stop. </vt:lpstr>
      <vt:lpstr>Ask for help! Provide education piece!</vt:lpstr>
      <vt:lpstr>expectations</vt:lpstr>
      <vt:lpstr>funding</vt:lpstr>
      <vt:lpstr>Invest in them!</vt:lpstr>
      <vt:lpstr>conference</vt:lpstr>
      <vt:lpstr>Thank you for attending!    You must ask a question to be able to leave.   We are serious.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get started with your ypg group</dc:title>
  <dc:creator>Nikkiy Bestgen</dc:creator>
  <cp:lastModifiedBy>Matthew Eckmann</cp:lastModifiedBy>
  <cp:revision>21</cp:revision>
  <dcterms:created xsi:type="dcterms:W3CDTF">2019-05-30T12:02:59Z</dcterms:created>
  <dcterms:modified xsi:type="dcterms:W3CDTF">2019-06-10T21:50:30Z</dcterms:modified>
</cp:coreProperties>
</file>