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7" r:id="rId2"/>
    <p:sldId id="256" r:id="rId3"/>
    <p:sldId id="293" r:id="rId4"/>
    <p:sldId id="294" r:id="rId5"/>
    <p:sldId id="305" r:id="rId6"/>
    <p:sldId id="295" r:id="rId7"/>
    <p:sldId id="298" r:id="rId8"/>
    <p:sldId id="300" r:id="rId9"/>
    <p:sldId id="304" r:id="rId10"/>
    <p:sldId id="306" r:id="rId11"/>
    <p:sldId id="310" r:id="rId12"/>
    <p:sldId id="296" r:id="rId13"/>
    <p:sldId id="299" r:id="rId14"/>
    <p:sldId id="297" r:id="rId15"/>
    <p:sldId id="308" r:id="rId16"/>
    <p:sldId id="282" r:id="rId17"/>
    <p:sldId id="301" r:id="rId18"/>
    <p:sldId id="309" r:id="rId19"/>
    <p:sldId id="303" r:id="rId20"/>
    <p:sldId id="314" r:id="rId21"/>
    <p:sldId id="311" r:id="rId22"/>
    <p:sldId id="313" r:id="rId23"/>
    <p:sldId id="312" r:id="rId24"/>
    <p:sldId id="268" r:id="rId2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808080"/>
    <a:srgbClr val="CCCCFF"/>
    <a:srgbClr val="99CC00"/>
    <a:srgbClr val="FF555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Unit Price vs Time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trendline>
            <c:trendlineType val="linear"/>
            <c:dispRSqr val="0"/>
            <c:dispEq val="1"/>
            <c:trendlineLbl>
              <c:layout>
                <c:manualLayout>
                  <c:x val="0.1714325868840863"/>
                  <c:y val="-0.18140163370420168"/>
                </c:manualLayout>
              </c:layout>
              <c:numFmt formatCode="General" sourceLinked="0"/>
            </c:trendlineLbl>
          </c:trendline>
          <c:xVal>
            <c:numRef>
              <c:f>AnalysisFeb14_2019!$M$20:$M$25</c:f>
              <c:numCache>
                <c:formatCode>m/d/yyyy</c:formatCode>
                <c:ptCount val="6"/>
                <c:pt idx="0">
                  <c:v>43455</c:v>
                </c:pt>
                <c:pt idx="1">
                  <c:v>43300</c:v>
                </c:pt>
                <c:pt idx="2">
                  <c:v>43451</c:v>
                </c:pt>
                <c:pt idx="3">
                  <c:v>43413</c:v>
                </c:pt>
                <c:pt idx="4">
                  <c:v>43404</c:v>
                </c:pt>
                <c:pt idx="5">
                  <c:v>43546</c:v>
                </c:pt>
              </c:numCache>
            </c:numRef>
          </c:xVal>
          <c:yVal>
            <c:numRef>
              <c:f>AnalysisFeb14_2019!$N$20:$N$25</c:f>
              <c:numCache>
                <c:formatCode>0.00</c:formatCode>
                <c:ptCount val="6"/>
                <c:pt idx="0">
                  <c:v>223.79533508541394</c:v>
                </c:pt>
                <c:pt idx="1">
                  <c:v>212.17407041790062</c:v>
                </c:pt>
                <c:pt idx="2">
                  <c:v>232.45953593661574</c:v>
                </c:pt>
                <c:pt idx="3">
                  <c:v>232.43650793650792</c:v>
                </c:pt>
                <c:pt idx="4">
                  <c:v>207.82215926975132</c:v>
                </c:pt>
                <c:pt idx="5" formatCode="General">
                  <c:v>256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2760064"/>
        <c:axId val="82761984"/>
      </c:scatterChart>
      <c:valAx>
        <c:axId val="82760064"/>
        <c:scaling>
          <c:orientation val="minMax"/>
        </c:scaling>
        <c:delete val="0"/>
        <c:axPos val="b"/>
        <c:min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Date of Sale</a:t>
                </a:r>
              </a:p>
            </c:rich>
          </c:tx>
          <c:layout/>
          <c:overlay val="0"/>
        </c:title>
        <c:numFmt formatCode="m/d/yyyy" sourceLinked="1"/>
        <c:majorTickMark val="out"/>
        <c:minorTickMark val="none"/>
        <c:tickLblPos val="nextTo"/>
        <c:crossAx val="82761984"/>
        <c:crosses val="autoZero"/>
        <c:crossBetween val="midCat"/>
      </c:valAx>
      <c:valAx>
        <c:axId val="82761984"/>
        <c:scaling>
          <c:orientation val="minMax"/>
        </c:scaling>
        <c:delete val="0"/>
        <c:axPos val="l"/>
        <c:min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$/SF</a:t>
                </a:r>
              </a:p>
            </c:rich>
          </c:tx>
          <c:layout/>
          <c:overlay val="0"/>
        </c:title>
        <c:numFmt formatCode="0.00" sourceLinked="1"/>
        <c:majorTickMark val="out"/>
        <c:minorTickMark val="none"/>
        <c:tickLblPos val="nextTo"/>
        <c:crossAx val="82760064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1968" y="4224"/>
              <a:ext cx="3792" cy="96"/>
            </a:xfrm>
            <a:prstGeom prst="rect">
              <a:avLst/>
            </a:prstGeom>
            <a:gradFill rotWithShape="0">
              <a:gsLst>
                <a:gs pos="0">
                  <a:srgbClr val="EBD7FF"/>
                </a:gs>
                <a:gs pos="100000">
                  <a:srgbClr val="0099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76" name="Rectangle 4"/>
            <p:cNvSpPr>
              <a:spLocks noChangeArrowheads="1"/>
            </p:cNvSpPr>
            <p:nvPr/>
          </p:nvSpPr>
          <p:spPr bwMode="auto">
            <a:xfrm>
              <a:off x="5520" y="1248"/>
              <a:ext cx="240" cy="2688"/>
            </a:xfrm>
            <a:prstGeom prst="rect">
              <a:avLst/>
            </a:prstGeom>
            <a:gradFill rotWithShape="0">
              <a:gsLst>
                <a:gs pos="0">
                  <a:srgbClr val="C1E7CE"/>
                </a:gs>
                <a:gs pos="100000">
                  <a:srgbClr val="33996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77" name="Rectangle 5"/>
            <p:cNvSpPr>
              <a:spLocks noChangeArrowheads="1"/>
            </p:cNvSpPr>
            <p:nvPr/>
          </p:nvSpPr>
          <p:spPr bwMode="auto">
            <a:xfrm>
              <a:off x="0" y="3312"/>
              <a:ext cx="288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78" name="Rectangle 6"/>
            <p:cNvSpPr>
              <a:spLocks noChangeArrowheads="1"/>
            </p:cNvSpPr>
            <p:nvPr/>
          </p:nvSpPr>
          <p:spPr bwMode="auto">
            <a:xfrm>
              <a:off x="0" y="3408"/>
              <a:ext cx="288" cy="91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79" name="Rectangle 7"/>
            <p:cNvSpPr>
              <a:spLocks noChangeArrowheads="1"/>
            </p:cNvSpPr>
            <p:nvPr/>
          </p:nvSpPr>
          <p:spPr bwMode="auto">
            <a:xfrm>
              <a:off x="5520" y="0"/>
              <a:ext cx="240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80" name="Rectangle 8"/>
            <p:cNvSpPr>
              <a:spLocks noChangeArrowheads="1"/>
            </p:cNvSpPr>
            <p:nvPr/>
          </p:nvSpPr>
          <p:spPr bwMode="auto">
            <a:xfrm>
              <a:off x="3600" y="0"/>
              <a:ext cx="1920" cy="192"/>
            </a:xfrm>
            <a:prstGeom prst="rect">
              <a:avLst/>
            </a:prstGeom>
            <a:solidFill>
              <a:srgbClr val="CAC9A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81" name="Rectangle 9"/>
            <p:cNvSpPr>
              <a:spLocks noChangeArrowheads="1"/>
            </p:cNvSpPr>
            <p:nvPr/>
          </p:nvSpPr>
          <p:spPr bwMode="auto">
            <a:xfrm>
              <a:off x="288" y="192"/>
              <a:ext cx="336" cy="480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82" name="Rectangle 10"/>
            <p:cNvSpPr>
              <a:spLocks noChangeArrowheads="1"/>
            </p:cNvSpPr>
            <p:nvPr/>
          </p:nvSpPr>
          <p:spPr bwMode="auto">
            <a:xfrm>
              <a:off x="0" y="672"/>
              <a:ext cx="288" cy="2640"/>
            </a:xfrm>
            <a:prstGeom prst="rect">
              <a:avLst/>
            </a:prstGeom>
            <a:gradFill rotWithShape="0">
              <a:gsLst>
                <a:gs pos="0">
                  <a:srgbClr val="C1AE8F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83" name="Rectangle 11"/>
            <p:cNvSpPr>
              <a:spLocks noChangeArrowheads="1"/>
            </p:cNvSpPr>
            <p:nvPr/>
          </p:nvSpPr>
          <p:spPr bwMode="auto">
            <a:xfrm>
              <a:off x="0" y="192"/>
              <a:ext cx="288" cy="4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84" name="Rectangle 12"/>
            <p:cNvSpPr>
              <a:spLocks noChangeArrowheads="1"/>
            </p:cNvSpPr>
            <p:nvPr/>
          </p:nvSpPr>
          <p:spPr bwMode="auto">
            <a:xfrm>
              <a:off x="0" y="0"/>
              <a:ext cx="624" cy="192"/>
            </a:xfrm>
            <a:prstGeom prst="rect">
              <a:avLst/>
            </a:prstGeom>
            <a:solidFill>
              <a:srgbClr val="99CC00"/>
            </a:solidFill>
            <a:ln w="1905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85" name="Rectangle 13"/>
            <p:cNvSpPr>
              <a:spLocks noChangeArrowheads="1"/>
            </p:cNvSpPr>
            <p:nvPr/>
          </p:nvSpPr>
          <p:spPr bwMode="auto">
            <a:xfrm>
              <a:off x="624" y="0"/>
              <a:ext cx="2976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 flipV="1">
              <a:off x="288" y="192"/>
              <a:ext cx="0" cy="4128"/>
            </a:xfrm>
            <a:prstGeom prst="line">
              <a:avLst/>
            </a:prstGeom>
            <a:noFill/>
            <a:ln w="762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7" name="Line 15"/>
            <p:cNvSpPr>
              <a:spLocks noChangeShapeType="1"/>
            </p:cNvSpPr>
            <p:nvPr/>
          </p:nvSpPr>
          <p:spPr bwMode="auto">
            <a:xfrm>
              <a:off x="288" y="4224"/>
              <a:ext cx="5472" cy="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8" name="Line 16"/>
            <p:cNvSpPr>
              <a:spLocks noChangeShapeType="1"/>
            </p:cNvSpPr>
            <p:nvPr/>
          </p:nvSpPr>
          <p:spPr bwMode="auto">
            <a:xfrm flipV="1">
              <a:off x="5520" y="0"/>
              <a:ext cx="0" cy="4224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89" name="Line 17"/>
            <p:cNvSpPr>
              <a:spLocks noChangeShapeType="1"/>
            </p:cNvSpPr>
            <p:nvPr/>
          </p:nvSpPr>
          <p:spPr bwMode="auto">
            <a:xfrm>
              <a:off x="0" y="192"/>
              <a:ext cx="5760" cy="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0" name="Line 18"/>
            <p:cNvSpPr>
              <a:spLocks noChangeShapeType="1"/>
            </p:cNvSpPr>
            <p:nvPr/>
          </p:nvSpPr>
          <p:spPr bwMode="auto">
            <a:xfrm flipH="1">
              <a:off x="3600" y="288"/>
              <a:ext cx="21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auto">
            <a:xfrm flipV="1">
              <a:off x="3600" y="0"/>
              <a:ext cx="0" cy="28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auto">
            <a:xfrm>
              <a:off x="5520" y="1248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auto">
            <a:xfrm>
              <a:off x="624" y="0"/>
              <a:ext cx="0" cy="672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auto">
            <a:xfrm flipH="1">
              <a:off x="0" y="672"/>
              <a:ext cx="62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5" name="Line 23"/>
            <p:cNvSpPr>
              <a:spLocks noChangeShapeType="1"/>
            </p:cNvSpPr>
            <p:nvPr/>
          </p:nvSpPr>
          <p:spPr bwMode="auto">
            <a:xfrm flipV="1">
              <a:off x="1680" y="3936"/>
              <a:ext cx="0" cy="38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6" name="Line 24"/>
            <p:cNvSpPr>
              <a:spLocks noChangeShapeType="1"/>
            </p:cNvSpPr>
            <p:nvPr/>
          </p:nvSpPr>
          <p:spPr bwMode="auto">
            <a:xfrm>
              <a:off x="1680" y="3936"/>
              <a:ext cx="408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auto">
            <a:xfrm flipH="1">
              <a:off x="0" y="3312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auto">
            <a:xfrm flipH="1">
              <a:off x="0" y="3408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99" name="Rectangle 27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3100" name="Rectangle 2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Century Gothic" pitchFamily="34" charset="0"/>
              <a:buNone/>
              <a:defRPr sz="28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3104" name="Rectangle 32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105" name="Rectangle 3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106" name="Rectangle 34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64275"/>
            <a:ext cx="2133600" cy="384175"/>
          </a:xfrm>
        </p:spPr>
        <p:txBody>
          <a:bodyPr/>
          <a:lstStyle>
            <a:lvl1pPr>
              <a:defRPr/>
            </a:lvl1pPr>
          </a:lstStyle>
          <a:p>
            <a:fld id="{1B99AE0A-85CE-47B6-B668-26BE5E4EF9F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D2D9F7-78B9-4C4E-A841-2D036C50C9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9259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8C1685-9530-4780-B510-D741ED1ECC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7243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624662-D495-465F-945B-E557F13FD7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77764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C8E521-10E7-46E2-A206-D789ABB946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1476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D03F7C-31E8-4A32-A8BB-65CDBCA6FA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9117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84D98C5-83B2-46BF-BD53-0DFEC5B002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3371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A0BEE1-E85A-437F-B76B-BB4033580A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2599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FD8E5D-BADB-4D87-AAB2-FDAD3C0D50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9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3AA77C-D0FC-4C0A-8B67-6EF4FCE4509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2259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7C54D4-E67C-4CAD-8D9E-342A473FEE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4031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1" name="Group 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32" name="Rectangle 8"/>
            <p:cNvSpPr>
              <a:spLocks noChangeArrowheads="1"/>
            </p:cNvSpPr>
            <p:nvPr/>
          </p:nvSpPr>
          <p:spPr bwMode="auto">
            <a:xfrm>
              <a:off x="1968" y="4224"/>
              <a:ext cx="3792" cy="96"/>
            </a:xfrm>
            <a:prstGeom prst="rect">
              <a:avLst/>
            </a:prstGeom>
            <a:gradFill rotWithShape="0">
              <a:gsLst>
                <a:gs pos="0">
                  <a:srgbClr val="EBD7FF"/>
                </a:gs>
                <a:gs pos="100000">
                  <a:srgbClr val="0099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33" name="Rectangle 9"/>
            <p:cNvSpPr>
              <a:spLocks noChangeArrowheads="1"/>
            </p:cNvSpPr>
            <p:nvPr/>
          </p:nvSpPr>
          <p:spPr bwMode="auto">
            <a:xfrm>
              <a:off x="5520" y="1248"/>
              <a:ext cx="240" cy="2688"/>
            </a:xfrm>
            <a:prstGeom prst="rect">
              <a:avLst/>
            </a:prstGeom>
            <a:gradFill rotWithShape="0">
              <a:gsLst>
                <a:gs pos="0">
                  <a:srgbClr val="C1E7CE"/>
                </a:gs>
                <a:gs pos="100000">
                  <a:srgbClr val="33996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34" name="Rectangle 10"/>
            <p:cNvSpPr>
              <a:spLocks noChangeArrowheads="1"/>
            </p:cNvSpPr>
            <p:nvPr/>
          </p:nvSpPr>
          <p:spPr bwMode="auto">
            <a:xfrm>
              <a:off x="0" y="3312"/>
              <a:ext cx="288" cy="96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35" name="Rectangle 11"/>
            <p:cNvSpPr>
              <a:spLocks noChangeArrowheads="1"/>
            </p:cNvSpPr>
            <p:nvPr/>
          </p:nvSpPr>
          <p:spPr bwMode="auto">
            <a:xfrm>
              <a:off x="0" y="3408"/>
              <a:ext cx="288" cy="912"/>
            </a:xfrm>
            <a:prstGeom prst="rect">
              <a:avLst/>
            </a:prstGeom>
            <a:solidFill>
              <a:srgbClr val="DDDDDD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36" name="Rectangle 12"/>
            <p:cNvSpPr>
              <a:spLocks noChangeArrowheads="1"/>
            </p:cNvSpPr>
            <p:nvPr/>
          </p:nvSpPr>
          <p:spPr bwMode="auto">
            <a:xfrm>
              <a:off x="5520" y="0"/>
              <a:ext cx="240" cy="12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37" name="Rectangle 13"/>
            <p:cNvSpPr>
              <a:spLocks noChangeArrowheads="1"/>
            </p:cNvSpPr>
            <p:nvPr/>
          </p:nvSpPr>
          <p:spPr bwMode="auto">
            <a:xfrm>
              <a:off x="3600" y="0"/>
              <a:ext cx="1920" cy="192"/>
            </a:xfrm>
            <a:prstGeom prst="rect">
              <a:avLst/>
            </a:prstGeom>
            <a:solidFill>
              <a:srgbClr val="CAC9AA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38" name="Rectangle 14"/>
            <p:cNvSpPr>
              <a:spLocks noChangeArrowheads="1"/>
            </p:cNvSpPr>
            <p:nvPr/>
          </p:nvSpPr>
          <p:spPr bwMode="auto">
            <a:xfrm>
              <a:off x="288" y="192"/>
              <a:ext cx="336" cy="480"/>
            </a:xfrm>
            <a:prstGeom prst="rect">
              <a:avLst/>
            </a:prstGeom>
            <a:solidFill>
              <a:schemeClr val="folHlink">
                <a:alpha val="5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39" name="Rectangle 15"/>
            <p:cNvSpPr>
              <a:spLocks noChangeArrowheads="1"/>
            </p:cNvSpPr>
            <p:nvPr/>
          </p:nvSpPr>
          <p:spPr bwMode="auto">
            <a:xfrm>
              <a:off x="0" y="672"/>
              <a:ext cx="288" cy="2640"/>
            </a:xfrm>
            <a:prstGeom prst="rect">
              <a:avLst/>
            </a:prstGeom>
            <a:gradFill rotWithShape="0">
              <a:gsLst>
                <a:gs pos="0">
                  <a:srgbClr val="C1AE8F"/>
                </a:gs>
                <a:gs pos="100000">
                  <a:schemeClr val="bg1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0" y="192"/>
              <a:ext cx="288" cy="48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41" name="Rectangle 17"/>
            <p:cNvSpPr>
              <a:spLocks noChangeArrowheads="1"/>
            </p:cNvSpPr>
            <p:nvPr/>
          </p:nvSpPr>
          <p:spPr bwMode="auto">
            <a:xfrm>
              <a:off x="0" y="0"/>
              <a:ext cx="624" cy="192"/>
            </a:xfrm>
            <a:prstGeom prst="rect">
              <a:avLst/>
            </a:prstGeom>
            <a:solidFill>
              <a:srgbClr val="99CC00"/>
            </a:solidFill>
            <a:ln w="19050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42" name="Rectangle 18"/>
            <p:cNvSpPr>
              <a:spLocks noChangeArrowheads="1"/>
            </p:cNvSpPr>
            <p:nvPr/>
          </p:nvSpPr>
          <p:spPr bwMode="auto">
            <a:xfrm>
              <a:off x="624" y="0"/>
              <a:ext cx="2976" cy="19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80808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kumimoji="1" lang="en-US" altLang="en-US" sz="2400">
                <a:latin typeface="굴림" pitchFamily="50" charset="-127"/>
              </a:endParaRPr>
            </a:p>
          </p:txBody>
        </p:sp>
        <p:sp>
          <p:nvSpPr>
            <p:cNvPr id="1043" name="Line 19"/>
            <p:cNvSpPr>
              <a:spLocks noChangeShapeType="1"/>
            </p:cNvSpPr>
            <p:nvPr/>
          </p:nvSpPr>
          <p:spPr bwMode="auto">
            <a:xfrm flipV="1">
              <a:off x="288" y="192"/>
              <a:ext cx="0" cy="4128"/>
            </a:xfrm>
            <a:prstGeom prst="line">
              <a:avLst/>
            </a:prstGeom>
            <a:noFill/>
            <a:ln w="762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4" name="Line 20"/>
            <p:cNvSpPr>
              <a:spLocks noChangeShapeType="1"/>
            </p:cNvSpPr>
            <p:nvPr/>
          </p:nvSpPr>
          <p:spPr bwMode="auto">
            <a:xfrm>
              <a:off x="288" y="4224"/>
              <a:ext cx="5472" cy="0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5" name="Line 21"/>
            <p:cNvSpPr>
              <a:spLocks noChangeShapeType="1"/>
            </p:cNvSpPr>
            <p:nvPr/>
          </p:nvSpPr>
          <p:spPr bwMode="auto">
            <a:xfrm flipV="1">
              <a:off x="5520" y="0"/>
              <a:ext cx="0" cy="4224"/>
            </a:xfrm>
            <a:prstGeom prst="line">
              <a:avLst/>
            </a:prstGeom>
            <a:noFill/>
            <a:ln w="571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6" name="Line 22"/>
            <p:cNvSpPr>
              <a:spLocks noChangeShapeType="1"/>
            </p:cNvSpPr>
            <p:nvPr/>
          </p:nvSpPr>
          <p:spPr bwMode="auto">
            <a:xfrm>
              <a:off x="0" y="192"/>
              <a:ext cx="5760" cy="0"/>
            </a:xfrm>
            <a:prstGeom prst="line">
              <a:avLst/>
            </a:prstGeom>
            <a:noFill/>
            <a:ln w="381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7" name="Line 23"/>
            <p:cNvSpPr>
              <a:spLocks noChangeShapeType="1"/>
            </p:cNvSpPr>
            <p:nvPr/>
          </p:nvSpPr>
          <p:spPr bwMode="auto">
            <a:xfrm flipH="1">
              <a:off x="3600" y="288"/>
              <a:ext cx="216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8" name="Line 24"/>
            <p:cNvSpPr>
              <a:spLocks noChangeShapeType="1"/>
            </p:cNvSpPr>
            <p:nvPr/>
          </p:nvSpPr>
          <p:spPr bwMode="auto">
            <a:xfrm flipV="1">
              <a:off x="3600" y="0"/>
              <a:ext cx="0" cy="288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9" name="Line 25"/>
            <p:cNvSpPr>
              <a:spLocks noChangeShapeType="1"/>
            </p:cNvSpPr>
            <p:nvPr/>
          </p:nvSpPr>
          <p:spPr bwMode="auto">
            <a:xfrm>
              <a:off x="5520" y="1248"/>
              <a:ext cx="24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624" y="0"/>
              <a:ext cx="0" cy="672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H="1">
              <a:off x="0" y="672"/>
              <a:ext cx="624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V="1">
              <a:off x="1680" y="3936"/>
              <a:ext cx="0" cy="384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3" name="Line 29"/>
            <p:cNvSpPr>
              <a:spLocks noChangeShapeType="1"/>
            </p:cNvSpPr>
            <p:nvPr/>
          </p:nvSpPr>
          <p:spPr bwMode="auto">
            <a:xfrm>
              <a:off x="1680" y="3936"/>
              <a:ext cx="4080" cy="0"/>
            </a:xfrm>
            <a:prstGeom prst="line">
              <a:avLst/>
            </a:prstGeom>
            <a:noFill/>
            <a:ln w="1905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4" name="Line 30"/>
            <p:cNvSpPr>
              <a:spLocks noChangeShapeType="1"/>
            </p:cNvSpPr>
            <p:nvPr/>
          </p:nvSpPr>
          <p:spPr bwMode="auto">
            <a:xfrm flipH="1">
              <a:off x="0" y="3312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5" name="Line 31"/>
            <p:cNvSpPr>
              <a:spLocks noChangeShapeType="1"/>
            </p:cNvSpPr>
            <p:nvPr/>
          </p:nvSpPr>
          <p:spPr bwMode="auto">
            <a:xfrm flipH="1">
              <a:off x="0" y="3408"/>
              <a:ext cx="288" cy="0"/>
            </a:xfrm>
            <a:prstGeom prst="line">
              <a:avLst/>
            </a:prstGeom>
            <a:noFill/>
            <a:ln w="2857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64275"/>
            <a:ext cx="2133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2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64275"/>
            <a:ext cx="2895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67450"/>
            <a:ext cx="2133600" cy="38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BD869EDA-6BC9-43B8-A4CE-9D3FB232CBD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bg2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32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8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400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Century Gothic" pitchFamily="34" charset="0"/>
        <a:buChar char="□"/>
        <a:defRPr sz="20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53340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Valuation Case Studies,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Solved and Unsolved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905000"/>
            <a:ext cx="433893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5493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House Sales – Time Adjustment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574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Size Adjustment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24000"/>
            <a:ext cx="7281223" cy="382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789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533400"/>
            <a:ext cx="5957887" cy="5579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49854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“A” sale Dec. 2018 $681,233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8400" y="5286347"/>
            <a:ext cx="457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House A:  lot 400’ from easement</a:t>
            </a:r>
          </a:p>
          <a:p>
            <a:pPr algn="ctr"/>
            <a:r>
              <a:rPr lang="en-US" sz="2000" dirty="0" smtClean="0"/>
              <a:t>Price impact?</a:t>
            </a:r>
            <a:endParaRPr lang="en-US" sz="2000" dirty="0"/>
          </a:p>
        </p:txBody>
      </p:sp>
      <p:pic>
        <p:nvPicPr>
          <p:cNvPr id="1026" name="Picture 2" descr="P:\Electric Transmission\HVTL Studies\Bronner Road\4743 Sunse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22"/>
          <a:stretch/>
        </p:blipFill>
        <p:spPr bwMode="auto">
          <a:xfrm>
            <a:off x="1716319" y="1447800"/>
            <a:ext cx="5875106" cy="3581400"/>
          </a:xfrm>
          <a:prstGeom prst="rect">
            <a:avLst/>
          </a:prstGeom>
          <a:noFill/>
          <a:ln>
            <a:solidFill>
              <a:srgbClr val="33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 flipH="1">
            <a:off x="6858000" y="2057400"/>
            <a:ext cx="533400" cy="99060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9884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“B” sale July 2018 for $644,797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38400" y="5286347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House B:  lot 300’ from easement</a:t>
            </a:r>
          </a:p>
          <a:p>
            <a:pPr algn="ctr"/>
            <a:r>
              <a:rPr lang="en-US" sz="2000" dirty="0" smtClean="0"/>
              <a:t>Price impact?</a:t>
            </a:r>
            <a:endParaRPr lang="en-US" sz="2000" dirty="0"/>
          </a:p>
        </p:txBody>
      </p:sp>
      <p:pic>
        <p:nvPicPr>
          <p:cNvPr id="2050" name="Picture 2" descr="P:\Electric Transmission\HVTL Studies\Bronner Road\4751 Sunse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/>
          <a:stretch/>
        </p:blipFill>
        <p:spPr bwMode="auto">
          <a:xfrm>
            <a:off x="1524000" y="1447800"/>
            <a:ext cx="6096000" cy="3657600"/>
          </a:xfrm>
          <a:prstGeom prst="rect">
            <a:avLst/>
          </a:prstGeom>
          <a:noFill/>
          <a:ln>
            <a:solidFill>
              <a:srgbClr val="3333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549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685800"/>
            <a:ext cx="5880100" cy="55067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291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924800" cy="1371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“C” Listing, easement 60’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 descr="P:\Electric Transmission\HVTL Studies\Bronner Road\IMG_2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30400" y="-10972800"/>
            <a:ext cx="73152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:\Electric Transmission\HVTL Studies\Bronner Road\IMG_2147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38"/>
          <a:stretch/>
        </p:blipFill>
        <p:spPr bwMode="auto">
          <a:xfrm>
            <a:off x="1524000" y="1676401"/>
            <a:ext cx="6034617" cy="29718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8200" y="4952999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Back View, Price Impact?  15% </a:t>
            </a:r>
            <a:r>
              <a:rPr lang="en-US" sz="2400" dirty="0" smtClean="0"/>
              <a:t>discount</a:t>
            </a:r>
            <a:endParaRPr lang="en-US" sz="2400" dirty="0" smtClean="0"/>
          </a:p>
          <a:p>
            <a:r>
              <a:rPr lang="en-US" sz="2400" dirty="0" smtClean="0"/>
              <a:t>Listing agent: </a:t>
            </a:r>
            <a:r>
              <a:rPr lang="en-US" sz="2400" dirty="0" smtClean="0"/>
              <a:t>price may have </a:t>
            </a:r>
            <a:r>
              <a:rPr lang="en-US" sz="2400" dirty="0" smtClean="0"/>
              <a:t>a discount to </a:t>
            </a:r>
            <a:r>
              <a:rPr lang="en-US" sz="2400" dirty="0" smtClean="0"/>
              <a:t>the lot.  </a:t>
            </a:r>
            <a:r>
              <a:rPr lang="en-US" sz="2400" dirty="0" smtClean="0"/>
              <a:t>  -11% lot equates to  -3% </a:t>
            </a:r>
            <a:r>
              <a:rPr lang="en-US" sz="2400" dirty="0" smtClean="0"/>
              <a:t>for the</a:t>
            </a:r>
            <a:r>
              <a:rPr lang="en-US" sz="2400" dirty="0" smtClean="0"/>
              <a:t> </a:t>
            </a:r>
            <a:r>
              <a:rPr lang="en-US" sz="2400" dirty="0" smtClean="0"/>
              <a:t>improved value.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49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“D” Listing, front view,740’ feet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9919"/>
          <a:stretch/>
        </p:blipFill>
        <p:spPr bwMode="auto">
          <a:xfrm>
            <a:off x="1554691" y="1600200"/>
            <a:ext cx="6034617" cy="3171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676400" y="4953000"/>
            <a:ext cx="6477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Price Impact?  10% less ??</a:t>
            </a:r>
          </a:p>
          <a:p>
            <a:r>
              <a:rPr lang="en-US" sz="2400" dirty="0" smtClean="0"/>
              <a:t>Listing agent:  HVTL not a consideration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60305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57200"/>
            <a:ext cx="6261100" cy="58636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60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tx1"/>
                </a:solidFill>
              </a:rPr>
              <a:t>  House “E” Sale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  1,000’ from easement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61"/>
          <a:stretch/>
        </p:blipFill>
        <p:spPr bwMode="auto">
          <a:xfrm>
            <a:off x="1554691" y="1600200"/>
            <a:ext cx="6034617" cy="313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52600" y="4952999"/>
            <a:ext cx="624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Back View.  Price Impact?  11% less but Realtor said no impact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5769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 algn="l" defTabSz="914363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3200" kern="1200" dirty="0">
                <a:solidFill>
                  <a:srgbClr val="000000"/>
                </a:solidFill>
                <a:latin typeface="Calibri"/>
              </a:rPr>
              <a:t>Marian J. Barnes, MAI, SR/WA</a:t>
            </a:r>
          </a:p>
          <a:p>
            <a:pPr lvl="0" algn="l" defTabSz="914363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</a:pPr>
            <a:r>
              <a:rPr lang="en-US" sz="3200" kern="1200" dirty="0">
                <a:solidFill>
                  <a:srgbClr val="000000"/>
                </a:solidFill>
                <a:latin typeface="Calibri"/>
              </a:rPr>
              <a:t>Rolling &amp; Barnes, LLC</a:t>
            </a:r>
          </a:p>
          <a:p>
            <a:pPr algn="l"/>
            <a:r>
              <a:rPr lang="en-US" sz="3200" kern="1200" dirty="0" err="1">
                <a:solidFill>
                  <a:srgbClr val="000000"/>
                </a:solidFill>
                <a:latin typeface="Calibri"/>
              </a:rPr>
              <a:t>IEC</a:t>
            </a:r>
            <a:r>
              <a:rPr lang="en-US" sz="3200" kern="1200" dirty="0">
                <a:solidFill>
                  <a:srgbClr val="000000"/>
                </a:solidFill>
                <a:latin typeface="Calibri"/>
              </a:rPr>
              <a:t>, Portland, OR, June 2019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0" y="1371600"/>
            <a:ext cx="7848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-150" normalizeH="0" baseline="0" noProof="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161D32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cs typeface="Arial" charset="0"/>
              </a:rPr>
              <a:t>HVTLs: Impact on High-end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-150" normalizeH="0" baseline="0" noProof="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161D32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cs typeface="Arial" charset="0"/>
              </a:rPr>
              <a:t>Residential</a:t>
            </a:r>
            <a:r>
              <a:rPr kumimoji="0" lang="en-US" sz="5400" b="0" i="0" u="none" strike="noStrike" kern="0" cap="none" spc="-150" normalizeH="0" noProof="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161D32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cs typeface="Arial" charset="0"/>
              </a:rPr>
              <a:t> </a:t>
            </a:r>
            <a:r>
              <a:rPr kumimoji="0" lang="en-US" sz="5400" b="0" i="0" u="none" strike="noStrike" kern="0" cap="none" spc="-150" normalizeH="0" noProof="0" dirty="0" smtClean="0">
                <a:ln w="3175">
                  <a:noFill/>
                </a:ln>
                <a:gradFill>
                  <a:gsLst>
                    <a:gs pos="0">
                      <a:srgbClr val="2E59B0"/>
                    </a:gs>
                    <a:gs pos="49000">
                      <a:srgbClr val="161D32"/>
                    </a:gs>
                    <a:gs pos="100000">
                      <a:srgbClr val="000000"/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/>
                <a:cs typeface="Arial" charset="0"/>
              </a:rPr>
              <a:t>Subdivisions</a:t>
            </a: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94621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Stoner Prairie, Fitchburg, WI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9942" y="1732445"/>
            <a:ext cx="5944115" cy="426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447800" y="4572000"/>
            <a:ext cx="4191000" cy="64633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Double circuit 138 kV on easement</a:t>
            </a:r>
          </a:p>
          <a:p>
            <a:r>
              <a:rPr lang="en-US" dirty="0" smtClean="0"/>
              <a:t>Developer owns the land</a:t>
            </a:r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H="1">
            <a:off x="3276600" y="1905000"/>
            <a:ext cx="381000" cy="2438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3048000" y="1885950"/>
            <a:ext cx="381000" cy="2438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3886200" y="1905000"/>
            <a:ext cx="1066800" cy="70485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18083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914400"/>
            <a:ext cx="6268695" cy="47015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60803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447800"/>
            <a:ext cx="5664385" cy="42482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33550" y="5844064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Sold 2018 for $512,000.  3,451 SF, lot about 2x larger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0937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Five Comparable Sales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Standard adjustments:  </a:t>
            </a:r>
            <a:endParaRPr lang="en-US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-</a:t>
            </a:r>
            <a:r>
              <a:rPr lang="en-US" dirty="0">
                <a:solidFill>
                  <a:schemeClr val="tx1"/>
                </a:solidFill>
              </a:rPr>
              <a:t>5% lower value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Adjusted for lot and building size only: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          -5% lower value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691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1143000"/>
          </a:xfrm>
        </p:spPr>
        <p:txBody>
          <a:bodyPr/>
          <a:lstStyle/>
          <a:p>
            <a:r>
              <a:rPr lang="en-US" sz="5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Conclusions</a:t>
            </a:r>
            <a:endParaRPr lang="en-US" sz="5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HVTL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may impact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sale price of bulk land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for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residential subdivision.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HVTL </a:t>
            </a:r>
            <a:r>
              <a:rPr lang="en-US" u="sng" dirty="0" smtClean="0">
                <a:solidFill>
                  <a:schemeClr val="tx1"/>
                </a:solidFill>
                <a:latin typeface="+mj-lt"/>
              </a:rPr>
              <a:t>may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 impact lot sales up to 11%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No impact on houses at 300 </a:t>
            </a:r>
            <a:r>
              <a:rPr lang="en-US" dirty="0" err="1" smtClean="0">
                <a:solidFill>
                  <a:schemeClr val="tx1"/>
                </a:solidFill>
                <a:latin typeface="+mj-lt"/>
              </a:rPr>
              <a:t>ft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(90 m) from easement. </a:t>
            </a: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Impact on houses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at </a:t>
            </a:r>
            <a:r>
              <a:rPr lang="en-US" dirty="0" smtClean="0">
                <a:solidFill>
                  <a:schemeClr val="tx1"/>
                </a:solidFill>
                <a:latin typeface="+mj-lt"/>
              </a:rPr>
              <a:t>less than 100 feet</a:t>
            </a:r>
            <a:endParaRPr lang="en-US" dirty="0" smtClean="0">
              <a:solidFill>
                <a:schemeClr val="tx1"/>
              </a:solidFill>
              <a:latin typeface="+mj-lt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+mj-lt"/>
              </a:rPr>
              <a:t>Results consistent with published studies.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6715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Daybreak Valley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Middleton, Wisconsin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/>
                </a:solidFill>
              </a:rPr>
              <a:t>138 kV/345 kV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438105"/>
            <a:ext cx="4403725" cy="3307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2378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2017 Land Sale: 30% discount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6800" y="1282185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Sale conditions?</a:t>
            </a:r>
            <a:endParaRPr lang="en-US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3886200" y="3124200"/>
            <a:ext cx="914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55 AC</a:t>
            </a:r>
            <a:endParaRPr lang="en-US" dirty="0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52600"/>
            <a:ext cx="5928976" cy="43129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429000" y="3308866"/>
            <a:ext cx="11430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55 acres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98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Web site…..homes starting at $500,200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63" y="1600200"/>
            <a:ext cx="674187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537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53000" y="3320534"/>
            <a:ext cx="3048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C</a:t>
            </a:r>
            <a:endParaRPr lang="en-US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648325" y="4939784"/>
            <a:ext cx="3048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38452"/>
            <a:ext cx="5017579" cy="53641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33400" y="1371600"/>
            <a:ext cx="2819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41 lots;</a:t>
            </a:r>
          </a:p>
          <a:p>
            <a:r>
              <a:rPr lang="en-US" dirty="0" smtClean="0"/>
              <a:t>21 lots in Phase I</a:t>
            </a:r>
          </a:p>
          <a:p>
            <a:endParaRPr lang="en-US" dirty="0" smtClean="0"/>
          </a:p>
          <a:p>
            <a:r>
              <a:rPr lang="en-US" dirty="0" smtClean="0"/>
              <a:t>12 houses complete</a:t>
            </a:r>
          </a:p>
          <a:p>
            <a:r>
              <a:rPr lang="en-US" dirty="0" smtClean="0"/>
              <a:t>6 sold per MLS</a:t>
            </a:r>
          </a:p>
          <a:p>
            <a:r>
              <a:rPr lang="en-US" dirty="0" smtClean="0"/>
              <a:t>4 listed</a:t>
            </a:r>
          </a:p>
          <a:p>
            <a:r>
              <a:rPr lang="en-US" dirty="0" smtClean="0"/>
              <a:t>2 custom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901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Lot </a:t>
            </a:r>
            <a:r>
              <a:rPr lang="en-US" dirty="0" smtClean="0">
                <a:solidFill>
                  <a:schemeClr val="tx1"/>
                </a:solidFill>
              </a:rPr>
              <a:t>Asking Prices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012" y="1219200"/>
            <a:ext cx="8229600" cy="452596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Individual lots are not being sold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MLS data: asking prices  </a:t>
            </a:r>
          </a:p>
          <a:p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199" y="2438400"/>
            <a:ext cx="6346825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920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1157287"/>
            <a:ext cx="6343650" cy="454342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19200" y="533400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After Size Adjustment </a:t>
            </a:r>
            <a:r>
              <a:rPr lang="en-US" sz="2400" dirty="0" smtClean="0"/>
              <a:t>- </a:t>
            </a:r>
            <a:endParaRPr lang="en-US" sz="2400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5895976" y="2495550"/>
            <a:ext cx="581024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77000" y="2514600"/>
            <a:ext cx="6858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dirty="0" smtClean="0"/>
              <a:t>00’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161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House Sales/Listings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 descr="P:\Electric Transmission\HVTL Studies\Bronner Road\IMG_21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876800" y="4876800"/>
            <a:ext cx="182880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Six Sales</a:t>
            </a:r>
          </a:p>
          <a:p>
            <a:r>
              <a:rPr lang="en-US" dirty="0" smtClean="0"/>
              <a:t>Four listings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552105"/>
      </p:ext>
    </p:extLst>
  </p:cSld>
  <p:clrMapOvr>
    <a:masterClrMapping/>
  </p:clrMapOvr>
</p:sld>
</file>

<file path=ppt/theme/theme1.xml><?xml version="1.0" encoding="utf-8"?>
<a:theme xmlns:a="http://schemas.openxmlformats.org/drawingml/2006/main" name="Vertical and Horizontal design templat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6666"/>
        </a:dk1>
        <a:lt1>
          <a:srgbClr val="FFFFFF"/>
        </a:lt1>
        <a:dk2>
          <a:srgbClr val="5E761C"/>
        </a:dk2>
        <a:lt2>
          <a:srgbClr val="777777"/>
        </a:lt2>
        <a:accent1>
          <a:srgbClr val="D5F470"/>
        </a:accent1>
        <a:accent2>
          <a:srgbClr val="EDCCFB"/>
        </a:accent2>
        <a:accent3>
          <a:srgbClr val="FFFFFF"/>
        </a:accent3>
        <a:accent4>
          <a:srgbClr val="005656"/>
        </a:accent4>
        <a:accent5>
          <a:srgbClr val="E7F8BB"/>
        </a:accent5>
        <a:accent6>
          <a:srgbClr val="D7B9E3"/>
        </a:accent6>
        <a:hlink>
          <a:srgbClr val="FF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5F470"/>
        </a:accent1>
        <a:accent2>
          <a:srgbClr val="EDC9FB"/>
        </a:accent2>
        <a:accent3>
          <a:srgbClr val="FFFFFF"/>
        </a:accent3>
        <a:accent4>
          <a:srgbClr val="000000"/>
        </a:accent4>
        <a:accent5>
          <a:srgbClr val="E7F8BB"/>
        </a:accent5>
        <a:accent6>
          <a:srgbClr val="D7B6E3"/>
        </a:accent6>
        <a:hlink>
          <a:srgbClr val="BFC3FD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6600"/>
        </a:dk2>
        <a:lt2>
          <a:srgbClr val="808080"/>
        </a:lt2>
        <a:accent1>
          <a:srgbClr val="FF6237"/>
        </a:accent1>
        <a:accent2>
          <a:srgbClr val="5F7BF1"/>
        </a:accent2>
        <a:accent3>
          <a:srgbClr val="FFFFFF"/>
        </a:accent3>
        <a:accent4>
          <a:srgbClr val="000000"/>
        </a:accent4>
        <a:accent5>
          <a:srgbClr val="FFB7AE"/>
        </a:accent5>
        <a:accent6>
          <a:srgbClr val="556FDA"/>
        </a:accent6>
        <a:hlink>
          <a:srgbClr val="15DF1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663300"/>
        </a:dk2>
        <a:lt2>
          <a:srgbClr val="808080"/>
        </a:lt2>
        <a:accent1>
          <a:srgbClr val="76C082"/>
        </a:accent1>
        <a:accent2>
          <a:srgbClr val="E3B06D"/>
        </a:accent2>
        <a:accent3>
          <a:srgbClr val="FFFFFF"/>
        </a:accent3>
        <a:accent4>
          <a:srgbClr val="000000"/>
        </a:accent4>
        <a:accent5>
          <a:srgbClr val="BDDCC1"/>
        </a:accent5>
        <a:accent6>
          <a:srgbClr val="CE9F62"/>
        </a:accent6>
        <a:hlink>
          <a:srgbClr val="D8EC42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Vertical and Horizontal design template</Template>
  <TotalTime>1457</TotalTime>
  <Words>356</Words>
  <Application>Microsoft Office PowerPoint</Application>
  <PresentationFormat>On-screen Show (4:3)</PresentationFormat>
  <Paragraphs>65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Vertical and Horizontal design template</vt:lpstr>
      <vt:lpstr>Valuation Case Studies,  Solved and Unsolved</vt:lpstr>
      <vt:lpstr>PowerPoint Presentation</vt:lpstr>
      <vt:lpstr>Daybreak Valley</vt:lpstr>
      <vt:lpstr>2017 Land Sale: 30% discount</vt:lpstr>
      <vt:lpstr>Web site…..homes starting at $500,200</vt:lpstr>
      <vt:lpstr>PowerPoint Presentation</vt:lpstr>
      <vt:lpstr>Lot Asking Prices</vt:lpstr>
      <vt:lpstr>PowerPoint Presentation</vt:lpstr>
      <vt:lpstr>House Sales/Listings</vt:lpstr>
      <vt:lpstr>House Sales – Time Adjustment</vt:lpstr>
      <vt:lpstr>Size Adjustment</vt:lpstr>
      <vt:lpstr>PowerPoint Presentation</vt:lpstr>
      <vt:lpstr>“A” sale Dec. 2018 $681,233</vt:lpstr>
      <vt:lpstr>“B” sale July 2018 for $644,797</vt:lpstr>
      <vt:lpstr>PowerPoint Presentation</vt:lpstr>
      <vt:lpstr>“C” Listing, easement 60’</vt:lpstr>
      <vt:lpstr>“D” Listing, front view,740’ feet</vt:lpstr>
      <vt:lpstr>PowerPoint Presentation</vt:lpstr>
      <vt:lpstr>  House “E” Sale    1,000’ from easement</vt:lpstr>
      <vt:lpstr>Stoner Prairie, Fitchburg, WI</vt:lpstr>
      <vt:lpstr>PowerPoint Presentation</vt:lpstr>
      <vt:lpstr>PowerPoint Presentation</vt:lpstr>
      <vt:lpstr>Five Comparable Sales</vt:lpstr>
      <vt:lpstr>Conclusions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Marian</dc:creator>
  <cp:lastModifiedBy>Marian</cp:lastModifiedBy>
  <cp:revision>76</cp:revision>
  <dcterms:created xsi:type="dcterms:W3CDTF">2017-04-23T01:13:02Z</dcterms:created>
  <dcterms:modified xsi:type="dcterms:W3CDTF">2019-06-04T20:38:51Z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TC100690401033</vt:lpwstr>
  </property>
</Properties>
</file>