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60" r:id="rId2"/>
    <p:sldMasterId id="2147483699" r:id="rId3"/>
    <p:sldMasterId id="2147483686" r:id="rId4"/>
    <p:sldMasterId id="2147483712" r:id="rId5"/>
    <p:sldMasterId id="2147483725" r:id="rId6"/>
    <p:sldMasterId id="2147483737" r:id="rId7"/>
    <p:sldMasterId id="2147483750" r:id="rId8"/>
  </p:sldMasterIdLst>
  <p:notesMasterIdLst>
    <p:notesMasterId r:id="rId37"/>
  </p:notesMasterIdLst>
  <p:handoutMasterIdLst>
    <p:handoutMasterId r:id="rId38"/>
  </p:handoutMasterIdLst>
  <p:sldIdLst>
    <p:sldId id="317" r:id="rId9"/>
    <p:sldId id="318" r:id="rId10"/>
    <p:sldId id="319" r:id="rId11"/>
    <p:sldId id="279" r:id="rId12"/>
    <p:sldId id="280" r:id="rId13"/>
    <p:sldId id="281" r:id="rId14"/>
    <p:sldId id="321" r:id="rId15"/>
    <p:sldId id="288" r:id="rId16"/>
    <p:sldId id="322" r:id="rId17"/>
    <p:sldId id="290" r:id="rId18"/>
    <p:sldId id="323" r:id="rId19"/>
    <p:sldId id="293" r:id="rId20"/>
    <p:sldId id="325" r:id="rId21"/>
    <p:sldId id="326" r:id="rId22"/>
    <p:sldId id="298" r:id="rId23"/>
    <p:sldId id="301" r:id="rId24"/>
    <p:sldId id="302" r:id="rId25"/>
    <p:sldId id="304" r:id="rId26"/>
    <p:sldId id="327" r:id="rId27"/>
    <p:sldId id="310" r:id="rId28"/>
    <p:sldId id="311" r:id="rId29"/>
    <p:sldId id="328" r:id="rId30"/>
    <p:sldId id="330" r:id="rId31"/>
    <p:sldId id="312" r:id="rId32"/>
    <p:sldId id="313" r:id="rId33"/>
    <p:sldId id="314" r:id="rId34"/>
    <p:sldId id="332" r:id="rId35"/>
    <p:sldId id="316" r:id="rId36"/>
  </p:sldIdLst>
  <p:sldSz cx="9144000" cy="6858000" type="screen4x3"/>
  <p:notesSz cx="21128038" cy="32100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65E"/>
    <a:srgbClr val="003767"/>
    <a:srgbClr val="FDB515"/>
    <a:srgbClr val="2E9F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85" autoAdjust="0"/>
    <p:restoredTop sz="99557" autoAdjust="0"/>
  </p:normalViewPr>
  <p:slideViewPr>
    <p:cSldViewPr snapToGrid="0">
      <p:cViewPr varScale="1">
        <p:scale>
          <a:sx n="120" d="100"/>
          <a:sy n="120" d="100"/>
        </p:scale>
        <p:origin x="-124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9155113" cy="1604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1968163" y="0"/>
            <a:ext cx="9155112" cy="1604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43FE07-81E3-47B2-A6D1-1C55AD24F12E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30489525"/>
            <a:ext cx="9155113" cy="1604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1968163" y="30489525"/>
            <a:ext cx="9155112" cy="1604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E5C8E2-96A9-44A6-8D7F-B88697AD14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0857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9155483" cy="1605042"/>
          </a:xfrm>
          <a:prstGeom prst="rect">
            <a:avLst/>
          </a:prstGeom>
        </p:spPr>
        <p:txBody>
          <a:bodyPr vert="horz" lIns="304139" tIns="152069" rIns="304139" bIns="152069" rtlCol="0"/>
          <a:lstStyle>
            <a:lvl1pPr algn="l">
              <a:defRPr sz="40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967666" y="0"/>
            <a:ext cx="9155483" cy="1605042"/>
          </a:xfrm>
          <a:prstGeom prst="rect">
            <a:avLst/>
          </a:prstGeom>
        </p:spPr>
        <p:txBody>
          <a:bodyPr vert="horz" lIns="304139" tIns="152069" rIns="304139" bIns="152069" rtlCol="0"/>
          <a:lstStyle>
            <a:lvl1pPr algn="r">
              <a:defRPr sz="4000"/>
            </a:lvl1pPr>
          </a:lstStyle>
          <a:p>
            <a:fld id="{F71B91B7-A113-4BA4-8F06-51EFE896A38B}" type="datetimeFigureOut">
              <a:rPr lang="en-US" smtClean="0"/>
              <a:t>6/6/2019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38413" y="2406650"/>
            <a:ext cx="16051212" cy="120380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304139" tIns="152069" rIns="304139" bIns="15206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112804" y="15247899"/>
            <a:ext cx="16902430" cy="14445377"/>
          </a:xfrm>
          <a:prstGeom prst="rect">
            <a:avLst/>
          </a:prstGeom>
        </p:spPr>
        <p:txBody>
          <a:bodyPr vert="horz" lIns="304139" tIns="152069" rIns="304139" bIns="15206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30490225"/>
            <a:ext cx="9155483" cy="1605042"/>
          </a:xfrm>
          <a:prstGeom prst="rect">
            <a:avLst/>
          </a:prstGeom>
        </p:spPr>
        <p:txBody>
          <a:bodyPr vert="horz" lIns="304139" tIns="152069" rIns="304139" bIns="152069" rtlCol="0" anchor="b"/>
          <a:lstStyle>
            <a:lvl1pPr algn="l">
              <a:defRPr sz="40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967666" y="30490225"/>
            <a:ext cx="9155483" cy="1605042"/>
          </a:xfrm>
          <a:prstGeom prst="rect">
            <a:avLst/>
          </a:prstGeom>
        </p:spPr>
        <p:txBody>
          <a:bodyPr vert="horz" lIns="304139" tIns="152069" rIns="304139" bIns="152069" rtlCol="0" anchor="b"/>
          <a:lstStyle>
            <a:lvl1pPr algn="r">
              <a:defRPr sz="4000"/>
            </a:lvl1pPr>
          </a:lstStyle>
          <a:p>
            <a:fld id="{1EAB9E8C-AB5F-47E3-A3BD-F225850CD7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9198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AB9E8C-AB5F-47E3-A3BD-F225850CD7F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325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AB9E8C-AB5F-47E3-A3BD-F225850CD7F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953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D51C1-7132-894B-9033-0646036C9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077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D51C1-7132-894B-9033-0646036C9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880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D51C1-7132-894B-9033-0646036C9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324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66967"/>
            <a:ext cx="6858000" cy="1655762"/>
          </a:xfrm>
          <a:solidFill>
            <a:srgbClr val="00A65E"/>
          </a:solidFill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Raleway Medium" panose="020B06030301010600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053194" y="1720499"/>
            <a:ext cx="5321073" cy="1736374"/>
          </a:xfrm>
          <a:prstGeom prst="rect">
            <a:avLst/>
          </a:prstGeom>
          <a:solidFill>
            <a:srgbClr val="0037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1053194" y="1518557"/>
            <a:ext cx="5321073" cy="1736374"/>
          </a:xfrm>
          <a:prstGeom prst="rect">
            <a:avLst/>
          </a:prstGeom>
          <a:solidFill>
            <a:srgbClr val="00A6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1143000" y="1650351"/>
            <a:ext cx="5127172" cy="1475117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  <a:latin typeface="Raleway Medium" panose="020B0603030101060003" pitchFamily="34" charset="0"/>
              </a:defRPr>
            </a:lvl1pPr>
          </a:lstStyle>
          <a:p>
            <a:pPr lvl="0"/>
            <a:r>
              <a:rPr lang="en-US" dirty="0" smtClean="0"/>
              <a:t>CLICK TO ADD TITLE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6113556" y="6241135"/>
            <a:ext cx="2203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cityoffortwayne.org/utilities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267" y="1419945"/>
            <a:ext cx="1734310" cy="173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67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89463F98-374F-4799-8BAE-ECAB626E3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411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89463F98-374F-4799-8BAE-ECAB626E3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370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89463F98-374F-4799-8BAE-ECAB626E3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0749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89463F98-374F-4799-8BAE-ECAB626E3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468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89463F98-374F-4799-8BAE-ECAB626E3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069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89463F98-374F-4799-8BAE-ECAB626E3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9461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89463F98-374F-4799-8BAE-ECAB626E3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751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D51C1-7132-894B-9033-0646036C9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393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89463F98-374F-4799-8BAE-ECAB626E3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823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89463F98-374F-4799-8BAE-ECAB626E3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4936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89463F98-374F-4799-8BAE-ECAB626E3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5904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89463F98-374F-4799-8BAE-ECAB626E3F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6399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66967"/>
            <a:ext cx="6858000" cy="1655762"/>
          </a:xfrm>
          <a:solidFill>
            <a:srgbClr val="00A65E"/>
          </a:solidFill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Raleway Medium" panose="020B06030301010600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053194" y="1720499"/>
            <a:ext cx="5321073" cy="1736374"/>
          </a:xfrm>
          <a:prstGeom prst="rect">
            <a:avLst/>
          </a:prstGeom>
          <a:solidFill>
            <a:srgbClr val="0037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1053194" y="1518557"/>
            <a:ext cx="5321073" cy="1736374"/>
          </a:xfrm>
          <a:prstGeom prst="rect">
            <a:avLst/>
          </a:prstGeom>
          <a:solidFill>
            <a:srgbClr val="00A6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1143000" y="1650351"/>
            <a:ext cx="5127172" cy="1475117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  <a:latin typeface="Raleway Medium" panose="020B0603030101060003" pitchFamily="34" charset="0"/>
              </a:defRPr>
            </a:lvl1pPr>
          </a:lstStyle>
          <a:p>
            <a:pPr lvl="0"/>
            <a:r>
              <a:rPr lang="en-US" dirty="0" smtClean="0"/>
              <a:t>CLICK TO ADD TITLE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6113556" y="6241135"/>
            <a:ext cx="2203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cityoffortwayne.org/utilities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795" y="1518557"/>
            <a:ext cx="1763000" cy="167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67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6DF1-D69D-4472-AE4A-6CF0F77D66F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5534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6DF1-D69D-4472-AE4A-6CF0F77D66F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9592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710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710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6DF1-D69D-4472-AE4A-6CF0F77D66F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57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576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600201"/>
            <a:ext cx="40576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6DF1-D69D-4472-AE4A-6CF0F77D66F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1742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397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397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628" y="1535113"/>
            <a:ext cx="404217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628" y="2174875"/>
            <a:ext cx="404217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6DF1-D69D-4472-AE4A-6CF0F77D66F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589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D51C1-7132-894B-9033-0646036C9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584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6DF1-D69D-4472-AE4A-6CF0F77D66F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2041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6DF1-D69D-4472-AE4A-6CF0F77D66F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5579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71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448" y="273051"/>
            <a:ext cx="511135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71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6DF1-D69D-4472-AE4A-6CF0F77D66F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83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1891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1891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1891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6DF1-D69D-4472-AE4A-6CF0F77D66F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5941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6DF1-D69D-4472-AE4A-6CF0F77D66F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29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579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6DF1-D69D-4472-AE4A-6CF0F77D66F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3170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36DF1-D69D-4472-AE4A-6CF0F77D66F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6208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5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ide Bar Placeholder"/>
          <p:cNvSpPr>
            <a:spLocks noGrp="1"/>
          </p:cNvSpPr>
          <p:nvPr>
            <p:ph type="body" sz="quarter" idx="22"/>
          </p:nvPr>
        </p:nvSpPr>
        <p:spPr bwMode="white">
          <a:xfrm rot="16200000">
            <a:off x="-2372519" y="3353594"/>
            <a:ext cx="5202240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lnSpc>
                <a:spcPct val="70000"/>
              </a:lnSpc>
              <a:spcBef>
                <a:spcPts val="0"/>
              </a:spcBef>
              <a:buNone/>
              <a:defRPr lang="en-US" sz="1300" b="1" kern="0" cap="all" spc="200" normalizeH="0" baseline="0" dirty="0" smtClean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ake-Away Placeholder"/>
          <p:cNvSpPr>
            <a:spLocks noGrp="1"/>
          </p:cNvSpPr>
          <p:nvPr>
            <p:ph type="body" sz="quarter" idx="19"/>
          </p:nvPr>
        </p:nvSpPr>
        <p:spPr>
          <a:xfrm>
            <a:off x="1168408" y="6162690"/>
            <a:ext cx="6267451" cy="5492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2200" cap="none" baseline="0">
                <a:solidFill>
                  <a:schemeClr val="tx2"/>
                </a:solidFill>
                <a:latin typeface="Cambria" pitchFamily="18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6" name="Text Placeholder"/>
          <p:cNvSpPr>
            <a:spLocks noGrp="1"/>
          </p:cNvSpPr>
          <p:nvPr>
            <p:ph type="body" sz="quarter" idx="15"/>
          </p:nvPr>
        </p:nvSpPr>
        <p:spPr>
          <a:xfrm>
            <a:off x="1139828" y="1962154"/>
            <a:ext cx="6864351" cy="3651247"/>
          </a:xfrm>
          <a:prstGeom prst="rect">
            <a:avLst/>
          </a:prstGeom>
        </p:spPr>
        <p:txBody>
          <a:bodyPr lIns="0" tIns="0" rIns="0" bIns="0"/>
          <a:lstStyle>
            <a:lvl1pPr marL="230188" indent="-230188" defTabSz="914400" eaLnBrk="0" hangingPunct="0">
              <a:lnSpc>
                <a:spcPct val="90000"/>
              </a:lnSpc>
              <a:spcBef>
                <a:spcPts val="1200"/>
              </a:spcBef>
              <a:buFontTx/>
              <a:buChar char="•"/>
              <a:defRPr lang="en-US" b="1" kern="0">
                <a:solidFill>
                  <a:schemeClr val="accent3"/>
                </a:solidFill>
              </a:defRPr>
            </a:lvl1pPr>
            <a:lvl2pPr defTabSz="914400" eaLnBrk="0" hangingPunct="0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Tx/>
              <a:buChar char="•"/>
              <a:defRPr lang="en-US" sz="2200" b="0" kern="0">
                <a:solidFill>
                  <a:schemeClr val="accent3"/>
                </a:solidFill>
              </a:defRPr>
            </a:lvl2pPr>
            <a:lvl3pPr defTabSz="914400" eaLnBrk="0" hangingPunct="0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Tx/>
              <a:buChar char="•"/>
              <a:defRPr lang="en-US" sz="2200" b="0" kern="0">
                <a:solidFill>
                  <a:schemeClr val="accent3"/>
                </a:solidFill>
              </a:defRPr>
            </a:lvl3pPr>
            <a:lvl4pPr defTabSz="914400" eaLnBrk="0" hangingPunct="0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Tx/>
              <a:buChar char="•"/>
              <a:defRPr lang="en-US" sz="2200" b="0" kern="0">
                <a:solidFill>
                  <a:schemeClr val="accent3"/>
                </a:solidFill>
              </a:defRPr>
            </a:lvl4pPr>
            <a:lvl5pPr defTabSz="914400" eaLnBrk="0" hangingPunct="0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Tx/>
              <a:buChar char="•"/>
              <a:defRPr lang="en-US" sz="2200" b="0" kern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"/>
          <p:cNvSpPr>
            <a:spLocks noGrp="1"/>
          </p:cNvSpPr>
          <p:nvPr>
            <p:ph type="title"/>
          </p:nvPr>
        </p:nvSpPr>
        <p:spPr>
          <a:xfrm>
            <a:off x="1157289" y="800100"/>
            <a:ext cx="7529512" cy="1143000"/>
          </a:xfrm>
          <a:prstGeom prst="rect">
            <a:avLst/>
          </a:prstGeom>
        </p:spPr>
        <p:txBody>
          <a:bodyPr/>
          <a:lstStyle>
            <a:lvl1pPr algn="l">
              <a:lnSpc>
                <a:spcPct val="70000"/>
              </a:lnSpc>
              <a:defRPr lang="en-US" sz="3200" b="1" cap="all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BDBAB4"/>
              </a:solidFill>
            </a:endParaRPr>
          </a:p>
        </p:txBody>
      </p:sp>
      <p:sp>
        <p:nvSpPr>
          <p:cNvPr id="7" name="Date Placeholder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BDBAB4"/>
              </a:solidFill>
            </a:endParaRPr>
          </a:p>
        </p:txBody>
      </p:sp>
      <p:sp>
        <p:nvSpPr>
          <p:cNvPr id="8" name="Slide Number Placeholder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9E7AF-80A3-485B-919B-FEA38357223C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6497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5 - Tex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ption Placeholder"/>
          <p:cNvSpPr>
            <a:spLocks noGrp="1"/>
          </p:cNvSpPr>
          <p:nvPr>
            <p:ph type="body" sz="quarter" idx="26"/>
          </p:nvPr>
        </p:nvSpPr>
        <p:spPr>
          <a:xfrm>
            <a:off x="520703" y="5180028"/>
            <a:ext cx="2352675" cy="439737"/>
          </a:xfrm>
          <a:prstGeom prst="rect">
            <a:avLst/>
          </a:prstGeom>
        </p:spPr>
        <p:txBody>
          <a:bodyPr lIns="0" tIns="91440" rIns="0" bIns="0"/>
          <a:lstStyle>
            <a:lvl1pPr algn="r">
              <a:buNone/>
              <a:defRPr lang="en-US" sz="1000" b="0" kern="0" baseline="0" dirty="0" smtClean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Picture Placeholder"/>
          <p:cNvSpPr>
            <a:spLocks noGrp="1" noChangeAspect="1"/>
          </p:cNvSpPr>
          <p:nvPr>
            <p:ph type="pic" idx="12"/>
          </p:nvPr>
        </p:nvSpPr>
        <p:spPr>
          <a:xfrm>
            <a:off x="536577" y="804878"/>
            <a:ext cx="2336800" cy="43751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>
                <a:latin typeface="+mj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9" name="Sidebar Placeholder"/>
          <p:cNvSpPr>
            <a:spLocks noGrp="1"/>
          </p:cNvSpPr>
          <p:nvPr>
            <p:ph type="body" sz="quarter" idx="22"/>
          </p:nvPr>
        </p:nvSpPr>
        <p:spPr bwMode="white">
          <a:xfrm rot="16200000">
            <a:off x="-2372519" y="3353594"/>
            <a:ext cx="5202240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lnSpc>
                <a:spcPct val="70000"/>
              </a:lnSpc>
              <a:spcBef>
                <a:spcPts val="0"/>
              </a:spcBef>
              <a:buNone/>
              <a:defRPr lang="en-US" sz="1300" b="1" kern="0" cap="all" spc="200" normalizeH="0" baseline="0" dirty="0" smtClean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ake Away Placeholder"/>
          <p:cNvSpPr>
            <a:spLocks noGrp="1"/>
          </p:cNvSpPr>
          <p:nvPr>
            <p:ph type="body" sz="quarter" idx="20"/>
          </p:nvPr>
        </p:nvSpPr>
        <p:spPr>
          <a:xfrm>
            <a:off x="1168408" y="6162690"/>
            <a:ext cx="6267449" cy="549275"/>
          </a:xfrm>
          <a:prstGeom prst="rect">
            <a:avLst/>
          </a:prstGeom>
          <a:ln>
            <a:noFill/>
          </a:ln>
        </p:spPr>
        <p:txBody>
          <a:bodyPr lIns="0" tIns="0" rIns="0" bIns="0" anchor="b" anchorCtr="0"/>
          <a:lstStyle>
            <a:lvl1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2200" cap="none" baseline="0">
                <a:solidFill>
                  <a:schemeClr val="tx2"/>
                </a:solidFill>
                <a:latin typeface="Cambria" pitchFamily="18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6" name="Text Placeholder"/>
          <p:cNvSpPr>
            <a:spLocks noGrp="1"/>
          </p:cNvSpPr>
          <p:nvPr>
            <p:ph type="body" sz="quarter" idx="17"/>
          </p:nvPr>
        </p:nvSpPr>
        <p:spPr>
          <a:xfrm>
            <a:off x="3225806" y="1962150"/>
            <a:ext cx="5368927" cy="3657600"/>
          </a:xfrm>
          <a:prstGeom prst="rect">
            <a:avLst/>
          </a:prstGeom>
        </p:spPr>
        <p:txBody>
          <a:bodyPr lIns="0" tIns="0" rIns="0" bIns="0"/>
          <a:lstStyle>
            <a:lvl1pPr marL="230188" indent="-230188" defTabSz="914400" eaLnBrk="0" hangingPunct="0">
              <a:lnSpc>
                <a:spcPct val="90000"/>
              </a:lnSpc>
              <a:spcBef>
                <a:spcPts val="1200"/>
              </a:spcBef>
              <a:buFontTx/>
              <a:buChar char="•"/>
              <a:defRPr lang="en-US" b="1" kern="0" baseline="0">
                <a:solidFill>
                  <a:schemeClr val="accent3"/>
                </a:solidFill>
                <a:latin typeface="Calibri" pitchFamily="34" charset="0"/>
              </a:defRPr>
            </a:lvl1pPr>
            <a:lvl2pPr defTabSz="914400" eaLnBrk="0" hangingPunct="0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Tx/>
              <a:buChar char="•"/>
              <a:defRPr lang="en-US" sz="2200" b="0" kern="0" baseline="0">
                <a:solidFill>
                  <a:schemeClr val="accent3"/>
                </a:solidFill>
                <a:latin typeface="Calibri" pitchFamily="34" charset="0"/>
              </a:defRPr>
            </a:lvl2pPr>
            <a:lvl3pPr defTabSz="914400" eaLnBrk="0" hangingPunct="0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Tx/>
              <a:buChar char="•"/>
              <a:defRPr lang="en-US" sz="2200" b="0" kern="0" baseline="0">
                <a:solidFill>
                  <a:schemeClr val="accent3"/>
                </a:solidFill>
                <a:latin typeface="Calibri" pitchFamily="34" charset="0"/>
              </a:defRPr>
            </a:lvl3pPr>
            <a:lvl4pPr defTabSz="914400" eaLnBrk="0" hangingPunct="0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Tx/>
              <a:buChar char="•"/>
              <a:defRPr lang="en-US" sz="2200" b="0" kern="0" baseline="0">
                <a:solidFill>
                  <a:schemeClr val="accent3"/>
                </a:solidFill>
                <a:latin typeface="Calibri" pitchFamily="34" charset="0"/>
              </a:defRPr>
            </a:lvl4pPr>
            <a:lvl5pPr defTabSz="914400" eaLnBrk="0" hangingPunct="0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Tx/>
              <a:buChar char="•"/>
              <a:defRPr lang="en-US" sz="2200" b="0" kern="0" baseline="0">
                <a:solidFill>
                  <a:schemeClr val="accent3"/>
                </a:solidFill>
                <a:latin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"/>
          <p:cNvSpPr>
            <a:spLocks noGrp="1"/>
          </p:cNvSpPr>
          <p:nvPr>
            <p:ph type="title"/>
          </p:nvPr>
        </p:nvSpPr>
        <p:spPr>
          <a:xfrm>
            <a:off x="3225806" y="800100"/>
            <a:ext cx="5368927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70000"/>
              </a:lnSpc>
              <a:defRPr lang="en-US" sz="3200" b="1" cap="all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Footer Placeholder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BDBAB4"/>
              </a:solidFill>
            </a:endParaRPr>
          </a:p>
        </p:txBody>
      </p:sp>
      <p:sp>
        <p:nvSpPr>
          <p:cNvPr id="11" name="Date Placeholder"/>
          <p:cNvSpPr>
            <a:spLocks noGrp="1"/>
          </p:cNvSpPr>
          <p:nvPr>
            <p:ph type="dt" sz="half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BDBAB4"/>
              </a:solidFill>
            </a:endParaRPr>
          </a:p>
        </p:txBody>
      </p:sp>
      <p:sp>
        <p:nvSpPr>
          <p:cNvPr id="12" name="Slide Number Placeholder"/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F9FC0-2A9A-4BB6-9F87-7A0F3983C611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1515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5 -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idebar Placeholder"/>
          <p:cNvSpPr>
            <a:spLocks noGrp="1"/>
          </p:cNvSpPr>
          <p:nvPr>
            <p:ph type="body" sz="quarter" idx="22"/>
          </p:nvPr>
        </p:nvSpPr>
        <p:spPr bwMode="white">
          <a:xfrm rot="16200000">
            <a:off x="-2372519" y="3353594"/>
            <a:ext cx="5202240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lnSpc>
                <a:spcPct val="70000"/>
              </a:lnSpc>
              <a:spcBef>
                <a:spcPts val="0"/>
              </a:spcBef>
              <a:buNone/>
              <a:defRPr lang="en-US" sz="1300" b="1" kern="0" cap="all" spc="200" normalizeH="0" baseline="0" dirty="0" smtClean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ake Away Placeholder"/>
          <p:cNvSpPr>
            <a:spLocks noGrp="1"/>
          </p:cNvSpPr>
          <p:nvPr>
            <p:ph type="body" sz="quarter" idx="19"/>
          </p:nvPr>
        </p:nvSpPr>
        <p:spPr>
          <a:xfrm>
            <a:off x="1168407" y="6162690"/>
            <a:ext cx="6267451" cy="5492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2200" cap="none" baseline="0">
                <a:solidFill>
                  <a:schemeClr val="tx2"/>
                </a:solidFill>
                <a:latin typeface="Cambria" pitchFamily="18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"/>
          <p:cNvSpPr>
            <a:spLocks noGrp="1"/>
          </p:cNvSpPr>
          <p:nvPr>
            <p:ph idx="11"/>
          </p:nvPr>
        </p:nvSpPr>
        <p:spPr>
          <a:xfrm>
            <a:off x="1168407" y="1943100"/>
            <a:ext cx="6864349" cy="3760788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spcBef>
                <a:spcPts val="1200"/>
              </a:spcBef>
              <a:buClr>
                <a:schemeClr val="accent4"/>
              </a:buClr>
              <a:buNone/>
              <a:defRPr b="1" baseline="0">
                <a:solidFill>
                  <a:schemeClr val="accent3"/>
                </a:solidFill>
                <a:latin typeface="+mj-lt"/>
              </a:defRPr>
            </a:lvl1pPr>
            <a:lvl2pPr marL="461963" indent="-228600"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defRPr sz="2100" b="0">
                <a:solidFill>
                  <a:schemeClr val="accent5"/>
                </a:solidFill>
              </a:defRPr>
            </a:lvl2pPr>
            <a:lvl3pPr marL="682625" indent="-227013"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defRPr sz="2000" b="0">
                <a:solidFill>
                  <a:schemeClr val="accent5"/>
                </a:solidFill>
              </a:defRPr>
            </a:lvl3pPr>
            <a:lvl4pPr marL="914400" indent="-227013"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defRPr sz="2000" b="0">
                <a:solidFill>
                  <a:schemeClr val="accent5"/>
                </a:solidFill>
              </a:defRPr>
            </a:lvl4pPr>
            <a:lvl5pPr marL="1147763" indent="-228600"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defRPr sz="2000" b="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itle"/>
          <p:cNvSpPr>
            <a:spLocks noGrp="1"/>
          </p:cNvSpPr>
          <p:nvPr>
            <p:ph type="title"/>
          </p:nvPr>
        </p:nvSpPr>
        <p:spPr>
          <a:xfrm>
            <a:off x="1157291" y="800100"/>
            <a:ext cx="6875463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70000"/>
              </a:lnSpc>
              <a:defRPr lang="en-US" sz="3200" b="1" cap="all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Footer Placeholder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BDBAB4"/>
              </a:solidFill>
            </a:endParaRPr>
          </a:p>
        </p:txBody>
      </p:sp>
      <p:sp>
        <p:nvSpPr>
          <p:cNvPr id="10" name="Date Placeholder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BDBAB4"/>
              </a:solidFill>
            </a:endParaRPr>
          </a:p>
        </p:txBody>
      </p:sp>
      <p:sp>
        <p:nvSpPr>
          <p:cNvPr id="11" name="Slide Number Placeholder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11577-8E1D-43FA-BD48-90D56012AF44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406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D51C1-7132-894B-9033-0646036C9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72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5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idebar Placeholder"/>
          <p:cNvSpPr>
            <a:spLocks noGrp="1"/>
          </p:cNvSpPr>
          <p:nvPr>
            <p:ph type="body" sz="quarter" idx="22"/>
          </p:nvPr>
        </p:nvSpPr>
        <p:spPr bwMode="white">
          <a:xfrm rot="16200000">
            <a:off x="-2372519" y="3353594"/>
            <a:ext cx="5202240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lnSpc>
                <a:spcPct val="70000"/>
              </a:lnSpc>
              <a:spcBef>
                <a:spcPts val="0"/>
              </a:spcBef>
              <a:buNone/>
              <a:defRPr lang="en-US" sz="1300" b="1" kern="0" cap="all" spc="200" normalizeH="0" baseline="0" dirty="0" smtClean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ake Away Placeholder"/>
          <p:cNvSpPr>
            <a:spLocks noGrp="1"/>
          </p:cNvSpPr>
          <p:nvPr>
            <p:ph type="body" sz="quarter" idx="19"/>
          </p:nvPr>
        </p:nvSpPr>
        <p:spPr>
          <a:xfrm>
            <a:off x="1157296" y="6162690"/>
            <a:ext cx="6278561" cy="5492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80000"/>
              </a:lnSpc>
              <a:spcBef>
                <a:spcPts val="0"/>
              </a:spcBef>
              <a:buFontTx/>
              <a:buNone/>
              <a:defRPr lang="en-US" sz="2200" b="1" cap="none" baseline="0" dirty="0" smtClean="0">
                <a:solidFill>
                  <a:schemeClr val="tx2"/>
                </a:solidFill>
                <a:latin typeface="Cambria" pitchFamily="18" charset="0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8"/>
          </p:nvPr>
        </p:nvSpPr>
        <p:spPr>
          <a:xfrm>
            <a:off x="4701148" y="1944899"/>
            <a:ext cx="3331604" cy="3657600"/>
          </a:xfrm>
          <a:prstGeom prst="rect">
            <a:avLst/>
          </a:prstGeom>
        </p:spPr>
        <p:txBody>
          <a:bodyPr lIns="0" tIns="0" rIns="0" bIns="0"/>
          <a:lstStyle>
            <a:lvl1pPr marL="230188" marR="0" indent="-230188" algn="l" defTabSz="914400" rtl="0" eaLnBrk="0" fontAlgn="base" latinLnBrk="0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Char char="•"/>
              <a:tabLst/>
              <a:defRPr kumimoji="0" lang="en-US" sz="2400" b="1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1pPr>
            <a:lvl2pPr marL="461963" marR="0" indent="-228600" algn="l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Tx/>
              <a:buFontTx/>
              <a:buChar char="•"/>
              <a:tabLst/>
              <a:defRPr kumimoji="0" lang="en-US" sz="2200" b="0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2pPr>
            <a:lvl3pPr marL="682625" marR="0" indent="-227013" algn="l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Tx/>
              <a:buFontTx/>
              <a:buChar char="•"/>
              <a:tabLst/>
              <a:defRPr kumimoji="0" lang="en-US" sz="2200" b="0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3pPr>
            <a:lvl4pPr marL="914400" marR="0" indent="-227013" algn="l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Tx/>
              <a:buFontTx/>
              <a:buChar char="•"/>
              <a:tabLst/>
              <a:defRPr kumimoji="0" lang="en-US" sz="2200" b="0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4pPr>
            <a:lvl5pPr marL="1147763" marR="0" indent="-228600" algn="l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Tx/>
              <a:buFontTx/>
              <a:buChar char="•"/>
              <a:tabLst/>
              <a:defRPr kumimoji="0" lang="en-US" sz="2200" b="0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4" name="Content Placeholder 1"/>
          <p:cNvSpPr>
            <a:spLocks noGrp="1"/>
          </p:cNvSpPr>
          <p:nvPr>
            <p:ph sz="half" idx="2"/>
          </p:nvPr>
        </p:nvSpPr>
        <p:spPr>
          <a:xfrm>
            <a:off x="1157290" y="1944899"/>
            <a:ext cx="3331604" cy="3657600"/>
          </a:xfrm>
          <a:prstGeom prst="rect">
            <a:avLst/>
          </a:prstGeom>
        </p:spPr>
        <p:txBody>
          <a:bodyPr lIns="0" tIns="0" rIns="0" bIns="0"/>
          <a:lstStyle>
            <a:lvl1pPr marL="230188" marR="0" indent="-230188" algn="l" defTabSz="914400" rtl="0" eaLnBrk="0" fontAlgn="base" latinLnBrk="0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Char char="•"/>
              <a:tabLst/>
              <a:defRPr kumimoji="0" lang="en-US" sz="2400" b="1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1pPr>
            <a:lvl2pPr marL="461963" marR="0" indent="-228600" algn="l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Tx/>
              <a:buFontTx/>
              <a:buChar char="•"/>
              <a:tabLst/>
              <a:defRPr kumimoji="0" lang="en-US" sz="2200" b="0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2pPr>
            <a:lvl3pPr marL="682625" marR="0" indent="-227013" algn="l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Tx/>
              <a:buFontTx/>
              <a:buChar char="•"/>
              <a:tabLst/>
              <a:defRPr kumimoji="0" lang="en-US" sz="2200" b="0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3pPr>
            <a:lvl4pPr marL="914400" marR="0" indent="-227013" algn="l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Tx/>
              <a:buFontTx/>
              <a:buChar char="•"/>
              <a:tabLst/>
              <a:defRPr kumimoji="0" lang="en-US" sz="2200" b="0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4pPr>
            <a:lvl5pPr marL="1147763" marR="0" indent="-228600" algn="l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Tx/>
              <a:buFontTx/>
              <a:buChar char="•"/>
              <a:tabLst/>
              <a:defRPr kumimoji="0" lang="en-US" sz="2200" b="0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dirty="0"/>
          </a:p>
        </p:txBody>
      </p:sp>
      <p:sp>
        <p:nvSpPr>
          <p:cNvPr id="8" name="Title"/>
          <p:cNvSpPr>
            <a:spLocks noGrp="1"/>
          </p:cNvSpPr>
          <p:nvPr>
            <p:ph type="title"/>
          </p:nvPr>
        </p:nvSpPr>
        <p:spPr>
          <a:xfrm>
            <a:off x="1157289" y="800100"/>
            <a:ext cx="7529512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70000"/>
              </a:lnSpc>
              <a:defRPr lang="en-US" sz="3200" b="1" cap="all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Footer Placeholder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BDBAB4"/>
              </a:solidFill>
            </a:endParaRPr>
          </a:p>
        </p:txBody>
      </p:sp>
      <p:sp>
        <p:nvSpPr>
          <p:cNvPr id="10" name="Date Placeholder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BDBAB4"/>
              </a:solidFill>
            </a:endParaRPr>
          </a:p>
        </p:txBody>
      </p:sp>
      <p:sp>
        <p:nvSpPr>
          <p:cNvPr id="11" name="Slide Number Placeholder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74222-C083-4866-B85C-7C855EB7D714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7977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5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idebar Placeholder"/>
          <p:cNvSpPr>
            <a:spLocks noGrp="1"/>
          </p:cNvSpPr>
          <p:nvPr>
            <p:ph type="body" sz="quarter" idx="22"/>
          </p:nvPr>
        </p:nvSpPr>
        <p:spPr bwMode="white">
          <a:xfrm rot="16200000">
            <a:off x="-2372519" y="3353594"/>
            <a:ext cx="5202240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lnSpc>
                <a:spcPct val="70000"/>
              </a:lnSpc>
              <a:spcBef>
                <a:spcPts val="0"/>
              </a:spcBef>
              <a:buNone/>
              <a:defRPr lang="en-US" sz="1300" b="1" kern="0" cap="all" spc="200" normalizeH="0" baseline="0" dirty="0" smtClean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ake Away Placeholder"/>
          <p:cNvSpPr>
            <a:spLocks noGrp="1"/>
          </p:cNvSpPr>
          <p:nvPr>
            <p:ph type="body" sz="quarter" idx="19"/>
          </p:nvPr>
        </p:nvSpPr>
        <p:spPr>
          <a:xfrm>
            <a:off x="1157296" y="6162690"/>
            <a:ext cx="6278561" cy="5492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2200" cap="none" baseline="0">
                <a:solidFill>
                  <a:schemeClr val="tx2"/>
                </a:solidFill>
                <a:latin typeface="Cambria" pitchFamily="18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6"/>
          </p:nvPr>
        </p:nvSpPr>
        <p:spPr>
          <a:xfrm>
            <a:off x="6198288" y="1943100"/>
            <a:ext cx="2286515" cy="3657600"/>
          </a:xfrm>
          <a:prstGeom prst="rect">
            <a:avLst/>
          </a:prstGeom>
        </p:spPr>
        <p:txBody>
          <a:bodyPr lIns="0" tIns="0" rIns="0" bIns="0"/>
          <a:lstStyle>
            <a:lvl1pPr marL="230188" marR="0" indent="-230188" algn="l" defTabSz="914400" rtl="0" eaLnBrk="0" fontAlgn="base" latinLnBrk="0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Char char="•"/>
              <a:tabLst/>
              <a:defRPr kumimoji="0" lang="en-US" sz="2400" b="1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1pPr>
            <a:lvl2pPr marL="461963" marR="0" indent="-228600" algn="l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Tx/>
              <a:buFontTx/>
              <a:buChar char="•"/>
              <a:tabLst/>
              <a:defRPr kumimoji="0" lang="en-US" sz="2200" b="0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2pPr>
            <a:lvl3pPr marL="682625" marR="0" indent="-227013" algn="l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Tx/>
              <a:buFontTx/>
              <a:buChar char="•"/>
              <a:tabLst/>
              <a:defRPr kumimoji="0" lang="en-US" sz="2200" b="0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3pPr>
            <a:lvl4pPr marL="914400" marR="0" indent="-227013" algn="l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Tx/>
              <a:buFontTx/>
              <a:buChar char="•"/>
              <a:tabLst/>
              <a:defRPr kumimoji="0" lang="en-US" sz="2200" b="0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4pPr>
            <a:lvl5pPr marL="1147763" marR="0" indent="-228600" algn="l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Tx/>
              <a:buFontTx/>
              <a:buChar char="•"/>
              <a:tabLst/>
              <a:defRPr kumimoji="0" lang="en-US" sz="2200" b="0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8"/>
          </p:nvPr>
        </p:nvSpPr>
        <p:spPr>
          <a:xfrm>
            <a:off x="3677792" y="1943100"/>
            <a:ext cx="2286515" cy="3657600"/>
          </a:xfrm>
          <a:prstGeom prst="rect">
            <a:avLst/>
          </a:prstGeom>
        </p:spPr>
        <p:txBody>
          <a:bodyPr lIns="0" tIns="0" rIns="0" bIns="0"/>
          <a:lstStyle>
            <a:lvl1pPr marL="230188" marR="0" indent="-230188" algn="l" defTabSz="914400" rtl="0" eaLnBrk="0" fontAlgn="base" latinLnBrk="0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Char char="•"/>
              <a:tabLst/>
              <a:defRPr kumimoji="0" lang="en-US" sz="2400" b="1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1pPr>
            <a:lvl2pPr marL="461963" marR="0" indent="-228600" algn="l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Tx/>
              <a:buFontTx/>
              <a:buChar char="•"/>
              <a:tabLst/>
              <a:defRPr kumimoji="0" lang="en-US" sz="2200" b="0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2pPr>
            <a:lvl3pPr marL="682625" marR="0" indent="-227013" algn="l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Tx/>
              <a:buFontTx/>
              <a:buChar char="•"/>
              <a:tabLst/>
              <a:defRPr kumimoji="0" lang="en-US" sz="2200" b="0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3pPr>
            <a:lvl4pPr marL="914400" marR="0" indent="-227013" algn="l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Tx/>
              <a:buFontTx/>
              <a:buChar char="•"/>
              <a:tabLst/>
              <a:defRPr kumimoji="0" lang="en-US" sz="2200" b="0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4pPr>
            <a:lvl5pPr marL="1147763" marR="0" indent="-228600" algn="l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Tx/>
              <a:buFontTx/>
              <a:buChar char="•"/>
              <a:tabLst/>
              <a:defRPr kumimoji="0" lang="en-US" sz="2200" b="0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dirty="0"/>
          </a:p>
        </p:txBody>
      </p:sp>
      <p:sp>
        <p:nvSpPr>
          <p:cNvPr id="4" name="Content Placeholder 1"/>
          <p:cNvSpPr>
            <a:spLocks noGrp="1"/>
          </p:cNvSpPr>
          <p:nvPr>
            <p:ph sz="half" idx="2"/>
          </p:nvPr>
        </p:nvSpPr>
        <p:spPr>
          <a:xfrm>
            <a:off x="1157295" y="1943100"/>
            <a:ext cx="2286515" cy="3657600"/>
          </a:xfrm>
          <a:prstGeom prst="rect">
            <a:avLst/>
          </a:prstGeom>
        </p:spPr>
        <p:txBody>
          <a:bodyPr lIns="0" tIns="0" rIns="0" bIns="0"/>
          <a:lstStyle>
            <a:lvl1pPr marL="230188" marR="0" indent="-230188" algn="l" defTabSz="914400" rtl="0" eaLnBrk="0" fontAlgn="base" latinLnBrk="0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Char char="•"/>
              <a:tabLst/>
              <a:defRPr kumimoji="0" lang="en-US" sz="2400" b="1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1pPr>
            <a:lvl2pPr marL="461963" marR="0" indent="-228600" algn="l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Tx/>
              <a:buFontTx/>
              <a:buChar char="•"/>
              <a:tabLst/>
              <a:defRPr kumimoji="0" lang="en-US" sz="2200" b="0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2pPr>
            <a:lvl3pPr marL="682625" marR="0" indent="-227013" algn="l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Tx/>
              <a:buFontTx/>
              <a:buChar char="•"/>
              <a:tabLst/>
              <a:defRPr kumimoji="0" lang="en-US" sz="2200" b="0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3pPr>
            <a:lvl4pPr marL="914400" marR="0" indent="-227013" algn="l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Tx/>
              <a:buFontTx/>
              <a:buChar char="•"/>
              <a:tabLst/>
              <a:defRPr kumimoji="0" lang="en-US" sz="2200" b="0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4pPr>
            <a:lvl5pPr marL="1147763" marR="0" indent="-228600" algn="l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SzTx/>
              <a:buFontTx/>
              <a:buChar char="•"/>
              <a:tabLst/>
              <a:defRPr kumimoji="0" lang="en-US" sz="2200" b="0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dirty="0"/>
          </a:p>
        </p:txBody>
      </p:sp>
      <p:sp>
        <p:nvSpPr>
          <p:cNvPr id="8" name="Title"/>
          <p:cNvSpPr>
            <a:spLocks noGrp="1"/>
          </p:cNvSpPr>
          <p:nvPr>
            <p:ph type="title"/>
          </p:nvPr>
        </p:nvSpPr>
        <p:spPr>
          <a:xfrm>
            <a:off x="1157289" y="800100"/>
            <a:ext cx="7529512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70000"/>
              </a:lnSpc>
              <a:defRPr lang="en-US" sz="3200" b="1" cap="all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Footer Placeholder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BDBAB4"/>
              </a:solidFill>
            </a:endParaRPr>
          </a:p>
        </p:txBody>
      </p:sp>
      <p:sp>
        <p:nvSpPr>
          <p:cNvPr id="10" name="Date Placeholder"/>
          <p:cNvSpPr>
            <a:spLocks noGrp="1"/>
          </p:cNvSpPr>
          <p:nvPr>
            <p:ph type="dt" sz="half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BDBAB4"/>
              </a:solidFill>
            </a:endParaRPr>
          </a:p>
        </p:txBody>
      </p:sp>
      <p:sp>
        <p:nvSpPr>
          <p:cNvPr id="11" name="Slide Number Placeholder"/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FD00D-E522-4DA3-B5D5-55A352C9EAB1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880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5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ide Bar Placeholder"/>
          <p:cNvSpPr>
            <a:spLocks noGrp="1"/>
          </p:cNvSpPr>
          <p:nvPr>
            <p:ph type="body" sz="quarter" idx="22"/>
          </p:nvPr>
        </p:nvSpPr>
        <p:spPr bwMode="white">
          <a:xfrm rot="16200000">
            <a:off x="-2372519" y="3353594"/>
            <a:ext cx="5202240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lnSpc>
                <a:spcPct val="70000"/>
              </a:lnSpc>
              <a:spcBef>
                <a:spcPts val="0"/>
              </a:spcBef>
              <a:buNone/>
              <a:defRPr lang="en-US" sz="1300" b="1" kern="0" cap="all" spc="200" normalizeH="0" baseline="0" dirty="0" smtClean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le"/>
          <p:cNvSpPr>
            <a:spLocks noGrp="1"/>
          </p:cNvSpPr>
          <p:nvPr>
            <p:ph type="title"/>
          </p:nvPr>
        </p:nvSpPr>
        <p:spPr>
          <a:xfrm>
            <a:off x="1157289" y="800100"/>
            <a:ext cx="7529512" cy="1143000"/>
          </a:xfrm>
          <a:prstGeom prst="rect">
            <a:avLst/>
          </a:prstGeom>
        </p:spPr>
        <p:txBody>
          <a:bodyPr/>
          <a:lstStyle>
            <a:lvl1pPr algn="l">
              <a:lnSpc>
                <a:spcPct val="70000"/>
              </a:lnSpc>
              <a:defRPr lang="en-US" sz="3200" b="1" cap="all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BDBAB4"/>
              </a:solidFill>
            </a:endParaRPr>
          </a:p>
        </p:txBody>
      </p:sp>
      <p:sp>
        <p:nvSpPr>
          <p:cNvPr id="5" name="Date Placeholder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BDBAB4"/>
              </a:solidFill>
            </a:endParaRPr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CDF7D-49ED-4D5E-9374-92104DE0BE3F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8686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5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ide Bar Placeholder"/>
          <p:cNvSpPr>
            <a:spLocks noGrp="1"/>
          </p:cNvSpPr>
          <p:nvPr>
            <p:ph type="body" sz="quarter" idx="22"/>
          </p:nvPr>
        </p:nvSpPr>
        <p:spPr bwMode="white">
          <a:xfrm rot="16200000">
            <a:off x="-2372519" y="3353594"/>
            <a:ext cx="5202240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lnSpc>
                <a:spcPct val="70000"/>
              </a:lnSpc>
              <a:spcBef>
                <a:spcPts val="0"/>
              </a:spcBef>
              <a:buNone/>
              <a:defRPr lang="en-US" sz="1300" b="1" kern="0" cap="all" spc="200" normalizeH="0" baseline="0" dirty="0" smtClean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Footer Placeholder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BDBAB4"/>
              </a:solidFill>
            </a:endParaRPr>
          </a:p>
        </p:txBody>
      </p:sp>
      <p:sp>
        <p:nvSpPr>
          <p:cNvPr id="4" name="Date Placeholder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BDBAB4"/>
              </a:solidFill>
            </a:endParaRPr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37508-BEE0-4EBF-802C-06D2FA0F4CA6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8277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1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ide Bar Placeholder"/>
          <p:cNvSpPr>
            <a:spLocks noGrp="1"/>
          </p:cNvSpPr>
          <p:nvPr>
            <p:ph type="body" sz="quarter" idx="22"/>
          </p:nvPr>
        </p:nvSpPr>
        <p:spPr bwMode="white">
          <a:xfrm rot="16200000">
            <a:off x="-2372519" y="3353594"/>
            <a:ext cx="5202240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lnSpc>
                <a:spcPct val="70000"/>
              </a:lnSpc>
              <a:spcBef>
                <a:spcPts val="0"/>
              </a:spcBef>
              <a:buNone/>
              <a:defRPr lang="en-US" sz="1300" b="1" kern="0" cap="all" spc="200" normalizeH="0" baseline="0" dirty="0" smtClean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ake-Away Placeholder"/>
          <p:cNvSpPr>
            <a:spLocks noGrp="1"/>
          </p:cNvSpPr>
          <p:nvPr>
            <p:ph type="body" sz="quarter" idx="19"/>
          </p:nvPr>
        </p:nvSpPr>
        <p:spPr>
          <a:xfrm>
            <a:off x="1168408" y="6162690"/>
            <a:ext cx="6267451" cy="54927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2200" cap="none" baseline="0">
                <a:solidFill>
                  <a:schemeClr val="tx2"/>
                </a:solidFill>
                <a:latin typeface="Cambria" pitchFamily="18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6" name="Text Placeholder"/>
          <p:cNvSpPr>
            <a:spLocks noGrp="1"/>
          </p:cNvSpPr>
          <p:nvPr>
            <p:ph type="body" sz="quarter" idx="15"/>
          </p:nvPr>
        </p:nvSpPr>
        <p:spPr>
          <a:xfrm>
            <a:off x="1139828" y="1962154"/>
            <a:ext cx="6864351" cy="3651247"/>
          </a:xfrm>
          <a:prstGeom prst="rect">
            <a:avLst/>
          </a:prstGeom>
        </p:spPr>
        <p:txBody>
          <a:bodyPr lIns="0" tIns="0" rIns="0" bIns="0"/>
          <a:lstStyle>
            <a:lvl1pPr marL="230188" indent="-230188" defTabSz="914400" eaLnBrk="0" hangingPunct="0">
              <a:lnSpc>
                <a:spcPct val="90000"/>
              </a:lnSpc>
              <a:spcBef>
                <a:spcPts val="1200"/>
              </a:spcBef>
              <a:buFontTx/>
              <a:buChar char="•"/>
              <a:defRPr lang="en-US" b="1" kern="0">
                <a:solidFill>
                  <a:schemeClr val="accent3"/>
                </a:solidFill>
              </a:defRPr>
            </a:lvl1pPr>
            <a:lvl2pPr defTabSz="914400" eaLnBrk="0" hangingPunct="0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Tx/>
              <a:buChar char="•"/>
              <a:defRPr lang="en-US" sz="2200" b="0" kern="0">
                <a:solidFill>
                  <a:schemeClr val="accent3"/>
                </a:solidFill>
              </a:defRPr>
            </a:lvl2pPr>
            <a:lvl3pPr defTabSz="914400" eaLnBrk="0" hangingPunct="0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Tx/>
              <a:buChar char="•"/>
              <a:defRPr lang="en-US" sz="2200" b="0" kern="0">
                <a:solidFill>
                  <a:schemeClr val="accent3"/>
                </a:solidFill>
              </a:defRPr>
            </a:lvl3pPr>
            <a:lvl4pPr defTabSz="914400" eaLnBrk="0" hangingPunct="0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Tx/>
              <a:buChar char="•"/>
              <a:defRPr lang="en-US" sz="2200" b="0" kern="0">
                <a:solidFill>
                  <a:schemeClr val="accent3"/>
                </a:solidFill>
              </a:defRPr>
            </a:lvl4pPr>
            <a:lvl5pPr defTabSz="914400" eaLnBrk="0" hangingPunct="0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Tx/>
              <a:buChar char="•"/>
              <a:defRPr lang="en-US" sz="2200" b="0" kern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"/>
          <p:cNvSpPr>
            <a:spLocks noGrp="1"/>
          </p:cNvSpPr>
          <p:nvPr>
            <p:ph type="title"/>
          </p:nvPr>
        </p:nvSpPr>
        <p:spPr>
          <a:xfrm>
            <a:off x="1157289" y="800100"/>
            <a:ext cx="7529512" cy="1143000"/>
          </a:xfrm>
          <a:prstGeom prst="rect">
            <a:avLst/>
          </a:prstGeom>
        </p:spPr>
        <p:txBody>
          <a:bodyPr/>
          <a:lstStyle>
            <a:lvl1pPr algn="l">
              <a:lnSpc>
                <a:spcPct val="70000"/>
              </a:lnSpc>
              <a:defRPr lang="en-US" sz="3200" b="1" cap="all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BDBAB4"/>
              </a:solidFill>
            </a:endParaRPr>
          </a:p>
        </p:txBody>
      </p:sp>
      <p:sp>
        <p:nvSpPr>
          <p:cNvPr id="7" name="Date Placeholder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BDBAB4"/>
              </a:solidFill>
            </a:endParaRPr>
          </a:p>
        </p:txBody>
      </p:sp>
      <p:sp>
        <p:nvSpPr>
          <p:cNvPr id="8" name="Slide Number Placeholder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D33CD-3A16-42D1-9EBA-B5E16855902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5202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74" y="2675467"/>
            <a:ext cx="7408333" cy="34506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BDBAB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BDBAB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9910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066800" y="274638"/>
            <a:ext cx="716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15"/>
            <a:ext cx="4038600" cy="15478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15"/>
            <a:ext cx="4038600" cy="15478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300414"/>
            <a:ext cx="4038600" cy="1549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300414"/>
            <a:ext cx="4038600" cy="1549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751888" y="6580188"/>
            <a:ext cx="392112" cy="3159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AE193-96E8-4EC8-840E-2812FDA44B60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4861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4EC155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4EC155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DCE43-D79A-4343-95D7-369823C4D6AC}" type="slidenum">
              <a:rPr lang="en-US">
                <a:solidFill>
                  <a:srgbClr val="4EC155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4EC1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35208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008" y="2011680"/>
            <a:ext cx="3566160" cy="4206240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2793" y="2011680"/>
            <a:ext cx="3566160" cy="4206240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01708" y="6422873"/>
            <a:ext cx="2250671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BDBAB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7353" y="6422873"/>
            <a:ext cx="378333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BDBAB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94195" y="6422873"/>
            <a:ext cx="709698" cy="365125"/>
          </a:xfrm>
          <a:prstGeom prst="rect">
            <a:avLst/>
          </a:prstGeom>
        </p:spPr>
        <p:txBody>
          <a:bodyPr/>
          <a:lstStyle/>
          <a:p>
            <a:fld id="{DC8A6C69-79D5-4179-8C8B-8051D7D37C2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82450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66967"/>
            <a:ext cx="6858000" cy="1655762"/>
          </a:xfrm>
          <a:solidFill>
            <a:srgbClr val="00A65E"/>
          </a:solidFill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Raleway Medium" panose="020B0603030101060003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09600" y="1760803"/>
            <a:ext cx="5242560" cy="1790118"/>
          </a:xfrm>
          <a:prstGeom prst="rect">
            <a:avLst/>
          </a:prstGeom>
          <a:solidFill>
            <a:srgbClr val="0037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" y="1524002"/>
            <a:ext cx="5242560" cy="1819275"/>
          </a:xfrm>
          <a:prstGeom prst="rect">
            <a:avLst/>
          </a:prstGeom>
          <a:solidFill>
            <a:srgbClr val="00A6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844276" y="1724480"/>
            <a:ext cx="4804049" cy="1475117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  <a:latin typeface="Raleway Medium" panose="020B0603030101060003" pitchFamily="34" charset="0"/>
              </a:defRPr>
            </a:lvl1pPr>
          </a:lstStyle>
          <a:p>
            <a:pPr lvl="0"/>
            <a:r>
              <a:rPr lang="en-US" dirty="0" smtClean="0"/>
              <a:t>CLICK TO ADD TITLE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"/>
          <a:stretch/>
        </p:blipFill>
        <p:spPr>
          <a:xfrm>
            <a:off x="5852161" y="1547636"/>
            <a:ext cx="2891939" cy="1828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881432" y="6327322"/>
            <a:ext cx="2937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cityoffortwayne.org/utilities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785614"/>
            <a:ext cx="1280160" cy="91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67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D51C1-7132-894B-9033-0646036C9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55285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Raleway Medium" panose="020B06030301010600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950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Raleway Medium" panose="020B0603030101060003" pitchFamily="34" charset="0"/>
                <a:ea typeface="+mj-ea"/>
                <a:cs typeface="+mj-cs"/>
              </a:defRPr>
            </a:lvl1pPr>
          </a:lstStyle>
          <a:p>
            <a:r>
              <a:rPr lang="en-US" sz="3300" dirty="0" smtClean="0"/>
              <a:t>Click to edit Master title style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226676368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Raleway Medium" panose="020B06030301010600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10210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 Medium" panose="020B06030301010600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6692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Raleway Medium" panose="020B06030301010600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4381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1454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171453"/>
            <a:ext cx="6773125" cy="1232807"/>
          </a:xfrm>
        </p:spPr>
        <p:txBody>
          <a:bodyPr anchor="b">
            <a:normAutofit/>
          </a:bodyPr>
          <a:lstStyle>
            <a:lvl1pPr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698172"/>
            <a:ext cx="4629150" cy="416287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698174"/>
            <a:ext cx="2949178" cy="41708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57794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959" y="457200"/>
            <a:ext cx="7256009" cy="865414"/>
          </a:xfrm>
        </p:spPr>
        <p:txBody>
          <a:bodyPr anchor="b">
            <a:normAutofit/>
          </a:bodyPr>
          <a:lstStyle>
            <a:lvl1pPr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1706336"/>
            <a:ext cx="4629150" cy="415471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135542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1673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1722664"/>
            <a:ext cx="1971675" cy="44542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1722663"/>
            <a:ext cx="5800725" cy="4454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030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D51C1-7132-894B-9033-0646036C9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6705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66967"/>
            <a:ext cx="6858000" cy="1655762"/>
          </a:xfrm>
          <a:solidFill>
            <a:srgbClr val="00A65E"/>
          </a:solidFill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Raleway Medium" panose="020B06030301010600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053194" y="1720499"/>
            <a:ext cx="5321073" cy="1736374"/>
          </a:xfrm>
          <a:prstGeom prst="rect">
            <a:avLst/>
          </a:prstGeom>
          <a:solidFill>
            <a:srgbClr val="0037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1053194" y="1518557"/>
            <a:ext cx="5321073" cy="1736374"/>
          </a:xfrm>
          <a:prstGeom prst="rect">
            <a:avLst/>
          </a:prstGeom>
          <a:solidFill>
            <a:srgbClr val="00A6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1143000" y="1650351"/>
            <a:ext cx="5127172" cy="1475117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  <a:latin typeface="Raleway Medium" panose="020B0603030101060003" pitchFamily="34" charset="0"/>
              </a:defRPr>
            </a:lvl1pPr>
          </a:lstStyle>
          <a:p>
            <a:pPr lvl="0"/>
            <a:r>
              <a:rPr lang="en-US" dirty="0" smtClean="0"/>
              <a:t>CLICK TO ADD TITLE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6113556" y="6241135"/>
            <a:ext cx="2203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cityoffortwayne.org/utilities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795" y="1518557"/>
            <a:ext cx="1763000" cy="167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67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521E-0E31-451E-98D2-EDA7916C4F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1837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521E-0E31-451E-98D2-EDA7916C4F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7367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4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9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521E-0E31-451E-98D2-EDA7916C4F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6059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521E-0E31-451E-98D2-EDA7916C4F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072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9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521E-0E31-451E-98D2-EDA7916C4F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06899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521E-0E31-451E-98D2-EDA7916C4F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086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521E-0E31-451E-98D2-EDA7916C4F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98929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1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31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1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521E-0E31-451E-98D2-EDA7916C4F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12202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1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31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1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521E-0E31-451E-98D2-EDA7916C4F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77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D51C1-7132-894B-9033-0646036C9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62696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521E-0E31-451E-98D2-EDA7916C4F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76825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8521E-0E31-451E-98D2-EDA7916C4F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46886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66967"/>
            <a:ext cx="6858000" cy="1655762"/>
          </a:xfrm>
          <a:solidFill>
            <a:srgbClr val="2E9FB5"/>
          </a:solidFill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Raleway Medium" panose="020B0603030101060003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1218521" y="1720499"/>
            <a:ext cx="4366192" cy="1534432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Raleway Medium" panose="020B0603030101060003" pitchFamily="34" charset="0"/>
              </a:defRPr>
            </a:lvl1pPr>
          </a:lstStyle>
          <a:p>
            <a:pPr lvl="0"/>
            <a:r>
              <a:rPr lang="en-US" dirty="0" smtClean="0"/>
              <a:t>CLICK TO ADD TITLE</a:t>
            </a:r>
          </a:p>
        </p:txBody>
      </p:sp>
      <p:sp>
        <p:nvSpPr>
          <p:cNvPr id="6" name="Rectangle 5"/>
          <p:cNvSpPr/>
          <p:nvPr/>
        </p:nvSpPr>
        <p:spPr>
          <a:xfrm>
            <a:off x="609600" y="1760803"/>
            <a:ext cx="5242560" cy="1790118"/>
          </a:xfrm>
          <a:prstGeom prst="rect">
            <a:avLst/>
          </a:prstGeom>
          <a:solidFill>
            <a:srgbClr val="0037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" y="1524002"/>
            <a:ext cx="5242560" cy="1819275"/>
          </a:xfrm>
          <a:prstGeom prst="rect">
            <a:avLst/>
          </a:prstGeom>
          <a:solidFill>
            <a:srgbClr val="2E9F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  <a:solidFill>
                <a:srgbClr val="2E9FB5"/>
              </a:solidFill>
            </a:endParaRP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844276" y="1724480"/>
            <a:ext cx="4804049" cy="1475117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  <a:latin typeface="Raleway Medium" panose="020B0603030101060003" pitchFamily="34" charset="0"/>
              </a:defRPr>
            </a:lvl1pPr>
          </a:lstStyle>
          <a:p>
            <a:pPr lvl="0"/>
            <a:r>
              <a:rPr lang="en-US" dirty="0" smtClean="0"/>
              <a:t>CLICK TO ADD 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161" y="1573666"/>
            <a:ext cx="2569761" cy="18288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881432" y="6327322"/>
            <a:ext cx="2937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cityoffortwayne.org/utilities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67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950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Raleway Medium" panose="020B0603030101060003" pitchFamily="34" charset="0"/>
                <a:ea typeface="+mj-ea"/>
                <a:cs typeface="+mj-cs"/>
              </a:defRPr>
            </a:lvl1pPr>
          </a:lstStyle>
          <a:p>
            <a:r>
              <a:rPr lang="en-US" sz="3300" dirty="0" smtClean="0"/>
              <a:t>Click to edit Master title style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2266763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Raleway Medium" panose="020B06030301010600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102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 Medium" panose="020B06030301010600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66920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Raleway Medium" panose="020B06030301010600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43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145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171453"/>
            <a:ext cx="6773125" cy="1232807"/>
          </a:xfrm>
        </p:spPr>
        <p:txBody>
          <a:bodyPr anchor="b">
            <a:normAutofit/>
          </a:bodyPr>
          <a:lstStyle>
            <a:lvl1pPr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698172"/>
            <a:ext cx="4629150" cy="416287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698174"/>
            <a:ext cx="2949178" cy="41708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577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D51C1-7132-894B-9033-0646036C9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75500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959" y="457200"/>
            <a:ext cx="7256009" cy="865414"/>
          </a:xfrm>
        </p:spPr>
        <p:txBody>
          <a:bodyPr anchor="b">
            <a:normAutofit/>
          </a:bodyPr>
          <a:lstStyle>
            <a:lvl1pPr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1706336"/>
            <a:ext cx="4629150" cy="415471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135542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16737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1722664"/>
            <a:ext cx="1971675" cy="44542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1722663"/>
            <a:ext cx="5800725" cy="4454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03058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66967"/>
            <a:ext cx="6858000" cy="1655762"/>
          </a:xfrm>
          <a:solidFill>
            <a:srgbClr val="00A65E"/>
          </a:solidFill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Raleway Medium" panose="020B06030301010600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053194" y="1720499"/>
            <a:ext cx="5321073" cy="1736374"/>
          </a:xfrm>
          <a:prstGeom prst="rect">
            <a:avLst/>
          </a:prstGeom>
          <a:solidFill>
            <a:srgbClr val="0037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1053194" y="1518557"/>
            <a:ext cx="5321073" cy="1736374"/>
          </a:xfrm>
          <a:prstGeom prst="rect">
            <a:avLst/>
          </a:prstGeom>
          <a:solidFill>
            <a:srgbClr val="00A6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1143000" y="1650351"/>
            <a:ext cx="5127172" cy="1475117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  <a:latin typeface="Raleway Medium" panose="020B0603030101060003" pitchFamily="34" charset="0"/>
              </a:defRPr>
            </a:lvl1pPr>
          </a:lstStyle>
          <a:p>
            <a:pPr lvl="0"/>
            <a:r>
              <a:rPr lang="en-US" dirty="0" smtClean="0"/>
              <a:t>CLICK TO ADD TITLE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6113556" y="6241135"/>
            <a:ext cx="2203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cityoffortwayne.org/utilities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795" y="1518557"/>
            <a:ext cx="1763000" cy="167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67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14D6B-24A3-4201-8D0F-08E326DB7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67474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14D6B-24A3-4201-8D0F-08E326DB7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27740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4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9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14D6B-24A3-4201-8D0F-08E326DB7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66756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14D6B-24A3-4201-8D0F-08E326DB7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6425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9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14D6B-24A3-4201-8D0F-08E326DB7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5943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14D6B-24A3-4201-8D0F-08E326DB7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259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D51C1-7132-894B-9033-0646036C9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17861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14D6B-24A3-4201-8D0F-08E326DB7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24999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1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31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1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14D6B-24A3-4201-8D0F-08E326DB7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38452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1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31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1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14D6B-24A3-4201-8D0F-08E326DB7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88416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14D6B-24A3-4201-8D0F-08E326DB7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32699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14D6B-24A3-4201-8D0F-08E326DB7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58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3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4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4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image" Target="../media/image7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D51C1-7132-894B-9033-0646036C9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40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4533" y="365128"/>
            <a:ext cx="445322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533" y="1825625"/>
            <a:ext cx="445322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5547240" y="3404112"/>
            <a:ext cx="6678383" cy="229388"/>
          </a:xfrm>
          <a:prstGeom prst="rect">
            <a:avLst/>
          </a:prstGeom>
          <a:solidFill>
            <a:srgbClr val="0037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Rectangle 7"/>
          <p:cNvSpPr/>
          <p:nvPr userDrawn="1"/>
        </p:nvSpPr>
        <p:spPr>
          <a:xfrm rot="5400000">
            <a:off x="3550246" y="1607541"/>
            <a:ext cx="6678386" cy="3822533"/>
          </a:xfrm>
          <a:prstGeom prst="rect">
            <a:avLst/>
          </a:prstGeom>
          <a:solidFill>
            <a:srgbClr val="00A6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31" y="5860764"/>
            <a:ext cx="822960" cy="780891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6753908" y="6298563"/>
            <a:ext cx="2002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cityoffortwayne.org/utilities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102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5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36DF1-D69D-4472-AE4A-6CF0F77D66F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288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lue Rectangle 2"/>
          <p:cNvSpPr txBox="1">
            <a:spLocks/>
          </p:cNvSpPr>
          <p:nvPr/>
        </p:nvSpPr>
        <p:spPr bwMode="black">
          <a:xfrm>
            <a:off x="8613784" y="6162690"/>
            <a:ext cx="530225" cy="695325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>
              <a:defRPr/>
            </a:lvl1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endParaRPr lang="en-US" sz="1400" b="1" dirty="0">
              <a:solidFill>
                <a:prstClr val="white"/>
              </a:solidFill>
            </a:endParaRPr>
          </a:p>
        </p:txBody>
      </p:sp>
      <p:sp>
        <p:nvSpPr>
          <p:cNvPr id="57352" name="Sidebar"/>
          <p:cNvSpPr>
            <a:spLocks noChangeArrowheads="1"/>
          </p:cNvSpPr>
          <p:nvPr/>
        </p:nvSpPr>
        <p:spPr bwMode="black">
          <a:xfrm>
            <a:off x="0" y="0"/>
            <a:ext cx="457200" cy="6858000"/>
          </a:xfrm>
          <a:prstGeom prst="rect">
            <a:avLst/>
          </a:prstGeom>
          <a:solidFill>
            <a:schemeClr val="tx2"/>
          </a:solidFill>
          <a:ln w="2857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endParaRPr lang="en-US" dirty="0">
              <a:solidFill>
                <a:srgbClr val="005596"/>
              </a:solidFill>
              <a:latin typeface="Arial" charset="0"/>
            </a:endParaRPr>
          </a:p>
        </p:txBody>
      </p:sp>
      <p:sp>
        <p:nvSpPr>
          <p:cNvPr id="11" name="Title Placeholder"/>
          <p:cNvSpPr>
            <a:spLocks noGrp="1"/>
          </p:cNvSpPr>
          <p:nvPr>
            <p:ph type="title"/>
          </p:nvPr>
        </p:nvSpPr>
        <p:spPr>
          <a:xfrm>
            <a:off x="1157289" y="815975"/>
            <a:ext cx="7529512" cy="1143000"/>
          </a:xfrm>
          <a:prstGeom prst="rect">
            <a:avLst/>
          </a:prstGeom>
        </p:spPr>
        <p:txBody>
          <a:bodyPr vert="horz" lIns="0" tIns="0" rIns="0" bIns="91440" rtlCol="0" anchor="t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Footer Placeholder"/>
          <p:cNvSpPr>
            <a:spLocks noGrp="1"/>
          </p:cNvSpPr>
          <p:nvPr>
            <p:ph type="ftr" sz="quarter" idx="3"/>
          </p:nvPr>
        </p:nvSpPr>
        <p:spPr>
          <a:xfrm>
            <a:off x="1157288" y="15"/>
            <a:ext cx="685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BDBAB4"/>
              </a:solidFill>
              <a:latin typeface="Arial" charset="0"/>
            </a:endParaRPr>
          </a:p>
        </p:txBody>
      </p:sp>
      <p:sp>
        <p:nvSpPr>
          <p:cNvPr id="19" name="Date Placeholder"/>
          <p:cNvSpPr>
            <a:spLocks noGrp="1"/>
          </p:cNvSpPr>
          <p:nvPr>
            <p:ph type="dt" sz="half" idx="2"/>
          </p:nvPr>
        </p:nvSpPr>
        <p:spPr>
          <a:xfrm>
            <a:off x="8015289" y="15"/>
            <a:ext cx="1128712" cy="365125"/>
          </a:xfrm>
          <a:prstGeom prst="rect">
            <a:avLst/>
          </a:prstGeom>
        </p:spPr>
        <p:txBody>
          <a:bodyPr vert="horz" lIns="45720" tIns="45720" rIns="0" bIns="45720" rtlCol="0" anchor="ctr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BDBAB4"/>
              </a:solidFill>
              <a:latin typeface="Arial" charset="0"/>
            </a:endParaRPr>
          </a:p>
        </p:txBody>
      </p:sp>
      <p:sp>
        <p:nvSpPr>
          <p:cNvPr id="18" name="Blue Rectangle 1"/>
          <p:cNvSpPr>
            <a:spLocks noChangeArrowheads="1"/>
          </p:cNvSpPr>
          <p:nvPr/>
        </p:nvSpPr>
        <p:spPr bwMode="black">
          <a:xfrm>
            <a:off x="7862895" y="6325673"/>
            <a:ext cx="731837" cy="369332"/>
          </a:xfrm>
          <a:prstGeom prst="rect">
            <a:avLst/>
          </a:prstGeom>
          <a:solidFill>
            <a:srgbClr val="005596"/>
          </a:solidFill>
          <a:ln w="2857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endParaRPr lang="en-US" dirty="0">
              <a:solidFill>
                <a:srgbClr val="005596"/>
              </a:solidFill>
              <a:latin typeface="Arial" charset="0"/>
            </a:endParaRPr>
          </a:p>
        </p:txBody>
      </p:sp>
      <p:sp>
        <p:nvSpPr>
          <p:cNvPr id="21" name="Slide Number Placeholder"/>
          <p:cNvSpPr>
            <a:spLocks noGrp="1"/>
          </p:cNvSpPr>
          <p:nvPr>
            <p:ph type="sldNum" sz="quarter" idx="4"/>
          </p:nvPr>
        </p:nvSpPr>
        <p:spPr bwMode="auto">
          <a:xfrm>
            <a:off x="8613784" y="6162690"/>
            <a:ext cx="530225" cy="695325"/>
          </a:xfrm>
          <a:prstGeom prst="rect">
            <a:avLst/>
          </a:prstGeom>
          <a:noFill/>
        </p:spPr>
        <p:txBody>
          <a:bodyPr lIns="0" tIns="0" rIns="0" bIns="0" anchor="ctr" anchorCtr="0">
            <a:noAutofit/>
          </a:bodyPr>
          <a:lstStyle>
            <a:lvl1pPr algn="ctr">
              <a:buFont typeface="Arial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8D9B07D-155E-4AB0-B799-162B1F777DDD}" type="slidenum">
              <a:rPr lang="en-US">
                <a:solidFill>
                  <a:prstClr val="white"/>
                </a:solidFill>
                <a:latin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white"/>
              </a:solidFill>
              <a:latin typeface="Arial" charset="0"/>
            </a:endParaRPr>
          </a:p>
        </p:txBody>
      </p:sp>
      <p:pic>
        <p:nvPicPr>
          <p:cNvPr id="12297" name="Logo" descr="BVLogo2010_HORIZONTAL_W.emf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15291" y="6313488"/>
            <a:ext cx="48577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02837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lang="en-US" sz="3200" b="1" cap="all" dirty="0">
          <a:solidFill>
            <a:schemeClr val="tx1"/>
          </a:solidFill>
          <a:latin typeface="+mj-lt"/>
          <a:ea typeface="+mn-ea"/>
          <a:cs typeface="+mn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6pPr>
      <a:lvl7pPr marL="914400" algn="ct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7pPr>
      <a:lvl8pPr marL="1371600" algn="ct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8pPr>
      <a:lvl9pPr marL="1828800" algn="ct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9pPr>
    </p:titleStyle>
    <p:bodyStyle>
      <a:lvl1pPr marL="230188" indent="-230188" algn="l" rtl="0" eaLnBrk="0" fontAlgn="base" hangingPunct="0">
        <a:spcBef>
          <a:spcPct val="40000"/>
        </a:spcBef>
        <a:spcAft>
          <a:spcPct val="0"/>
        </a:spcAft>
        <a:buClr>
          <a:srgbClr val="005596"/>
        </a:buClr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8600" algn="l" rtl="0" eaLnBrk="0" fontAlgn="base" hangingPunct="0">
        <a:spcBef>
          <a:spcPct val="40000"/>
        </a:spcBef>
        <a:spcAft>
          <a:spcPct val="0"/>
        </a:spcAft>
        <a:buClr>
          <a:srgbClr val="005596"/>
        </a:buClr>
        <a:buChar char="•"/>
        <a:defRPr sz="2400" b="1">
          <a:solidFill>
            <a:schemeClr val="tx1"/>
          </a:solidFill>
          <a:latin typeface="+mn-lt"/>
        </a:defRPr>
      </a:lvl2pPr>
      <a:lvl3pPr marL="914400" indent="-227013" algn="l" rtl="0" eaLnBrk="0" fontAlgn="base" hangingPunct="0">
        <a:spcBef>
          <a:spcPct val="40000"/>
        </a:spcBef>
        <a:spcAft>
          <a:spcPct val="0"/>
        </a:spcAft>
        <a:buClr>
          <a:srgbClr val="005596"/>
        </a:buClr>
        <a:buChar char="•"/>
        <a:defRPr sz="2400" b="1">
          <a:solidFill>
            <a:schemeClr val="tx1"/>
          </a:solidFill>
          <a:latin typeface="+mn-lt"/>
        </a:defRPr>
      </a:lvl3pPr>
      <a:lvl4pPr marL="1255713" indent="-227013" algn="l" rtl="0" eaLnBrk="0" fontAlgn="base" hangingPunct="0">
        <a:spcBef>
          <a:spcPct val="40000"/>
        </a:spcBef>
        <a:spcAft>
          <a:spcPct val="0"/>
        </a:spcAft>
        <a:buClr>
          <a:srgbClr val="005596"/>
        </a:buClr>
        <a:buChar char="•"/>
        <a:defRPr sz="2400" b="1">
          <a:solidFill>
            <a:schemeClr val="tx1"/>
          </a:solidFill>
          <a:latin typeface="+mn-lt"/>
        </a:defRPr>
      </a:lvl4pPr>
      <a:lvl5pPr marL="1598613" indent="-228600" algn="l" rtl="0" eaLnBrk="0" fontAlgn="base" hangingPunct="0">
        <a:spcBef>
          <a:spcPct val="40000"/>
        </a:spcBef>
        <a:spcAft>
          <a:spcPct val="0"/>
        </a:spcAft>
        <a:buClr>
          <a:srgbClr val="005596"/>
        </a:buClr>
        <a:buChar char="•"/>
        <a:defRPr sz="2400" b="1">
          <a:solidFill>
            <a:schemeClr val="tx1"/>
          </a:solidFill>
          <a:latin typeface="+mn-lt"/>
        </a:defRPr>
      </a:lvl5pPr>
      <a:lvl6pPr marL="2055813" indent="-228600" algn="l" rtl="0" eaLnBrk="1" fontAlgn="base" hangingPunct="1">
        <a:spcBef>
          <a:spcPct val="40000"/>
        </a:spcBef>
        <a:spcAft>
          <a:spcPct val="0"/>
        </a:spcAft>
        <a:buClr>
          <a:srgbClr val="005596"/>
        </a:buClr>
        <a:buChar char="•"/>
        <a:defRPr sz="2400" b="1">
          <a:solidFill>
            <a:schemeClr val="tx1"/>
          </a:solidFill>
          <a:latin typeface="+mn-lt"/>
        </a:defRPr>
      </a:lvl6pPr>
      <a:lvl7pPr marL="2513013" indent="-228600" algn="l" rtl="0" eaLnBrk="1" fontAlgn="base" hangingPunct="1">
        <a:spcBef>
          <a:spcPct val="40000"/>
        </a:spcBef>
        <a:spcAft>
          <a:spcPct val="0"/>
        </a:spcAft>
        <a:buClr>
          <a:srgbClr val="005596"/>
        </a:buClr>
        <a:buChar char="•"/>
        <a:defRPr sz="2400" b="1">
          <a:solidFill>
            <a:schemeClr val="tx1"/>
          </a:solidFill>
          <a:latin typeface="+mn-lt"/>
        </a:defRPr>
      </a:lvl7pPr>
      <a:lvl8pPr marL="2970213" indent="-228600" algn="l" rtl="0" eaLnBrk="1" fontAlgn="base" hangingPunct="1">
        <a:spcBef>
          <a:spcPct val="40000"/>
        </a:spcBef>
        <a:spcAft>
          <a:spcPct val="0"/>
        </a:spcAft>
        <a:buClr>
          <a:srgbClr val="005596"/>
        </a:buClr>
        <a:buChar char="•"/>
        <a:defRPr sz="2400" b="1">
          <a:solidFill>
            <a:schemeClr val="tx1"/>
          </a:solidFill>
          <a:latin typeface="+mn-lt"/>
        </a:defRPr>
      </a:lvl8pPr>
      <a:lvl9pPr marL="3427413" indent="-228600" algn="l" rtl="0" eaLnBrk="1" fontAlgn="base" hangingPunct="1">
        <a:spcBef>
          <a:spcPct val="40000"/>
        </a:spcBef>
        <a:spcAft>
          <a:spcPct val="0"/>
        </a:spcAft>
        <a:buClr>
          <a:srgbClr val="005596"/>
        </a:buClr>
        <a:buChar char="•"/>
        <a:defRPr sz="24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61258" y="1346162"/>
            <a:ext cx="6687748" cy="300077"/>
          </a:xfrm>
          <a:prstGeom prst="rect">
            <a:avLst/>
          </a:prstGeom>
          <a:solidFill>
            <a:srgbClr val="0037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" name="Rectangle 4"/>
          <p:cNvSpPr/>
          <p:nvPr/>
        </p:nvSpPr>
        <p:spPr>
          <a:xfrm>
            <a:off x="261258" y="146959"/>
            <a:ext cx="6686551" cy="1273161"/>
          </a:xfrm>
          <a:prstGeom prst="rect">
            <a:avLst/>
          </a:prstGeom>
          <a:solidFill>
            <a:srgbClr val="00A6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9231" y="243528"/>
            <a:ext cx="6457949" cy="1102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809" y="243526"/>
            <a:ext cx="2076935" cy="128016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30" y="5921451"/>
            <a:ext cx="1097280" cy="78089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935438" y="6298563"/>
            <a:ext cx="26697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cityoffortwayne.org/utilities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31" y="5860764"/>
            <a:ext cx="822960" cy="780891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6753908" y="6298563"/>
            <a:ext cx="2002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cityoffortwayne.org/utilities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514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bg1"/>
          </a:solidFill>
          <a:latin typeface="Raleway Medium" panose="020B0603030101060003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9"/>
            <a:ext cx="37637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376373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8521E-0E31-451E-98D2-EDA7916C4FD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rot="5400000">
            <a:off x="5439612" y="3365881"/>
            <a:ext cx="6678383" cy="305850"/>
          </a:xfrm>
          <a:prstGeom prst="rect">
            <a:avLst/>
          </a:prstGeom>
          <a:solidFill>
            <a:srgbClr val="0037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Rectangle 7"/>
          <p:cNvSpPr/>
          <p:nvPr/>
        </p:nvSpPr>
        <p:spPr>
          <a:xfrm rot="5400000">
            <a:off x="3263827" y="1457325"/>
            <a:ext cx="6678386" cy="4122965"/>
          </a:xfrm>
          <a:prstGeom prst="rect">
            <a:avLst/>
          </a:prstGeom>
          <a:solidFill>
            <a:srgbClr val="00A6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30" y="5921453"/>
            <a:ext cx="1097280" cy="78089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935439" y="6298563"/>
            <a:ext cx="26697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cityoffortwayne.org/utilities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367" y="300676"/>
            <a:ext cx="2076935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358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12272" y="1350344"/>
            <a:ext cx="7031405" cy="295894"/>
          </a:xfrm>
          <a:prstGeom prst="rect">
            <a:avLst/>
          </a:prstGeom>
          <a:solidFill>
            <a:srgbClr val="0037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" name="Rectangle 4"/>
          <p:cNvSpPr/>
          <p:nvPr/>
        </p:nvSpPr>
        <p:spPr>
          <a:xfrm>
            <a:off x="212272" y="185738"/>
            <a:ext cx="7029451" cy="1255416"/>
          </a:xfrm>
          <a:prstGeom prst="rect">
            <a:avLst/>
          </a:prstGeom>
          <a:solidFill>
            <a:srgbClr val="2E9F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2E9FB5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7394" y="365128"/>
            <a:ext cx="6763431" cy="993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723" y="127961"/>
            <a:ext cx="1798833" cy="128016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935438" y="6298563"/>
            <a:ext cx="26697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cityoffortwayne.org/utilities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514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bg1"/>
          </a:solidFill>
          <a:latin typeface="Raleway Medium" panose="020B0603030101060003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2" y="365129"/>
            <a:ext cx="37963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2" y="1825625"/>
            <a:ext cx="379639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14D6B-24A3-4201-8D0F-08E326DB70F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rot="5400000">
            <a:off x="5439612" y="3365881"/>
            <a:ext cx="6678383" cy="305850"/>
          </a:xfrm>
          <a:prstGeom prst="rect">
            <a:avLst/>
          </a:prstGeom>
          <a:solidFill>
            <a:srgbClr val="0037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Rectangle 7"/>
          <p:cNvSpPr/>
          <p:nvPr/>
        </p:nvSpPr>
        <p:spPr>
          <a:xfrm rot="5400000">
            <a:off x="3263827" y="1457325"/>
            <a:ext cx="6678386" cy="4122965"/>
          </a:xfrm>
          <a:prstGeom prst="rect">
            <a:avLst/>
          </a:prstGeom>
          <a:solidFill>
            <a:srgbClr val="2E9F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extBox 9"/>
          <p:cNvSpPr txBox="1"/>
          <p:nvPr/>
        </p:nvSpPr>
        <p:spPr>
          <a:xfrm>
            <a:off x="5935439" y="6298563"/>
            <a:ext cx="26697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cityoffortwayne.org/utilities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797" y="307509"/>
            <a:ext cx="1798833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3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p.rightofway.transportation.org/Documents/tunnel_projects.pdf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anchor="b">
            <a:normAutofit fontScale="70000" lnSpcReduction="20000"/>
          </a:bodyPr>
          <a:lstStyle/>
          <a:p>
            <a:pPr>
              <a:spcBef>
                <a:spcPts val="1200"/>
              </a:spcBef>
            </a:pPr>
            <a:r>
              <a:rPr lang="en-US" sz="5200" dirty="0" smtClean="0">
                <a:solidFill>
                  <a:srgbClr val="002060"/>
                </a:solidFill>
              </a:rPr>
              <a:t>Deep </a:t>
            </a:r>
            <a:r>
              <a:rPr lang="en-US" sz="5200" dirty="0">
                <a:solidFill>
                  <a:srgbClr val="002060"/>
                </a:solidFill>
              </a:rPr>
              <a:t>Tunnel Easements</a:t>
            </a:r>
          </a:p>
          <a:p>
            <a:pPr>
              <a:spcBef>
                <a:spcPts val="1200"/>
              </a:spcBef>
            </a:pPr>
            <a:r>
              <a:rPr lang="en-US" sz="4300" dirty="0" smtClean="0"/>
              <a:t>Arriving at a Consensus of Valuation and Driving an Evolution in Legal Understanding</a:t>
            </a:r>
            <a:endParaRPr lang="en-US" sz="2000" dirty="0" smtClean="0"/>
          </a:p>
        </p:txBody>
      </p:sp>
      <p:sp>
        <p:nvSpPr>
          <p:cNvPr id="4" name="TextBox 1"/>
          <p:cNvSpPr txBox="1"/>
          <p:nvPr/>
        </p:nvSpPr>
        <p:spPr>
          <a:xfrm>
            <a:off x="524784" y="1588292"/>
            <a:ext cx="54307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chemeClr val="bg1"/>
                </a:solidFill>
                <a:latin typeface="Raleway" charset="0"/>
                <a:ea typeface="Raleway" charset="0"/>
                <a:cs typeface="Raleway" charset="0"/>
              </a:rPr>
              <a:t>Seth Weinglass, JD</a:t>
            </a:r>
          </a:p>
          <a:p>
            <a:r>
              <a:rPr lang="en-US" sz="2000" b="1" dirty="0" smtClean="0">
                <a:solidFill>
                  <a:schemeClr val="bg1"/>
                </a:solidFill>
                <a:latin typeface="Raleway" charset="0"/>
                <a:ea typeface="Raleway" charset="0"/>
                <a:cs typeface="Raleway" charset="0"/>
              </a:rPr>
              <a:t>Program Manager, Capital Project Services</a:t>
            </a:r>
          </a:p>
          <a:p>
            <a:r>
              <a:rPr lang="en-US" sz="2000" b="1" dirty="0" smtClean="0">
                <a:solidFill>
                  <a:schemeClr val="bg1"/>
                </a:solidFill>
                <a:latin typeface="Raleway" charset="0"/>
                <a:ea typeface="Raleway" charset="0"/>
                <a:cs typeface="Raleway" charset="0"/>
              </a:rPr>
              <a:t>Fort Wayne City Utilities</a:t>
            </a:r>
          </a:p>
          <a:p>
            <a:r>
              <a:rPr lang="en-US" sz="2000" b="1" dirty="0" smtClean="0">
                <a:solidFill>
                  <a:schemeClr val="bg1"/>
                </a:solidFill>
                <a:latin typeface="Raleway" charset="0"/>
                <a:ea typeface="Raleway" charset="0"/>
                <a:cs typeface="Raleway" charset="0"/>
              </a:rPr>
              <a:t>seth.weinglass@cityoffortwayne.org </a:t>
            </a:r>
          </a:p>
          <a:p>
            <a:r>
              <a:rPr lang="en-US" sz="2000" b="1" dirty="0" smtClean="0">
                <a:solidFill>
                  <a:schemeClr val="bg1"/>
                </a:solidFill>
                <a:latin typeface="Raleway" charset="0"/>
                <a:ea typeface="Raleway" charset="0"/>
                <a:cs typeface="Raleway" charset="0"/>
              </a:rPr>
              <a:t>(260) 427-1330</a:t>
            </a:r>
            <a:endParaRPr lang="en-US" sz="2000" b="1" dirty="0">
              <a:solidFill>
                <a:schemeClr val="bg1"/>
              </a:solidFill>
              <a:latin typeface="Raleway" charset="0"/>
              <a:ea typeface="Raleway" charset="0"/>
              <a:cs typeface="Raleway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73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322654" cy="4351338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600" dirty="0" smtClean="0">
                <a:ea typeface="Calibri"/>
                <a:cs typeface="Times New Roman"/>
              </a:rPr>
              <a:t>John </a:t>
            </a:r>
            <a:r>
              <a:rPr lang="en-US" sz="2600" dirty="0">
                <a:ea typeface="Calibri"/>
                <a:cs typeface="Times New Roman"/>
              </a:rPr>
              <a:t>G. Sprankling, </a:t>
            </a:r>
            <a:r>
              <a:rPr lang="en-US" sz="2600" u="sng" dirty="0">
                <a:ea typeface="Calibri"/>
                <a:cs typeface="Times New Roman"/>
              </a:rPr>
              <a:t>Owning the Center of the Earth</a:t>
            </a:r>
            <a:r>
              <a:rPr lang="en-US" sz="2600" dirty="0">
                <a:ea typeface="Calibri"/>
                <a:cs typeface="Times New Roman"/>
              </a:rPr>
              <a:t>, 55 UCLA L. Rev. 979 (2008</a:t>
            </a:r>
            <a:r>
              <a:rPr lang="en-US" sz="2600" dirty="0" smtClean="0">
                <a:ea typeface="Calibri"/>
                <a:cs typeface="Times New Roman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600" dirty="0">
              <a:ea typeface="Calibri"/>
              <a:cs typeface="Times New Roman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600" dirty="0" smtClean="0">
                <a:ea typeface="Calibri"/>
                <a:cs typeface="Times New Roman"/>
              </a:rPr>
              <a:t>Center of the Earth doctrine is “poetic hyperbole,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600" dirty="0" smtClean="0">
                <a:ea typeface="Calibri"/>
                <a:cs typeface="Times New Roman"/>
              </a:rPr>
              <a:t>not law.”</a:t>
            </a:r>
            <a:endParaRPr lang="en-US" sz="26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Owning the Center of the Earth</a:t>
            </a:r>
            <a:endParaRPr lang="en-US" u="sng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614D6B-24A3-4201-8D0F-08E326DB70F0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0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600" b="1" dirty="0">
                <a:ea typeface="Calibri"/>
                <a:cs typeface="Times New Roman"/>
              </a:rPr>
              <a:t>d</a:t>
            </a:r>
            <a:r>
              <a:rPr lang="en-US" sz="2600" b="1" dirty="0" smtClean="0">
                <a:ea typeface="Calibri"/>
                <a:cs typeface="Times New Roman"/>
              </a:rPr>
              <a:t>icta </a:t>
            </a:r>
            <a:r>
              <a:rPr lang="en-US" sz="2800" dirty="0" smtClean="0"/>
              <a:t>/</a:t>
            </a:r>
            <a:r>
              <a:rPr lang="en-US" sz="2800" dirty="0"/>
              <a:t>ˈ</a:t>
            </a:r>
            <a:r>
              <a:rPr lang="en-US" sz="2800" dirty="0" err="1"/>
              <a:t>diktə</a:t>
            </a:r>
            <a:r>
              <a:rPr lang="en-US" sz="2800" dirty="0"/>
              <a:t>/</a:t>
            </a:r>
            <a:r>
              <a:rPr lang="en-US" sz="2600" dirty="0" smtClean="0">
                <a:ea typeface="Calibri"/>
                <a:cs typeface="Times New Roman"/>
              </a:rPr>
              <a:t> </a:t>
            </a:r>
            <a:r>
              <a:rPr lang="en-US" sz="2600" i="1" dirty="0" smtClean="0">
                <a:ea typeface="Calibri"/>
                <a:cs typeface="Times New Roman"/>
              </a:rPr>
              <a:t>n., pl.</a:t>
            </a:r>
            <a:r>
              <a:rPr lang="en-US" sz="2600" dirty="0" smtClean="0">
                <a:ea typeface="Calibri"/>
                <a:cs typeface="Times New Roman"/>
              </a:rPr>
              <a:t> (Law)</a:t>
            </a:r>
          </a:p>
          <a:p>
            <a:pPr marL="0" indent="0">
              <a:spcBef>
                <a:spcPts val="0"/>
              </a:spcBef>
              <a:buNone/>
            </a:pPr>
            <a:endParaRPr lang="en-US" sz="2600" dirty="0">
              <a:ea typeface="Calibri"/>
              <a:cs typeface="Times New Roman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600" dirty="0" smtClean="0">
                <a:ea typeface="Calibri"/>
                <a:cs typeface="Times New Roman"/>
              </a:rPr>
              <a:t>Extraneous </a:t>
            </a:r>
            <a:r>
              <a:rPr lang="en-US" sz="2600" dirty="0">
                <a:ea typeface="Calibri"/>
                <a:cs typeface="Times New Roman"/>
              </a:rPr>
              <a:t>commentary in a legal opinion, not </a:t>
            </a:r>
            <a:r>
              <a:rPr lang="en-US" sz="2600" dirty="0" smtClean="0">
                <a:ea typeface="Calibri"/>
                <a:cs typeface="Times New Roman"/>
              </a:rPr>
              <a:t>part of the basis of </a:t>
            </a:r>
            <a:r>
              <a:rPr lang="en-US" sz="2600" dirty="0">
                <a:ea typeface="Calibri"/>
                <a:cs typeface="Times New Roman"/>
              </a:rPr>
              <a:t>its </a:t>
            </a:r>
            <a:r>
              <a:rPr lang="en-US" sz="2600" dirty="0" smtClean="0">
                <a:ea typeface="Calibri"/>
                <a:cs typeface="Times New Roman"/>
              </a:rPr>
              <a:t>decision.</a:t>
            </a:r>
          </a:p>
          <a:p>
            <a:pPr marL="0" indent="0">
              <a:spcBef>
                <a:spcPts val="0"/>
              </a:spcBef>
              <a:buNone/>
            </a:pPr>
            <a:endParaRPr lang="en-US" sz="2600" dirty="0">
              <a:ea typeface="Calibri"/>
              <a:cs typeface="Times New Roman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600" dirty="0" smtClean="0">
                <a:ea typeface="Calibri"/>
                <a:cs typeface="Times New Roman"/>
              </a:rPr>
              <a:t>Dicta is not legally binding precedent.</a:t>
            </a:r>
            <a:endParaRPr lang="en-US" sz="2600" dirty="0">
              <a:ea typeface="Calibri"/>
              <a:cs typeface="Times New Roman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Legal Concept of “Dicta”</a:t>
            </a:r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614D6B-24A3-4201-8D0F-08E326DB70F0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05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600" u="sng" dirty="0" smtClean="0">
                <a:ea typeface="Calibri"/>
                <a:cs typeface="Times New Roman"/>
              </a:rPr>
              <a:t>Nunez </a:t>
            </a:r>
            <a:r>
              <a:rPr lang="en-US" sz="2600" u="sng" dirty="0">
                <a:ea typeface="Calibri"/>
                <a:cs typeface="Times New Roman"/>
              </a:rPr>
              <a:t>v. Wainoco Oil &amp; Gas Co.</a:t>
            </a:r>
            <a:r>
              <a:rPr lang="en-US" sz="2600" dirty="0">
                <a:ea typeface="Calibri"/>
                <a:cs typeface="Times New Roman"/>
              </a:rPr>
              <a:t> 488 So. 2d 955 (1986</a:t>
            </a:r>
            <a:r>
              <a:rPr lang="en-US" sz="2600" dirty="0" smtClean="0">
                <a:ea typeface="Calibri"/>
                <a:cs typeface="Times New Roman"/>
              </a:rPr>
              <a:t>)</a:t>
            </a:r>
          </a:p>
          <a:p>
            <a:pPr marL="0" indent="0">
              <a:buNone/>
            </a:pPr>
            <a:endParaRPr lang="en-US" sz="2600" dirty="0" smtClean="0">
              <a:cs typeface="Times New Roman"/>
            </a:endParaRPr>
          </a:p>
          <a:p>
            <a:pPr marL="0" indent="0">
              <a:buNone/>
            </a:pPr>
            <a:r>
              <a:rPr lang="en-US" sz="2600" dirty="0" smtClean="0">
                <a:cs typeface="Times New Roman"/>
              </a:rPr>
              <a:t>Less than 2 miles deep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Deepest Land Dispute in US History</a:t>
            </a:r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0" y="6508777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614D6B-24A3-4201-8D0F-08E326DB70F0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34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Composition of the Inner Earth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16" y="1091799"/>
            <a:ext cx="5076888" cy="56032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1"/>
          <p:cNvSpPr txBox="1">
            <a:spLocks/>
          </p:cNvSpPr>
          <p:nvPr/>
        </p:nvSpPr>
        <p:spPr>
          <a:xfrm>
            <a:off x="0" y="6508777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614D6B-24A3-4201-8D0F-08E326DB70F0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820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47" y="1206082"/>
            <a:ext cx="5759938" cy="478214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Analogy to Airspace Rights</a:t>
            </a:r>
            <a:endParaRPr lang="en-US" dirty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8" name="Slide Number Placeholder 1"/>
          <p:cNvSpPr txBox="1">
            <a:spLocks/>
          </p:cNvSpPr>
          <p:nvPr/>
        </p:nvSpPr>
        <p:spPr>
          <a:xfrm>
            <a:off x="0" y="6508777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614D6B-24A3-4201-8D0F-08E326DB70F0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48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u="sng" dirty="0"/>
              <a:t>U.S. v. Crosby</a:t>
            </a:r>
            <a:r>
              <a:rPr lang="en-US" sz="2600" dirty="0"/>
              <a:t> 328 U.S. 256, 261 (1946</a:t>
            </a:r>
            <a:r>
              <a:rPr lang="en-US" sz="2600" dirty="0" smtClean="0"/>
              <a:t>)</a:t>
            </a:r>
          </a:p>
          <a:p>
            <a:pPr marL="0" indent="0">
              <a:buNone/>
            </a:pPr>
            <a:endParaRPr lang="en-US" sz="2600" dirty="0" smtClean="0"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en-US" sz="2600" dirty="0" smtClean="0">
                <a:ea typeface="Calibri"/>
                <a:cs typeface="Times New Roman"/>
              </a:rPr>
              <a:t>“It </a:t>
            </a:r>
            <a:r>
              <a:rPr lang="en-US" sz="2600" dirty="0">
                <a:ea typeface="Calibri"/>
                <a:cs typeface="Times New Roman"/>
              </a:rPr>
              <a:t>is </a:t>
            </a:r>
            <a:r>
              <a:rPr lang="en-US" sz="2600" dirty="0" smtClean="0">
                <a:ea typeface="Calibri"/>
                <a:cs typeface="Times New Roman"/>
              </a:rPr>
              <a:t>ancient [sic] </a:t>
            </a:r>
            <a:r>
              <a:rPr lang="en-US" sz="2600" dirty="0">
                <a:ea typeface="Calibri"/>
                <a:cs typeface="Times New Roman"/>
              </a:rPr>
              <a:t>doctrine that at common law ownership of the land extended to the periphery of the universe – </a:t>
            </a:r>
            <a:r>
              <a:rPr lang="en-US" sz="2600" i="1" dirty="0">
                <a:ea typeface="Calibri"/>
                <a:cs typeface="Times New Roman"/>
              </a:rPr>
              <a:t>Cujus est solum ejus est usque ad coelum</a:t>
            </a:r>
            <a:r>
              <a:rPr lang="en-US" sz="2600" dirty="0">
                <a:ea typeface="Calibri"/>
                <a:cs typeface="Times New Roman"/>
              </a:rPr>
              <a:t>. [Citation to Blackstone’s </a:t>
            </a:r>
            <a:r>
              <a:rPr lang="en-US" sz="2600" u="sng" dirty="0">
                <a:ea typeface="Calibri"/>
                <a:cs typeface="Times New Roman"/>
              </a:rPr>
              <a:t>Commentaries</a:t>
            </a:r>
            <a:r>
              <a:rPr lang="en-US" sz="2600" dirty="0">
                <a:ea typeface="Calibri"/>
                <a:cs typeface="Times New Roman"/>
              </a:rPr>
              <a:t>.] But </a:t>
            </a:r>
            <a:r>
              <a:rPr lang="en-US" sz="2600" b="1" dirty="0">
                <a:ea typeface="Calibri"/>
                <a:cs typeface="Times New Roman"/>
              </a:rPr>
              <a:t>that doctrine has no place in the modern world</a:t>
            </a:r>
            <a:r>
              <a:rPr lang="en-US" sz="2600" dirty="0" smtClean="0">
                <a:ea typeface="Calibri"/>
                <a:cs typeface="Times New Roman"/>
              </a:rPr>
              <a:t>.”</a:t>
            </a:r>
            <a:endParaRPr lang="en-US" sz="2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SCOTUS ends </a:t>
            </a:r>
            <a:r>
              <a:rPr lang="en-US" i="1" dirty="0"/>
              <a:t>A</a:t>
            </a:r>
            <a:r>
              <a:rPr lang="en-US" i="1" dirty="0" smtClean="0"/>
              <a:t>d </a:t>
            </a:r>
            <a:r>
              <a:rPr lang="en-US" i="1" dirty="0" err="1" smtClean="0"/>
              <a:t>Coelum</a:t>
            </a:r>
            <a:r>
              <a:rPr lang="en-US" dirty="0"/>
              <a:t> </a:t>
            </a:r>
            <a:r>
              <a:rPr lang="en-US" dirty="0" smtClean="0"/>
              <a:t>doctrine</a:t>
            </a:r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614D6B-24A3-4201-8D0F-08E326DB70F0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82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u="sng" dirty="0" smtClean="0">
                <a:ea typeface="Calibri"/>
                <a:cs typeface="Times New Roman"/>
              </a:rPr>
              <a:t>In </a:t>
            </a:r>
            <a:r>
              <a:rPr lang="en-US" sz="2600" u="sng" dirty="0">
                <a:ea typeface="Calibri"/>
                <a:cs typeface="Times New Roman"/>
              </a:rPr>
              <a:t>re Tunnel Street in City of New York</a:t>
            </a:r>
            <a:r>
              <a:rPr lang="en-US" sz="2600" dirty="0">
                <a:ea typeface="Calibri"/>
                <a:cs typeface="Times New Roman"/>
              </a:rPr>
              <a:t>, 160 A.D. 29 (1913</a:t>
            </a:r>
            <a:r>
              <a:rPr lang="en-US" sz="2600" dirty="0" smtClean="0">
                <a:ea typeface="Calibri"/>
                <a:cs typeface="Times New Roman"/>
              </a:rPr>
              <a:t>)</a:t>
            </a:r>
          </a:p>
          <a:p>
            <a:pPr marL="0" indent="0">
              <a:buNone/>
            </a:pPr>
            <a:endParaRPr lang="en-US" sz="2600" dirty="0" smtClean="0"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en-US" sz="2600" u="sng" dirty="0" smtClean="0">
                <a:ea typeface="Calibri"/>
                <a:cs typeface="Times New Roman"/>
              </a:rPr>
              <a:t>Boehringer </a:t>
            </a:r>
            <a:r>
              <a:rPr lang="en-US" sz="2600" u="sng" dirty="0">
                <a:ea typeface="Calibri"/>
                <a:cs typeface="Times New Roman"/>
              </a:rPr>
              <a:t>v. Montalto</a:t>
            </a:r>
            <a:r>
              <a:rPr lang="en-US" sz="2600" dirty="0">
                <a:ea typeface="Calibri"/>
                <a:cs typeface="Times New Roman"/>
              </a:rPr>
              <a:t>, 142 Misc. 560 (1931) (“the title of an owner of the soil will not be extended to a depth below ground beyond which the owner may not reasonably make use thereof</a:t>
            </a:r>
            <a:r>
              <a:rPr lang="en-US" sz="2600" dirty="0" smtClean="0">
                <a:ea typeface="Calibri"/>
                <a:cs typeface="Times New Roman"/>
              </a:rPr>
              <a:t>.”)</a:t>
            </a:r>
          </a:p>
          <a:p>
            <a:pPr marL="0" indent="0">
              <a:buNone/>
            </a:pPr>
            <a:endParaRPr lang="en-US" sz="2600" dirty="0" smtClean="0"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en-US" sz="2600" u="sng" dirty="0" smtClean="0">
                <a:ea typeface="Calibri"/>
                <a:cs typeface="Times New Roman"/>
              </a:rPr>
              <a:t>In </a:t>
            </a:r>
            <a:r>
              <a:rPr lang="en-US" sz="2600" u="sng" dirty="0">
                <a:ea typeface="Calibri"/>
                <a:cs typeface="Times New Roman"/>
              </a:rPr>
              <a:t>re Application of Gillespie</a:t>
            </a:r>
            <a:r>
              <a:rPr lang="en-US" sz="2600" dirty="0">
                <a:ea typeface="Calibri"/>
                <a:cs typeface="Times New Roman"/>
              </a:rPr>
              <a:t>, 17 N.Y.S.2d 560 (Gen Term 1940</a:t>
            </a:r>
            <a:r>
              <a:rPr lang="en-US" sz="2600" dirty="0" smtClean="0">
                <a:ea typeface="Calibri"/>
                <a:cs typeface="Times New Roman"/>
              </a:rPr>
              <a:t>)</a:t>
            </a:r>
            <a:endParaRPr lang="en-US" sz="2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York Tunnel Cases</a:t>
            </a:r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614D6B-24A3-4201-8D0F-08E326DB70F0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78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600" dirty="0" smtClean="0">
                <a:ea typeface="Calibri"/>
                <a:cs typeface="Times New Roman"/>
              </a:rPr>
              <a:t>“</a:t>
            </a:r>
            <a:r>
              <a:rPr lang="en-US" sz="2600" dirty="0">
                <a:ea typeface="Calibri"/>
                <a:cs typeface="Times New Roman"/>
              </a:rPr>
              <a:t>The [surface] owner in fee owns to the center of the earth. </a:t>
            </a:r>
            <a:r>
              <a:rPr lang="en-US" sz="2600" b="1" dirty="0">
                <a:ea typeface="Calibri"/>
                <a:cs typeface="Times New Roman"/>
              </a:rPr>
              <a:t>But </a:t>
            </a:r>
            <a:r>
              <a:rPr lang="en-US" sz="2600" dirty="0">
                <a:ea typeface="Calibri"/>
                <a:cs typeface="Times New Roman"/>
              </a:rPr>
              <a:t>he does not own a specific cubic foot of water, oil, or gas under the earth until he reduces it to possession</a:t>
            </a:r>
            <a:r>
              <a:rPr lang="en-US" sz="2600" dirty="0" smtClean="0">
                <a:ea typeface="Calibri"/>
                <a:cs typeface="Times New Roman"/>
              </a:rPr>
              <a:t>.”</a:t>
            </a:r>
          </a:p>
          <a:p>
            <a:pPr marL="0" indent="0">
              <a:buNone/>
            </a:pPr>
            <a:r>
              <a:rPr lang="en-US" sz="2600" u="sng" dirty="0" smtClean="0">
                <a:ea typeface="Calibri"/>
                <a:cs typeface="Times New Roman"/>
              </a:rPr>
              <a:t>Gray-Mellon </a:t>
            </a:r>
            <a:r>
              <a:rPr lang="en-US" sz="2600" u="sng" dirty="0">
                <a:ea typeface="Calibri"/>
                <a:cs typeface="Times New Roman"/>
              </a:rPr>
              <a:t>Oil Co. v. Fairchild</a:t>
            </a:r>
            <a:r>
              <a:rPr lang="en-US" sz="2600" dirty="0">
                <a:ea typeface="Calibri"/>
                <a:cs typeface="Times New Roman"/>
              </a:rPr>
              <a:t> 292 S.W. 743 (</a:t>
            </a:r>
            <a:r>
              <a:rPr lang="en-US" sz="2600" dirty="0" err="1">
                <a:ea typeface="Calibri"/>
                <a:cs typeface="Times New Roman"/>
              </a:rPr>
              <a:t>Ky.Ct.App</a:t>
            </a:r>
            <a:r>
              <a:rPr lang="en-US" sz="2600" dirty="0">
                <a:ea typeface="Calibri"/>
                <a:cs typeface="Times New Roman"/>
              </a:rPr>
              <a:t>. 1927)</a:t>
            </a:r>
          </a:p>
          <a:p>
            <a:pPr marL="0" indent="0">
              <a:buNone/>
            </a:pPr>
            <a:endParaRPr lang="en-US" sz="2600" dirty="0" smtClean="0"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en-US" sz="2600" dirty="0" smtClean="0">
                <a:ea typeface="Calibri"/>
                <a:cs typeface="Times New Roman"/>
              </a:rPr>
              <a:t>“</a:t>
            </a:r>
            <a:r>
              <a:rPr lang="en-US" sz="2600" b="1" dirty="0">
                <a:ea typeface="Calibri"/>
                <a:cs typeface="Times New Roman"/>
              </a:rPr>
              <a:t>Exceptions swallow any supposed rule. </a:t>
            </a:r>
            <a:r>
              <a:rPr lang="en-US" sz="2600" dirty="0">
                <a:ea typeface="Calibri"/>
                <a:cs typeface="Times New Roman"/>
              </a:rPr>
              <a:t>Broadly speaking, the deeper the dispute, the less likely courts are to recognize the surface owner’s title</a:t>
            </a:r>
            <a:r>
              <a:rPr lang="en-US" sz="2600" dirty="0" smtClean="0">
                <a:ea typeface="Calibri"/>
                <a:cs typeface="Times New Roman"/>
              </a:rPr>
              <a:t>.”</a:t>
            </a:r>
          </a:p>
          <a:p>
            <a:pPr marL="0" indent="0">
              <a:buNone/>
            </a:pPr>
            <a:r>
              <a:rPr lang="en-US" sz="2600" dirty="0" err="1" smtClean="0">
                <a:ea typeface="Calibri"/>
                <a:cs typeface="Times New Roman"/>
              </a:rPr>
              <a:t>Sprankling</a:t>
            </a:r>
            <a:r>
              <a:rPr lang="en-US" sz="2600" dirty="0">
                <a:ea typeface="Calibri"/>
                <a:cs typeface="Times New Roman"/>
              </a:rPr>
              <a:t>, </a:t>
            </a:r>
            <a:r>
              <a:rPr lang="en-US" sz="2600" u="sng" dirty="0">
                <a:ea typeface="Calibri"/>
                <a:cs typeface="Times New Roman"/>
              </a:rPr>
              <a:t>Owning the Center of the Earth</a:t>
            </a:r>
            <a:r>
              <a:rPr lang="en-US" sz="2600" dirty="0">
                <a:ea typeface="Calibri"/>
                <a:cs typeface="Times New Roman"/>
              </a:rPr>
              <a:t>, </a:t>
            </a:r>
            <a:r>
              <a:rPr lang="en-US" sz="2600" i="1" dirty="0">
                <a:ea typeface="Calibri"/>
                <a:cs typeface="Times New Roman"/>
              </a:rPr>
              <a:t>infra</a:t>
            </a:r>
            <a:r>
              <a:rPr lang="en-US" sz="2600" dirty="0">
                <a:ea typeface="Calibri"/>
                <a:cs typeface="Times New Roman"/>
              </a:rPr>
              <a:t> 55 UCLA L. Rev. at 1004.</a:t>
            </a:r>
          </a:p>
          <a:p>
            <a:pPr marL="0" indent="0">
              <a:buNone/>
            </a:pPr>
            <a:endParaRPr lang="en-US" sz="2400" dirty="0"/>
          </a:p>
          <a:p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Oil/Gas/Groundwater Rights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/>
          <a:lstStyle/>
          <a:p>
            <a:fld id="{18614D6B-24A3-4201-8D0F-08E326DB70F0}" type="slidenum">
              <a:rPr lang="en-US" smtClean="0"/>
              <a:t>17</a:t>
            </a:fld>
            <a:endParaRPr lang="en-US" dirty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31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u="sng" dirty="0" smtClean="0">
                <a:ea typeface="Calibri"/>
                <a:cs typeface="Times New Roman"/>
              </a:rPr>
              <a:t>Taco </a:t>
            </a:r>
            <a:r>
              <a:rPr lang="en-US" sz="2600" u="sng" dirty="0">
                <a:ea typeface="Calibri"/>
                <a:cs typeface="Times New Roman"/>
              </a:rPr>
              <a:t>Cabana, Inc. v. Exxon Corp.</a:t>
            </a:r>
            <a:r>
              <a:rPr lang="en-US" sz="2600" dirty="0">
                <a:ea typeface="Calibri"/>
                <a:cs typeface="Times New Roman"/>
              </a:rPr>
              <a:t> 5 S.W.3d 773, 780 (Tex.App. </a:t>
            </a:r>
            <a:r>
              <a:rPr lang="en-US" sz="2600" dirty="0" smtClean="0">
                <a:ea typeface="Calibri"/>
                <a:cs typeface="Times New Roman"/>
              </a:rPr>
              <a:t>1999)</a:t>
            </a:r>
          </a:p>
          <a:p>
            <a:pPr marL="0" indent="0">
              <a:buNone/>
            </a:pPr>
            <a:endParaRPr lang="en-US" sz="2600" u="sng" dirty="0" smtClean="0"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en-US" sz="2600" u="sng" dirty="0" smtClean="0">
                <a:ea typeface="Calibri"/>
                <a:cs typeface="Times New Roman"/>
              </a:rPr>
              <a:t>Nunez </a:t>
            </a:r>
            <a:r>
              <a:rPr lang="en-US" sz="2600" u="sng" dirty="0">
                <a:ea typeface="Calibri"/>
                <a:cs typeface="Times New Roman"/>
              </a:rPr>
              <a:t>v. </a:t>
            </a:r>
            <a:r>
              <a:rPr lang="en-US" sz="2600" u="sng" dirty="0" err="1">
                <a:ea typeface="Calibri"/>
                <a:cs typeface="Times New Roman"/>
              </a:rPr>
              <a:t>Wainoco</a:t>
            </a:r>
            <a:r>
              <a:rPr lang="en-US" sz="2600" u="sng" dirty="0">
                <a:ea typeface="Calibri"/>
                <a:cs typeface="Times New Roman"/>
              </a:rPr>
              <a:t> Oil &amp; Gas Co.</a:t>
            </a:r>
            <a:r>
              <a:rPr lang="en-US" sz="2600" dirty="0">
                <a:ea typeface="Calibri"/>
                <a:cs typeface="Times New Roman"/>
              </a:rPr>
              <a:t> 488 So.2d 955 (La. 1986)</a:t>
            </a:r>
          </a:p>
          <a:p>
            <a:pPr marL="0" indent="0">
              <a:buNone/>
            </a:pPr>
            <a:endParaRPr lang="en-US" sz="2600" u="sng" dirty="0" smtClean="0"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en-US" sz="2600" u="sng" dirty="0" smtClean="0">
                <a:ea typeface="Calibri"/>
                <a:cs typeface="Times New Roman"/>
              </a:rPr>
              <a:t>Chance </a:t>
            </a:r>
            <a:r>
              <a:rPr lang="en-US" sz="2600" u="sng" dirty="0">
                <a:ea typeface="Calibri"/>
                <a:cs typeface="Times New Roman"/>
              </a:rPr>
              <a:t>v. BP Chemicals, Inc.</a:t>
            </a:r>
            <a:r>
              <a:rPr lang="en-US" sz="2600" dirty="0">
                <a:ea typeface="Calibri"/>
                <a:cs typeface="Times New Roman"/>
              </a:rPr>
              <a:t> 670 N.E.2d 985 (Ohio 1996)</a:t>
            </a:r>
          </a:p>
          <a:p>
            <a:pPr marL="0" indent="0">
              <a:buNone/>
            </a:pPr>
            <a:r>
              <a:rPr lang="en-US" sz="2600" dirty="0">
                <a:ea typeface="Calibri"/>
                <a:cs typeface="Times New Roman"/>
              </a:rPr>
              <a:t>“appellants’ subsurface rights in their properties include </a:t>
            </a:r>
            <a:r>
              <a:rPr lang="en-US" sz="2600" b="1" dirty="0">
                <a:ea typeface="Calibri"/>
                <a:cs typeface="Times New Roman"/>
              </a:rPr>
              <a:t>the right to exclude invasions of the subsurface</a:t>
            </a:r>
            <a:r>
              <a:rPr lang="en-US" sz="2600" dirty="0">
                <a:ea typeface="Calibri"/>
                <a:cs typeface="Times New Roman"/>
              </a:rPr>
              <a:t> property that </a:t>
            </a:r>
            <a:r>
              <a:rPr lang="en-US" sz="2600" b="1" dirty="0">
                <a:ea typeface="Calibri"/>
                <a:cs typeface="Times New Roman"/>
              </a:rPr>
              <a:t>actually interfere</a:t>
            </a:r>
            <a:r>
              <a:rPr lang="en-US" sz="2600" dirty="0">
                <a:ea typeface="Calibri"/>
                <a:cs typeface="Times New Roman"/>
              </a:rPr>
              <a:t> </a:t>
            </a:r>
            <a:r>
              <a:rPr lang="en-US" sz="2600" b="1" dirty="0">
                <a:ea typeface="Calibri"/>
                <a:cs typeface="Times New Roman"/>
              </a:rPr>
              <a:t>with</a:t>
            </a:r>
            <a:r>
              <a:rPr lang="en-US" sz="2600" dirty="0">
                <a:ea typeface="Calibri"/>
                <a:cs typeface="Times New Roman"/>
              </a:rPr>
              <a:t> appellants’ </a:t>
            </a:r>
            <a:r>
              <a:rPr lang="en-US" sz="2600" b="1" dirty="0">
                <a:ea typeface="Calibri"/>
                <a:cs typeface="Times New Roman"/>
              </a:rPr>
              <a:t>reasonable and foreseeable use of the subsurface</a:t>
            </a:r>
            <a:r>
              <a:rPr lang="en-US" sz="2600" dirty="0">
                <a:ea typeface="Calibri"/>
                <a:cs typeface="Times New Roman"/>
              </a:rPr>
              <a:t>.”</a:t>
            </a:r>
            <a:endParaRPr lang="en-US" sz="2600" dirty="0"/>
          </a:p>
          <a:p>
            <a:endParaRPr lang="en-US" sz="2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Limits on Subsurface Trespass Claims</a:t>
            </a:r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614D6B-24A3-4201-8D0F-08E326DB70F0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16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23133" y="1642745"/>
            <a:ext cx="7886700" cy="435133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600" b="1" dirty="0" smtClean="0"/>
              <a:t>How far down does title to land extend?</a:t>
            </a:r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Far enough for reasonable &amp; foreseeable use.</a:t>
            </a:r>
            <a:endParaRPr lang="en-US" sz="2600" b="1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 startAt="2"/>
            </a:pPr>
            <a:r>
              <a:rPr lang="en-US" sz="2600" b="1" dirty="0" smtClean="0"/>
              <a:t>What is it worth?</a:t>
            </a:r>
          </a:p>
          <a:p>
            <a:pPr marL="457200" indent="-457200">
              <a:buAutoNum type="arabicPeriod" startAt="2"/>
            </a:pPr>
            <a:endParaRPr lang="en-US" sz="2600" b="1" dirty="0"/>
          </a:p>
          <a:p>
            <a:pPr marL="457200" indent="-457200">
              <a:buAutoNum type="arabicPeriod" startAt="2"/>
            </a:pPr>
            <a:r>
              <a:rPr lang="en-US" sz="2600" b="1" dirty="0" smtClean="0"/>
              <a:t>How should we request subsurface property rights?</a:t>
            </a:r>
            <a:endParaRPr lang="en-US" sz="26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67394" y="365128"/>
            <a:ext cx="6763431" cy="993943"/>
          </a:xfrm>
        </p:spPr>
        <p:txBody>
          <a:bodyPr/>
          <a:lstStyle/>
          <a:p>
            <a:r>
              <a:rPr lang="en-US" dirty="0" smtClean="0"/>
              <a:t>Three Questions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/>
          <a:lstStyle/>
          <a:p>
            <a:fld id="{18614D6B-24A3-4201-8D0F-08E326DB70F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78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23133" y="1642745"/>
            <a:ext cx="7886700" cy="435133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600" b="1" dirty="0" smtClean="0"/>
              <a:t>How far down does title to land extend?</a:t>
            </a:r>
          </a:p>
          <a:p>
            <a:pPr marL="457200" indent="-457200">
              <a:buAutoNum type="arabicPeriod"/>
            </a:pPr>
            <a:endParaRPr lang="en-US" sz="2600" b="1" dirty="0"/>
          </a:p>
          <a:p>
            <a:pPr marL="457200" indent="-457200">
              <a:buAutoNum type="arabicPeriod"/>
            </a:pPr>
            <a:r>
              <a:rPr lang="en-US" sz="2600" b="1" dirty="0" smtClean="0"/>
              <a:t>What is it worth?</a:t>
            </a:r>
          </a:p>
          <a:p>
            <a:pPr marL="457200" indent="-457200">
              <a:buAutoNum type="arabicPeriod"/>
            </a:pPr>
            <a:endParaRPr lang="en-US" sz="2600" b="1" dirty="0"/>
          </a:p>
          <a:p>
            <a:pPr marL="457200" indent="-457200">
              <a:buAutoNum type="arabicPeriod"/>
            </a:pPr>
            <a:r>
              <a:rPr lang="en-US" sz="2600" b="1" dirty="0" smtClean="0"/>
              <a:t>How should we request subsurface property rights?</a:t>
            </a:r>
            <a:endParaRPr lang="en-US" sz="26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67394" y="365128"/>
            <a:ext cx="6763431" cy="993943"/>
          </a:xfrm>
        </p:spPr>
        <p:txBody>
          <a:bodyPr/>
          <a:lstStyle/>
          <a:p>
            <a:r>
              <a:rPr lang="en-US" dirty="0" smtClean="0"/>
              <a:t>Three Questions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/>
          <a:lstStyle/>
          <a:p>
            <a:fld id="{18614D6B-24A3-4201-8D0F-08E326DB70F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5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err="1" smtClean="0">
                <a:ea typeface="Calibri"/>
                <a:cs typeface="Times New Roman"/>
              </a:rPr>
              <a:t>Derbes</a:t>
            </a:r>
            <a:r>
              <a:rPr lang="en-US" sz="2600" dirty="0">
                <a:ea typeface="Calibri"/>
                <a:cs typeface="Times New Roman"/>
              </a:rPr>
              <a:t>, Max J. Jr., SR/WA (1992</a:t>
            </a:r>
            <a:r>
              <a:rPr lang="en-US" sz="2600" dirty="0" smtClean="0">
                <a:ea typeface="Calibri"/>
                <a:cs typeface="Times New Roman"/>
              </a:rPr>
              <a:t>), </a:t>
            </a:r>
            <a:r>
              <a:rPr lang="en-US" sz="2600" u="sng" dirty="0">
                <a:ea typeface="Calibri"/>
                <a:cs typeface="Times New Roman"/>
              </a:rPr>
              <a:t>The Appraisal of Underground </a:t>
            </a:r>
            <a:r>
              <a:rPr lang="en-US" sz="2600" u="sng" dirty="0" smtClean="0">
                <a:ea typeface="Calibri"/>
                <a:cs typeface="Times New Roman"/>
              </a:rPr>
              <a:t>Easements</a:t>
            </a:r>
            <a:r>
              <a:rPr lang="en-US" sz="2600" dirty="0">
                <a:ea typeface="Calibri"/>
                <a:cs typeface="Times New Roman"/>
              </a:rPr>
              <a:t>,</a:t>
            </a:r>
            <a:r>
              <a:rPr lang="en-US" sz="2600" dirty="0" smtClean="0">
                <a:ea typeface="Calibri"/>
                <a:cs typeface="Times New Roman"/>
              </a:rPr>
              <a:t> </a:t>
            </a:r>
            <a:r>
              <a:rPr lang="en-US" sz="2600" dirty="0">
                <a:ea typeface="Calibri"/>
                <a:cs typeface="Times New Roman"/>
              </a:rPr>
              <a:t>International Right of Way Association, Right of Way </a:t>
            </a:r>
            <a:r>
              <a:rPr lang="en-US" sz="2600" dirty="0" smtClean="0">
                <a:ea typeface="Calibri"/>
                <a:cs typeface="Times New Roman"/>
              </a:rPr>
              <a:t>Magazine, </a:t>
            </a:r>
            <a:r>
              <a:rPr lang="en-US" sz="2600" dirty="0">
                <a:ea typeface="Calibri"/>
                <a:cs typeface="Times New Roman"/>
              </a:rPr>
              <a:t>October 1992: 18–24</a:t>
            </a:r>
            <a:r>
              <a:rPr lang="en-US" sz="2600" dirty="0" smtClean="0">
                <a:ea typeface="Calibri"/>
                <a:cs typeface="Times New Roman"/>
              </a:rPr>
              <a:t>.</a:t>
            </a:r>
            <a:endParaRPr lang="en-US" sz="2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Appraisal </a:t>
            </a:r>
            <a:r>
              <a:rPr lang="en-US" dirty="0" smtClean="0"/>
              <a:t>of Underground Easements</a:t>
            </a:r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614D6B-24A3-4201-8D0F-08E326DB70F0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31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10" y="1259937"/>
            <a:ext cx="2304136" cy="251646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908" y="1079287"/>
            <a:ext cx="1744140" cy="278774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568" y="1104576"/>
            <a:ext cx="2158022" cy="273716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Texas Projects, D.C. &amp; Atlanta Subways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/>
          <a:lstStyle/>
          <a:p>
            <a:fld id="{18614D6B-24A3-4201-8D0F-08E326DB70F0}" type="slidenum">
              <a:rPr lang="en-US" smtClean="0"/>
              <a:t>21</a:t>
            </a:fld>
            <a:endParaRPr lang="en-US" dirty="0"/>
          </a:p>
        </p:txBody>
      </p:sp>
      <p:sp>
        <p:nvSpPr>
          <p:cNvPr id="7" name="Slide Number Placeholder 1"/>
          <p:cNvSpPr txBox="1">
            <a:spLocks/>
          </p:cNvSpPr>
          <p:nvPr/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10" y="3917957"/>
            <a:ext cx="2379812" cy="206083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418" y="3917957"/>
            <a:ext cx="2120172" cy="236357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066908" y="4182774"/>
            <a:ext cx="363977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Uniform appraisal results:</a:t>
            </a:r>
          </a:p>
          <a:p>
            <a:endParaRPr lang="en-US" sz="2600" dirty="0"/>
          </a:p>
          <a:p>
            <a:r>
              <a:rPr lang="en-US" sz="2600" b="1" dirty="0" smtClean="0"/>
              <a:t>No diminution to market value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333750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600" dirty="0" smtClean="0"/>
              <a:t>Highest and best use of deep subsurface takings: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dirty="0" smtClean="0"/>
              <a:t>“</a:t>
            </a:r>
            <a:r>
              <a:rPr lang="en-US" sz="2800" dirty="0"/>
              <a:t>The highest and best use of </a:t>
            </a:r>
            <a:r>
              <a:rPr lang="en-US" sz="2800" dirty="0" smtClean="0"/>
              <a:t>the lands </a:t>
            </a:r>
            <a:r>
              <a:rPr lang="en-US" sz="2800" dirty="0"/>
              <a:t>below those needed for </a:t>
            </a:r>
            <a:r>
              <a:rPr lang="en-US" sz="2800" dirty="0" smtClean="0"/>
              <a:t>construction can </a:t>
            </a:r>
            <a:r>
              <a:rPr lang="en-US" sz="2800" dirty="0"/>
              <a:t>best be described </a:t>
            </a:r>
            <a:r>
              <a:rPr lang="en-US" sz="2800" dirty="0" smtClean="0"/>
              <a:t>as </a:t>
            </a:r>
            <a:r>
              <a:rPr lang="en-US" sz="2800" b="1" dirty="0" smtClean="0"/>
              <a:t>holding </a:t>
            </a:r>
            <a:r>
              <a:rPr lang="en-US" sz="2800" b="1" dirty="0"/>
              <a:t>the earth together</a:t>
            </a:r>
            <a:r>
              <a:rPr lang="en-US" sz="2800" dirty="0" smtClean="0"/>
              <a:t>.”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600" dirty="0" err="1">
                <a:ea typeface="Calibri"/>
                <a:cs typeface="Times New Roman"/>
              </a:rPr>
              <a:t>Derbes</a:t>
            </a:r>
            <a:r>
              <a:rPr lang="en-US" sz="2600" dirty="0">
                <a:ea typeface="Calibri"/>
                <a:cs typeface="Times New Roman"/>
              </a:rPr>
              <a:t>, Max J. </a:t>
            </a:r>
            <a:r>
              <a:rPr lang="en-US" sz="2600" dirty="0" smtClean="0">
                <a:ea typeface="Calibri"/>
                <a:cs typeface="Times New Roman"/>
              </a:rPr>
              <a:t>Jr, </a:t>
            </a:r>
            <a:r>
              <a:rPr lang="en-US" sz="2600" u="sng" dirty="0" smtClean="0">
                <a:ea typeface="Calibri"/>
                <a:cs typeface="Times New Roman"/>
              </a:rPr>
              <a:t>The </a:t>
            </a:r>
            <a:r>
              <a:rPr lang="en-US" sz="2600" u="sng" dirty="0">
                <a:ea typeface="Calibri"/>
                <a:cs typeface="Times New Roman"/>
              </a:rPr>
              <a:t>Appraisal of Underground </a:t>
            </a:r>
            <a:r>
              <a:rPr lang="en-US" sz="2600" u="sng" dirty="0" smtClean="0">
                <a:ea typeface="Calibri"/>
                <a:cs typeface="Times New Roman"/>
              </a:rPr>
              <a:t>Easements</a:t>
            </a:r>
            <a:r>
              <a:rPr lang="en-US" sz="2600" dirty="0" smtClean="0">
                <a:ea typeface="Calibri"/>
                <a:cs typeface="Times New Roman"/>
              </a:rPr>
              <a:t>, </a:t>
            </a:r>
            <a:r>
              <a:rPr lang="en-US" sz="2600" i="1" dirty="0" smtClean="0">
                <a:ea typeface="Calibri"/>
                <a:cs typeface="Times New Roman"/>
              </a:rPr>
              <a:t>infra</a:t>
            </a:r>
            <a:r>
              <a:rPr lang="en-US" sz="2600" dirty="0" smtClean="0">
                <a:ea typeface="Calibri"/>
                <a:cs typeface="Times New Roman"/>
              </a:rPr>
              <a:t> at 19 &amp; 20.</a:t>
            </a:r>
          </a:p>
          <a:p>
            <a:pPr marL="0" indent="0">
              <a:buNone/>
            </a:pPr>
            <a:endParaRPr lang="en-US" sz="2600" dirty="0">
              <a:cs typeface="Times New Roman"/>
            </a:endParaRPr>
          </a:p>
          <a:p>
            <a:pPr marL="0" indent="0">
              <a:buNone/>
            </a:pPr>
            <a:r>
              <a:rPr lang="en-US" sz="2600" b="1" dirty="0" smtClean="0">
                <a:cs typeface="Times New Roman"/>
              </a:rPr>
              <a:t>Unaffected</a:t>
            </a:r>
            <a:r>
              <a:rPr lang="en-US" sz="2600" dirty="0" smtClean="0">
                <a:cs typeface="Times New Roman"/>
              </a:rPr>
              <a:t> by typical deep subsurface projects.</a:t>
            </a:r>
            <a:endParaRPr lang="en-US" sz="2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Highest and </a:t>
            </a:r>
            <a:r>
              <a:rPr lang="en-US" dirty="0"/>
              <a:t>Best Use</a:t>
            </a:r>
          </a:p>
        </p:txBody>
      </p:sp>
    </p:spTree>
    <p:extLst>
      <p:ext uri="{BB962C8B-B14F-4D97-AF65-F5344CB8AC3E}">
        <p14:creationId xmlns:p14="http://schemas.microsoft.com/office/powerpoint/2010/main" val="1217104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23133" y="1642745"/>
            <a:ext cx="7886700" cy="435133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600" b="1" dirty="0" smtClean="0"/>
              <a:t>How far down does title to land extend?</a:t>
            </a:r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Far enough for reasonable &amp; foreseeable use.</a:t>
            </a:r>
            <a:endParaRPr lang="en-US" sz="2600" b="1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 startAt="2"/>
            </a:pPr>
            <a:r>
              <a:rPr lang="en-US" sz="2600" b="1" dirty="0" smtClean="0"/>
              <a:t>What is it worth?</a:t>
            </a:r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Value is nominal. Perhaps 5% of fee simple value.</a:t>
            </a:r>
            <a:endParaRPr lang="en-US" sz="2600" b="1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 startAt="3"/>
            </a:pPr>
            <a:r>
              <a:rPr lang="en-US" sz="2600" b="1" dirty="0" smtClean="0"/>
              <a:t>How should we request subsurface property rights?</a:t>
            </a:r>
            <a:endParaRPr lang="en-US" sz="26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67394" y="365128"/>
            <a:ext cx="6763431" cy="993943"/>
          </a:xfrm>
        </p:spPr>
        <p:txBody>
          <a:bodyPr/>
          <a:lstStyle/>
          <a:p>
            <a:r>
              <a:rPr lang="en-US" dirty="0" smtClean="0"/>
              <a:t>Three Questions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/>
          <a:lstStyle/>
          <a:p>
            <a:fld id="{18614D6B-24A3-4201-8D0F-08E326DB70F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35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44" y="1216549"/>
            <a:ext cx="6496216" cy="505454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3RPORT under Coombs Street area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/>
          <a:lstStyle/>
          <a:p>
            <a:fld id="{18614D6B-24A3-4201-8D0F-08E326DB70F0}" type="slidenum">
              <a:rPr lang="en-US" smtClean="0"/>
              <a:t>24</a:t>
            </a:fld>
            <a:endParaRPr lang="en-US" dirty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44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san\gov\City Utilities\WR\CU Eng\PDS\Capital Project Services\Deep subsurface tunnel easement valuation research\IRWA presentation - tunnel easement law &amp; value\Powerpoint\2016000184 HIGHLIGHT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40" y="1135765"/>
            <a:ext cx="4180852" cy="553967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Reservation of Subsurface Proceeds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-69574" y="6492875"/>
            <a:ext cx="2057400" cy="365125"/>
          </a:xfrm>
          <a:prstGeom prst="rect">
            <a:avLst/>
          </a:prstGeom>
        </p:spPr>
        <p:txBody>
          <a:bodyPr/>
          <a:lstStyle/>
          <a:p>
            <a:fld id="{18614D6B-24A3-4201-8D0F-08E326DB70F0}" type="slidenum">
              <a:rPr lang="en-US" smtClean="0"/>
              <a:t>25</a:t>
            </a:fld>
            <a:endParaRPr lang="en-US" dirty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41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7" name="Picture 25" descr="G:\WR\CU Eng\PDS\Capital Project Services\Deep subsurface tunnel easement valuation research\IRWA presentation - tunnel easement law &amp; value\Powerpoint\Objecti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54" y="1200971"/>
            <a:ext cx="4171278" cy="541085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Pro Se </a:t>
            </a:r>
            <a:r>
              <a:rPr lang="en-US" dirty="0" smtClean="0"/>
              <a:t>“Objection to Being Sued”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6492874"/>
            <a:ext cx="2057400" cy="365125"/>
          </a:xfrm>
          <a:prstGeom prst="rect">
            <a:avLst/>
          </a:prstGeom>
        </p:spPr>
        <p:txBody>
          <a:bodyPr/>
          <a:lstStyle/>
          <a:p>
            <a:fld id="{18614D6B-24A3-4201-8D0F-08E326DB70F0}" type="slidenum">
              <a:rPr lang="en-US" smtClean="0"/>
              <a:t>26</a:t>
            </a:fld>
            <a:endParaRPr lang="en-US" dirty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82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23133" y="1642745"/>
            <a:ext cx="7886700" cy="435133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600" b="1" dirty="0" smtClean="0"/>
              <a:t>How far down does title to land extend?</a:t>
            </a:r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Far enough for reasonable &amp; foreseeable use.</a:t>
            </a:r>
            <a:endParaRPr lang="en-US" sz="2600" b="1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 startAt="2"/>
            </a:pPr>
            <a:r>
              <a:rPr lang="en-US" sz="2600" b="1" dirty="0" smtClean="0"/>
              <a:t>What is it worth?</a:t>
            </a:r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Value is nominal. Perhaps 5% of fee simple value.</a:t>
            </a:r>
            <a:endParaRPr lang="en-US" sz="2600" b="1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 startAt="3"/>
            </a:pPr>
            <a:r>
              <a:rPr lang="en-US" sz="2600" b="1" dirty="0" smtClean="0"/>
              <a:t>How should we request subsurface property rights?</a:t>
            </a:r>
          </a:p>
          <a:p>
            <a:r>
              <a:rPr lang="en-US" sz="2600" b="1" dirty="0" smtClean="0">
                <a:solidFill>
                  <a:srgbClr val="FF0000"/>
                </a:solidFill>
              </a:rPr>
              <a:t>Permanent easements – no restrictions of surface use</a:t>
            </a:r>
          </a:p>
          <a:p>
            <a:r>
              <a:rPr lang="en-US" sz="2600" b="1" dirty="0" smtClean="0">
                <a:solidFill>
                  <a:srgbClr val="FF0000"/>
                </a:solidFill>
              </a:rPr>
              <a:t>Token </a:t>
            </a:r>
            <a:r>
              <a:rPr lang="en-US" sz="2600" b="1" smtClean="0">
                <a:solidFill>
                  <a:srgbClr val="FF0000"/>
                </a:solidFill>
              </a:rPr>
              <a:t>payments of </a:t>
            </a:r>
            <a:r>
              <a:rPr lang="en-US" sz="2600" b="1" dirty="0" smtClean="0">
                <a:solidFill>
                  <a:srgbClr val="FF0000"/>
                </a:solidFill>
              </a:rPr>
              <a:t>nominal value </a:t>
            </a:r>
          </a:p>
          <a:p>
            <a:r>
              <a:rPr lang="en-US" sz="2600" b="1" dirty="0" smtClean="0">
                <a:solidFill>
                  <a:srgbClr val="FF0000"/>
                </a:solidFill>
              </a:rPr>
              <a:t>“</a:t>
            </a:r>
            <a:r>
              <a:rPr lang="en-US" sz="2600" b="1" dirty="0">
                <a:solidFill>
                  <a:srgbClr val="FF0000"/>
                </a:solidFill>
              </a:rPr>
              <a:t>M</a:t>
            </a:r>
            <a:r>
              <a:rPr lang="en-US" sz="2600" b="1" dirty="0" smtClean="0">
                <a:solidFill>
                  <a:srgbClr val="FF0000"/>
                </a:solidFill>
              </a:rPr>
              <a:t>onetary awards,” not compensation</a:t>
            </a:r>
          </a:p>
          <a:p>
            <a:endParaRPr lang="en-US" sz="26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67394" y="365128"/>
            <a:ext cx="6763431" cy="993943"/>
          </a:xfrm>
        </p:spPr>
        <p:txBody>
          <a:bodyPr/>
          <a:lstStyle/>
          <a:p>
            <a:r>
              <a:rPr lang="en-US" dirty="0" smtClean="0"/>
              <a:t>Three Questions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/>
          <a:lstStyle/>
          <a:p>
            <a:fld id="{18614D6B-24A3-4201-8D0F-08E326DB70F0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09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anchor="b">
            <a:normAutofit fontScale="70000" lnSpcReduction="20000"/>
          </a:bodyPr>
          <a:lstStyle/>
          <a:p>
            <a:pPr>
              <a:spcBef>
                <a:spcPts val="1200"/>
              </a:spcBef>
            </a:pPr>
            <a:r>
              <a:rPr lang="en-US" sz="5200" dirty="0" smtClean="0">
                <a:solidFill>
                  <a:srgbClr val="002060"/>
                </a:solidFill>
              </a:rPr>
              <a:t>Deep </a:t>
            </a:r>
            <a:r>
              <a:rPr lang="en-US" sz="5200" dirty="0">
                <a:solidFill>
                  <a:srgbClr val="002060"/>
                </a:solidFill>
              </a:rPr>
              <a:t>Tunnel Easements</a:t>
            </a:r>
          </a:p>
          <a:p>
            <a:pPr>
              <a:spcBef>
                <a:spcPts val="1200"/>
              </a:spcBef>
            </a:pPr>
            <a:r>
              <a:rPr lang="en-US" sz="4300" dirty="0" smtClean="0"/>
              <a:t>Arriving at a Consensus of Valuation and Driving an Evolution in Legal Understanding</a:t>
            </a:r>
            <a:endParaRPr lang="en-US" sz="2000" dirty="0" smtClean="0"/>
          </a:p>
        </p:txBody>
      </p:sp>
      <p:sp>
        <p:nvSpPr>
          <p:cNvPr id="4" name="TextBox 1"/>
          <p:cNvSpPr txBox="1"/>
          <p:nvPr/>
        </p:nvSpPr>
        <p:spPr>
          <a:xfrm>
            <a:off x="524784" y="1588292"/>
            <a:ext cx="54307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chemeClr val="bg1"/>
                </a:solidFill>
                <a:latin typeface="Raleway" charset="0"/>
                <a:ea typeface="Raleway" charset="0"/>
                <a:cs typeface="Raleway" charset="0"/>
              </a:rPr>
              <a:t>Seth Weinglass, JD</a:t>
            </a:r>
          </a:p>
          <a:p>
            <a:r>
              <a:rPr lang="en-US" sz="2000" b="1" dirty="0" smtClean="0">
                <a:solidFill>
                  <a:schemeClr val="bg1"/>
                </a:solidFill>
                <a:latin typeface="Raleway" charset="0"/>
                <a:ea typeface="Raleway" charset="0"/>
                <a:cs typeface="Raleway" charset="0"/>
              </a:rPr>
              <a:t>Program Manager, Capital Project Services</a:t>
            </a:r>
          </a:p>
          <a:p>
            <a:r>
              <a:rPr lang="en-US" sz="2000" b="1" dirty="0" smtClean="0">
                <a:solidFill>
                  <a:schemeClr val="bg1"/>
                </a:solidFill>
                <a:latin typeface="Raleway" charset="0"/>
                <a:ea typeface="Raleway" charset="0"/>
                <a:cs typeface="Raleway" charset="0"/>
              </a:rPr>
              <a:t>Fort Wayne City Utilities</a:t>
            </a:r>
          </a:p>
          <a:p>
            <a:r>
              <a:rPr lang="en-US" sz="2000" b="1" dirty="0" smtClean="0">
                <a:solidFill>
                  <a:schemeClr val="bg1"/>
                </a:solidFill>
                <a:latin typeface="Raleway" charset="0"/>
                <a:ea typeface="Raleway" charset="0"/>
                <a:cs typeface="Raleway" charset="0"/>
              </a:rPr>
              <a:t>seth.weinglass@cityoffortwayne.org </a:t>
            </a:r>
          </a:p>
          <a:p>
            <a:r>
              <a:rPr lang="en-US" sz="2000" b="1" dirty="0" smtClean="0">
                <a:solidFill>
                  <a:schemeClr val="bg1"/>
                </a:solidFill>
                <a:latin typeface="Raleway" charset="0"/>
                <a:ea typeface="Raleway" charset="0"/>
                <a:cs typeface="Raleway" charset="0"/>
              </a:rPr>
              <a:t>(260) 427-1330</a:t>
            </a:r>
            <a:endParaRPr lang="en-US" sz="2000" b="1" dirty="0">
              <a:solidFill>
                <a:schemeClr val="bg1"/>
              </a:solidFill>
              <a:latin typeface="Raleway" charset="0"/>
              <a:ea typeface="Raleway" charset="0"/>
              <a:cs typeface="Raleway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94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67394" y="365128"/>
            <a:ext cx="6763431" cy="99394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Fort Wayne’s Three Rivers Protection </a:t>
            </a:r>
            <a:br>
              <a:rPr lang="en-US" dirty="0" smtClean="0"/>
            </a:br>
            <a:r>
              <a:rPr lang="en-US" dirty="0" smtClean="0"/>
              <a:t>&amp; Overflow Reduction Tunnel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/>
          <a:lstStyle/>
          <a:p>
            <a:fld id="{18614D6B-24A3-4201-8D0F-08E326DB70F0}" type="slidenum">
              <a:rPr lang="en-US" smtClean="0"/>
              <a:t>3</a:t>
            </a:fld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2" y="2086769"/>
            <a:ext cx="5857875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345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san\gov\City Utilities\WR\WRS\Shared GIS Files\ArcMap\City Utilities\Storm\PDF\76003 - 3RPORT\3RPORT - 100%\76003 - 3RPORT 100% - 42 in x 60 in Portrai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33" t="13197" r="1232" b="9149"/>
          <a:stretch/>
        </p:blipFill>
        <p:spPr bwMode="auto">
          <a:xfrm>
            <a:off x="488562" y="1089329"/>
            <a:ext cx="5057912" cy="536423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67394" y="365128"/>
            <a:ext cx="6763431" cy="993943"/>
          </a:xfrm>
        </p:spPr>
        <p:txBody>
          <a:bodyPr/>
          <a:lstStyle/>
          <a:p>
            <a:r>
              <a:rPr lang="en-US" dirty="0" smtClean="0"/>
              <a:t>Fort Wayne 3RPORT Tunnel Route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0" y="6485687"/>
            <a:ext cx="2057400" cy="365125"/>
          </a:xfrm>
          <a:prstGeom prst="rect">
            <a:avLst/>
          </a:prstGeom>
        </p:spPr>
        <p:txBody>
          <a:bodyPr/>
          <a:lstStyle/>
          <a:p>
            <a:fld id="{18614D6B-24A3-4201-8D0F-08E326DB70F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93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57" y="1121135"/>
            <a:ext cx="5940297" cy="526660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7394" y="365128"/>
            <a:ext cx="6763431" cy="993943"/>
          </a:xfrm>
        </p:spPr>
        <p:txBody>
          <a:bodyPr>
            <a:normAutofit/>
          </a:bodyPr>
          <a:lstStyle/>
          <a:p>
            <a:r>
              <a:rPr lang="en-US" dirty="0" smtClean="0"/>
              <a:t>Milwaukee Deep Tunnel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/>
          <a:lstStyle/>
          <a:p>
            <a:fld id="{18614D6B-24A3-4201-8D0F-08E326DB70F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08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887" y="477078"/>
            <a:ext cx="6773125" cy="688643"/>
          </a:xfrm>
        </p:spPr>
        <p:txBody>
          <a:bodyPr/>
          <a:lstStyle/>
          <a:p>
            <a:r>
              <a:rPr lang="en-US" dirty="0" smtClean="0"/>
              <a:t>NJDOT/AASHTO survey of DOTs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214684" y="1698175"/>
            <a:ext cx="8102380" cy="703120"/>
          </a:xfrm>
        </p:spPr>
        <p:txBody>
          <a:bodyPr>
            <a:normAutofit/>
          </a:bodyPr>
          <a:lstStyle/>
          <a:p>
            <a:r>
              <a:rPr lang="en-US" sz="2100" b="1" dirty="0" smtClean="0"/>
              <a:t>“Tunnel </a:t>
            </a:r>
            <a:r>
              <a:rPr lang="en-US" sz="2100" b="1" dirty="0"/>
              <a:t>Projects With Surface Rights Not </a:t>
            </a:r>
            <a:r>
              <a:rPr lang="en-US" sz="2100" b="1" dirty="0" smtClean="0"/>
              <a:t>Impaired”</a:t>
            </a:r>
            <a:endParaRPr lang="en-US" sz="2100" b="1" dirty="0"/>
          </a:p>
          <a:p>
            <a:endParaRPr lang="en-US" dirty="0"/>
          </a:p>
        </p:txBody>
      </p:sp>
      <p:pic>
        <p:nvPicPr>
          <p:cNvPr id="11" name="Content Placeholder 10" descr="G:\WR\CU Eng\PDS\Capital Project Services\Deep subsurface tunnel easement valuation research\IRWA presentation - tunnel easement law &amp; value\Powerpoint\Maps\1 United States IRWA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724" y="2058323"/>
            <a:ext cx="5264855" cy="382650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6"/>
          <p:cNvSpPr txBox="1">
            <a:spLocks/>
          </p:cNvSpPr>
          <p:nvPr/>
        </p:nvSpPr>
        <p:spPr>
          <a:xfrm>
            <a:off x="166977" y="5940483"/>
            <a:ext cx="8905461" cy="423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b="1" dirty="0" smtClean="0">
                <a:hlinkClick r:id="rId3"/>
              </a:rPr>
              <a:t>http://sp.rightofway.transportation.org/Documents/tunnel_projects.pdf</a:t>
            </a:r>
            <a:endParaRPr lang="en-US" sz="21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25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23133" y="1642745"/>
            <a:ext cx="7886700" cy="435133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600" b="1" dirty="0" smtClean="0"/>
              <a:t>How far down does title to land extend?</a:t>
            </a:r>
          </a:p>
          <a:p>
            <a:pPr marL="457200" indent="-457200">
              <a:buAutoNum type="arabicPeriod"/>
            </a:pPr>
            <a:endParaRPr lang="en-US" sz="2600" b="1" dirty="0"/>
          </a:p>
          <a:p>
            <a:pPr marL="457200" indent="-457200">
              <a:buAutoNum type="arabicPeriod"/>
            </a:pPr>
            <a:r>
              <a:rPr lang="en-US" sz="2600" b="1" dirty="0" smtClean="0"/>
              <a:t>What is it worth?</a:t>
            </a:r>
          </a:p>
          <a:p>
            <a:pPr marL="457200" indent="-457200">
              <a:buAutoNum type="arabicPeriod"/>
            </a:pPr>
            <a:endParaRPr lang="en-US" sz="2600" b="1" dirty="0"/>
          </a:p>
          <a:p>
            <a:pPr marL="457200" indent="-457200">
              <a:buAutoNum type="arabicPeriod"/>
            </a:pPr>
            <a:r>
              <a:rPr lang="en-US" sz="2600" b="1" dirty="0" smtClean="0"/>
              <a:t>How should we request subsurface property rights?</a:t>
            </a:r>
            <a:endParaRPr lang="en-US" sz="26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67394" y="365128"/>
            <a:ext cx="6763431" cy="993943"/>
          </a:xfrm>
        </p:spPr>
        <p:txBody>
          <a:bodyPr/>
          <a:lstStyle/>
          <a:p>
            <a:r>
              <a:rPr lang="en-US" dirty="0" smtClean="0"/>
              <a:t>Three Questions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/>
          <a:lstStyle/>
          <a:p>
            <a:fld id="{18614D6B-24A3-4201-8D0F-08E326DB70F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4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smtClean="0">
                <a:ea typeface="Calibri"/>
                <a:cs typeface="Times New Roman"/>
              </a:rPr>
              <a:t>“</a:t>
            </a:r>
            <a:r>
              <a:rPr lang="en-US" sz="2600" dirty="0" err="1" smtClean="0">
                <a:ea typeface="Calibri"/>
                <a:cs typeface="Times New Roman"/>
              </a:rPr>
              <a:t>cujus</a:t>
            </a:r>
            <a:r>
              <a:rPr lang="en-US" sz="2600" dirty="0" smtClean="0">
                <a:ea typeface="Calibri"/>
                <a:cs typeface="Times New Roman"/>
              </a:rPr>
              <a:t> </a:t>
            </a:r>
            <a:r>
              <a:rPr lang="en-US" sz="2600" dirty="0">
                <a:ea typeface="Calibri"/>
                <a:cs typeface="Times New Roman"/>
              </a:rPr>
              <a:t>est solum ejus est usque ad coelom et ad </a:t>
            </a:r>
            <a:r>
              <a:rPr lang="en-US" sz="2600" dirty="0" smtClean="0">
                <a:ea typeface="Calibri"/>
                <a:cs typeface="Times New Roman"/>
              </a:rPr>
              <a:t>infernos”</a:t>
            </a:r>
          </a:p>
          <a:p>
            <a:pPr marL="0" indent="0">
              <a:buNone/>
            </a:pPr>
            <a:endParaRPr lang="en-US" sz="2600" dirty="0" smtClean="0"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en-US" sz="2600" i="1" dirty="0" smtClean="0">
                <a:ea typeface="Calibri"/>
                <a:cs typeface="Times New Roman"/>
              </a:rPr>
              <a:t>to </a:t>
            </a:r>
            <a:r>
              <a:rPr lang="en-US" sz="2600" i="1" dirty="0">
                <a:ea typeface="Calibri"/>
                <a:cs typeface="Times New Roman"/>
              </a:rPr>
              <a:t>whomever the soil belongs, he owns also to the heavens and to [Hades, Hell, the depths, the center of the Earth</a:t>
            </a:r>
            <a:r>
              <a:rPr lang="en-US" sz="2600" i="1" dirty="0" smtClean="0">
                <a:ea typeface="Calibri"/>
                <a:cs typeface="Times New Roman"/>
              </a:rPr>
              <a:t>]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endParaRPr lang="en-US" sz="2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394" y="365128"/>
            <a:ext cx="6763431" cy="993943"/>
          </a:xfrm>
        </p:spPr>
        <p:txBody>
          <a:bodyPr/>
          <a:lstStyle/>
          <a:p>
            <a:r>
              <a:rPr lang="en-US" dirty="0" smtClean="0"/>
              <a:t>“Center of the Earth” Theory</a:t>
            </a:r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614D6B-24A3-4201-8D0F-08E326DB70F0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smtClean="0">
                <a:ea typeface="Calibri"/>
                <a:cs typeface="Times New Roman"/>
              </a:rPr>
              <a:t>“</a:t>
            </a:r>
            <a:r>
              <a:rPr lang="en-US" sz="2600" dirty="0" err="1" smtClean="0">
                <a:ea typeface="Calibri"/>
                <a:cs typeface="Times New Roman"/>
              </a:rPr>
              <a:t>cujus</a:t>
            </a:r>
            <a:r>
              <a:rPr lang="en-US" sz="2600" dirty="0" smtClean="0">
                <a:ea typeface="Calibri"/>
                <a:cs typeface="Times New Roman"/>
              </a:rPr>
              <a:t> </a:t>
            </a:r>
            <a:r>
              <a:rPr lang="en-US" sz="2600" dirty="0">
                <a:ea typeface="Calibri"/>
                <a:cs typeface="Times New Roman"/>
              </a:rPr>
              <a:t>est solum ejus est usque ad coelom et ad </a:t>
            </a:r>
            <a:r>
              <a:rPr lang="en-US" sz="2600" dirty="0" smtClean="0">
                <a:ea typeface="Calibri"/>
                <a:cs typeface="Times New Roman"/>
              </a:rPr>
              <a:t>infernos”</a:t>
            </a:r>
          </a:p>
          <a:p>
            <a:pPr marL="0" indent="0">
              <a:buNone/>
            </a:pPr>
            <a:endParaRPr lang="en-US" sz="2600" dirty="0" smtClean="0"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en-US" sz="2600" i="1" dirty="0" smtClean="0">
                <a:ea typeface="Calibri"/>
                <a:cs typeface="Times New Roman"/>
              </a:rPr>
              <a:t>to </a:t>
            </a:r>
            <a:r>
              <a:rPr lang="en-US" sz="2600" i="1" dirty="0">
                <a:ea typeface="Calibri"/>
                <a:cs typeface="Times New Roman"/>
              </a:rPr>
              <a:t>whomever the soil belongs, he owns also to the heavens and to [Hades, Hell, the depths, the center of the Earth</a:t>
            </a:r>
            <a:r>
              <a:rPr lang="en-US" sz="2600" i="1" dirty="0" smtClean="0">
                <a:ea typeface="Calibri"/>
                <a:cs typeface="Times New Roman"/>
              </a:rPr>
              <a:t>]</a:t>
            </a:r>
          </a:p>
          <a:p>
            <a:pPr marL="0" indent="0">
              <a:buNone/>
            </a:pPr>
            <a:endParaRPr lang="en-US" sz="2600" dirty="0">
              <a:cs typeface="Times New Roman"/>
            </a:endParaRPr>
          </a:p>
          <a:p>
            <a:pPr marL="0" indent="0">
              <a:buNone/>
            </a:pPr>
            <a:r>
              <a:rPr lang="en-US" sz="2600" dirty="0">
                <a:ea typeface="Calibri"/>
                <a:cs typeface="Times New Roman"/>
              </a:rPr>
              <a:t>William Blackstone, </a:t>
            </a:r>
            <a:endParaRPr lang="en-US" sz="2600" dirty="0" smtClean="0"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en-US" sz="2600" u="sng" dirty="0" smtClean="0">
                <a:ea typeface="Calibri"/>
                <a:cs typeface="Times New Roman"/>
              </a:rPr>
              <a:t>Commentaries on </a:t>
            </a:r>
            <a:r>
              <a:rPr lang="en-US" sz="2600" u="sng" dirty="0">
                <a:ea typeface="Calibri"/>
                <a:cs typeface="Times New Roman"/>
              </a:rPr>
              <a:t>the Laws of </a:t>
            </a:r>
            <a:r>
              <a:rPr lang="en-US" sz="2600" u="sng" dirty="0" smtClean="0">
                <a:ea typeface="Calibri"/>
                <a:cs typeface="Times New Roman"/>
              </a:rPr>
              <a:t>England</a:t>
            </a:r>
          </a:p>
          <a:p>
            <a:pPr marL="0" indent="0">
              <a:buNone/>
            </a:pPr>
            <a:r>
              <a:rPr lang="en-US" sz="2600" dirty="0" smtClean="0">
                <a:ea typeface="Calibri"/>
                <a:cs typeface="Times New Roman"/>
              </a:rPr>
              <a:t>Volume </a:t>
            </a:r>
            <a:r>
              <a:rPr lang="en-US" sz="2600" dirty="0">
                <a:ea typeface="Calibri"/>
                <a:cs typeface="Times New Roman"/>
              </a:rPr>
              <a:t>2, p. </a:t>
            </a:r>
            <a:r>
              <a:rPr lang="en-US" sz="2600" smtClean="0">
                <a:ea typeface="Calibri"/>
                <a:cs typeface="Times New Roman"/>
              </a:rPr>
              <a:t>18 (1756)</a:t>
            </a:r>
            <a:endParaRPr lang="en-US" sz="2600" dirty="0"/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endParaRPr lang="en-US" sz="2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394" y="365128"/>
            <a:ext cx="6763431" cy="993943"/>
          </a:xfrm>
        </p:spPr>
        <p:txBody>
          <a:bodyPr/>
          <a:lstStyle/>
          <a:p>
            <a:r>
              <a:rPr lang="en-US" dirty="0" smtClean="0"/>
              <a:t>“Center of the Earth” Theory</a:t>
            </a:r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614D6B-24A3-4201-8D0F-08E326DB70F0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553" y="3583332"/>
            <a:ext cx="2402562" cy="269819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421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ection 5 Master">
  <a:themeElements>
    <a:clrScheme name="BV Print Colors">
      <a:dk1>
        <a:srgbClr val="005596"/>
      </a:dk1>
      <a:lt1>
        <a:sysClr val="window" lastClr="FFFFFF"/>
      </a:lt1>
      <a:dk2>
        <a:srgbClr val="002B5C"/>
      </a:dk2>
      <a:lt2>
        <a:srgbClr val="BDBAB4"/>
      </a:lt2>
      <a:accent1>
        <a:srgbClr val="00A2E5"/>
      </a:accent1>
      <a:accent2>
        <a:srgbClr val="ADC32B"/>
      </a:accent2>
      <a:accent3>
        <a:srgbClr val="5B5E5B"/>
      </a:accent3>
      <a:accent4>
        <a:srgbClr val="F4C905"/>
      </a:accent4>
      <a:accent5>
        <a:srgbClr val="BDBAB4"/>
      </a:accent5>
      <a:accent6>
        <a:srgbClr val="899639"/>
      </a:accent6>
      <a:hlink>
        <a:srgbClr val="005596"/>
      </a:hlink>
      <a:folHlink>
        <a:srgbClr val="00A4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005596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005596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2010 BV - Section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 BV - Section 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 BV - Section 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 BV - Section 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 BV - Section 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 BV - Section 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 BV - Section 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 BV - Section 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 BV - Section 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 BV - Section 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 BV - Section 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 BV - Section 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 BV - Section 1 13">
        <a:dk1>
          <a:srgbClr val="000000"/>
        </a:dk1>
        <a:lt1>
          <a:srgbClr val="FFFFFF"/>
        </a:lt1>
        <a:dk2>
          <a:srgbClr val="2053BD"/>
        </a:dk2>
        <a:lt2>
          <a:srgbClr val="000000"/>
        </a:lt2>
        <a:accent1>
          <a:srgbClr val="2053BD"/>
        </a:accent1>
        <a:accent2>
          <a:srgbClr val="B38808"/>
        </a:accent2>
        <a:accent3>
          <a:srgbClr val="FFFFFF"/>
        </a:accent3>
        <a:accent4>
          <a:srgbClr val="000000"/>
        </a:accent4>
        <a:accent5>
          <a:srgbClr val="ABB3DB"/>
        </a:accent5>
        <a:accent6>
          <a:srgbClr val="A27B06"/>
        </a:accent6>
        <a:hlink>
          <a:srgbClr val="006325"/>
        </a:hlink>
        <a:folHlink>
          <a:srgbClr val="8E0C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 BV - Section 1 14">
        <a:dk1>
          <a:srgbClr val="000000"/>
        </a:dk1>
        <a:lt1>
          <a:srgbClr val="FFFFFF"/>
        </a:lt1>
        <a:dk2>
          <a:srgbClr val="2053BD"/>
        </a:dk2>
        <a:lt2>
          <a:srgbClr val="000000"/>
        </a:lt2>
        <a:accent1>
          <a:srgbClr val="2053BD"/>
        </a:accent1>
        <a:accent2>
          <a:srgbClr val="FF9F00"/>
        </a:accent2>
        <a:accent3>
          <a:srgbClr val="FFFFFF"/>
        </a:accent3>
        <a:accent4>
          <a:srgbClr val="000000"/>
        </a:accent4>
        <a:accent5>
          <a:srgbClr val="ABB3DB"/>
        </a:accent5>
        <a:accent6>
          <a:srgbClr val="E79000"/>
        </a:accent6>
        <a:hlink>
          <a:srgbClr val="007E32"/>
        </a:hlink>
        <a:folHlink>
          <a:srgbClr val="BC1E1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 BV - Section 1 15">
        <a:dk1>
          <a:srgbClr val="000000"/>
        </a:dk1>
        <a:lt1>
          <a:srgbClr val="FFFFFF"/>
        </a:lt1>
        <a:dk2>
          <a:srgbClr val="2053BD"/>
        </a:dk2>
        <a:lt2>
          <a:srgbClr val="000000"/>
        </a:lt2>
        <a:accent1>
          <a:srgbClr val="2053BD"/>
        </a:accent1>
        <a:accent2>
          <a:srgbClr val="FF9F00"/>
        </a:accent2>
        <a:accent3>
          <a:srgbClr val="FFFFFF"/>
        </a:accent3>
        <a:accent4>
          <a:srgbClr val="000000"/>
        </a:accent4>
        <a:accent5>
          <a:srgbClr val="ABB3DB"/>
        </a:accent5>
        <a:accent6>
          <a:srgbClr val="E79000"/>
        </a:accent6>
        <a:hlink>
          <a:srgbClr val="008C4F"/>
        </a:hlink>
        <a:folHlink>
          <a:srgbClr val="BC1E1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 BV - Section 1 16">
        <a:dk1>
          <a:srgbClr val="000000"/>
        </a:dk1>
        <a:lt1>
          <a:srgbClr val="FFFFFF"/>
        </a:lt1>
        <a:dk2>
          <a:srgbClr val="005DA5"/>
        </a:dk2>
        <a:lt2>
          <a:srgbClr val="000000"/>
        </a:lt2>
        <a:accent1>
          <a:srgbClr val="005DA5"/>
        </a:accent1>
        <a:accent2>
          <a:srgbClr val="FF9F00"/>
        </a:accent2>
        <a:accent3>
          <a:srgbClr val="FFFFFF"/>
        </a:accent3>
        <a:accent4>
          <a:srgbClr val="000000"/>
        </a:accent4>
        <a:accent5>
          <a:srgbClr val="AAB6CF"/>
        </a:accent5>
        <a:accent6>
          <a:srgbClr val="E79000"/>
        </a:accent6>
        <a:hlink>
          <a:srgbClr val="008C4F"/>
        </a:hlink>
        <a:folHlink>
          <a:srgbClr val="BC1E1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Sewers_standar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ewers" id="{B38A3C6F-43CF-4237-8E0D-1C2A980A5EB0}" vid="{A95D6187-ED50-43EC-ADC6-7902A7A87935}"/>
    </a:ext>
  </a:extLst>
</a:theme>
</file>

<file path=ppt/theme/theme6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Main Logo CU_standar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ewers" id="{B38A3C6F-43CF-4237-8E0D-1C2A980A5EB0}" vid="{A95D6187-ED50-43EC-ADC6-7902A7A87935}"/>
    </a:ext>
  </a:extLst>
</a:theme>
</file>

<file path=ppt/theme/theme8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8984</TotalTime>
  <Words>1019</Words>
  <Application>Microsoft Office PowerPoint</Application>
  <PresentationFormat>On-screen Show (4:3)</PresentationFormat>
  <Paragraphs>148</Paragraphs>
  <Slides>28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1_Custom Design</vt:lpstr>
      <vt:lpstr>Custom Design</vt:lpstr>
      <vt:lpstr>2_Custom Design</vt:lpstr>
      <vt:lpstr>Section 5 Master</vt:lpstr>
      <vt:lpstr>Sewers_standard</vt:lpstr>
      <vt:lpstr>3_Custom Design</vt:lpstr>
      <vt:lpstr>Main Logo CU_standard</vt:lpstr>
      <vt:lpstr>4_Custom Design</vt:lpstr>
      <vt:lpstr>PowerPoint Presentation</vt:lpstr>
      <vt:lpstr>Three Questions</vt:lpstr>
      <vt:lpstr>Fort Wayne’s Three Rivers Protection  &amp; Overflow Reduction Tunnel</vt:lpstr>
      <vt:lpstr>Fort Wayne 3RPORT Tunnel Route</vt:lpstr>
      <vt:lpstr>Milwaukee Deep Tunnel</vt:lpstr>
      <vt:lpstr>NJDOT/AASHTO survey of DOTs</vt:lpstr>
      <vt:lpstr>Three Questions</vt:lpstr>
      <vt:lpstr>“Center of the Earth” Theory</vt:lpstr>
      <vt:lpstr>“Center of the Earth” Theory</vt:lpstr>
      <vt:lpstr>Owning the Center of the Earth</vt:lpstr>
      <vt:lpstr>Legal Concept of “Dicta”</vt:lpstr>
      <vt:lpstr>Deepest Land Dispute in US History</vt:lpstr>
      <vt:lpstr>Composition of the Inner Earth</vt:lpstr>
      <vt:lpstr>Analogy to Airspace Rights</vt:lpstr>
      <vt:lpstr>SCOTUS ends Ad Coelum doctrine</vt:lpstr>
      <vt:lpstr>New York Tunnel Cases</vt:lpstr>
      <vt:lpstr>Oil/Gas/Groundwater Rights</vt:lpstr>
      <vt:lpstr>Limits on Subsurface Trespass Claims</vt:lpstr>
      <vt:lpstr>Three Questions</vt:lpstr>
      <vt:lpstr>Appraisal of Underground Easements</vt:lpstr>
      <vt:lpstr>Texas Projects, D.C. &amp; Atlanta Subways</vt:lpstr>
      <vt:lpstr>Highest and Best Use</vt:lpstr>
      <vt:lpstr>Three Questions</vt:lpstr>
      <vt:lpstr>3RPORT under Coombs Street area</vt:lpstr>
      <vt:lpstr>Reservation of Subsurface Proceeds</vt:lpstr>
      <vt:lpstr>Pro Se “Objection to Being Sued”</vt:lpstr>
      <vt:lpstr>Three Questions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</dc:creator>
  <cp:lastModifiedBy>Seth Weinglass</cp:lastModifiedBy>
  <cp:revision>240</cp:revision>
  <cp:lastPrinted>2018-10-17T14:26:07Z</cp:lastPrinted>
  <dcterms:created xsi:type="dcterms:W3CDTF">2016-05-16T18:29:05Z</dcterms:created>
  <dcterms:modified xsi:type="dcterms:W3CDTF">2019-06-06T15:29:09Z</dcterms:modified>
</cp:coreProperties>
</file>