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8"/>
  </p:notesMasterIdLst>
  <p:sldIdLst>
    <p:sldId id="256" r:id="rId2"/>
    <p:sldId id="314" r:id="rId3"/>
    <p:sldId id="338" r:id="rId4"/>
    <p:sldId id="340" r:id="rId5"/>
    <p:sldId id="341" r:id="rId6"/>
    <p:sldId id="334" r:id="rId7"/>
    <p:sldId id="329" r:id="rId8"/>
    <p:sldId id="319" r:id="rId9"/>
    <p:sldId id="332" r:id="rId10"/>
    <p:sldId id="321" r:id="rId11"/>
    <p:sldId id="328" r:id="rId12"/>
    <p:sldId id="327" r:id="rId13"/>
    <p:sldId id="342" r:id="rId14"/>
    <p:sldId id="326" r:id="rId15"/>
    <p:sldId id="269" r:id="rId16"/>
    <p:sldId id="261" r:id="rId17"/>
    <p:sldId id="343" r:id="rId18"/>
    <p:sldId id="266" r:id="rId19"/>
    <p:sldId id="267" r:id="rId20"/>
    <p:sldId id="344" r:id="rId21"/>
    <p:sldId id="289" r:id="rId22"/>
    <p:sldId id="345" r:id="rId23"/>
    <p:sldId id="346" r:id="rId24"/>
    <p:sldId id="348" r:id="rId25"/>
    <p:sldId id="347" r:id="rId26"/>
    <p:sldId id="275" r:id="rId27"/>
    <p:sldId id="277" r:id="rId28"/>
    <p:sldId id="273" r:id="rId29"/>
    <p:sldId id="279" r:id="rId30"/>
    <p:sldId id="283" r:id="rId31"/>
    <p:sldId id="281" r:id="rId32"/>
    <p:sldId id="282" r:id="rId33"/>
    <p:sldId id="271" r:id="rId34"/>
    <p:sldId id="285" r:id="rId35"/>
    <p:sldId id="336" r:id="rId36"/>
    <p:sldId id="315" r:id="rId37"/>
  </p:sldIdLst>
  <p:sldSz cx="9144000" cy="5143500" type="screen16x9"/>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ith, Jay" initials="SJ" lastIdx="1" clrIdx="0">
    <p:extLst>
      <p:ext uri="{19B8F6BF-5375-455C-9EA6-DF929625EA0E}">
        <p15:presenceInfo xmlns:p15="http://schemas.microsoft.com/office/powerpoint/2012/main" userId="S::Jay.Smith@hud.gov::f1082c24-1405-4da4-9b4e-ec7fcbed05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CC69"/>
    <a:srgbClr val="0D4050"/>
    <a:srgbClr val="0053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2" autoAdjust="0"/>
    <p:restoredTop sz="94660"/>
  </p:normalViewPr>
  <p:slideViewPr>
    <p:cSldViewPr snapToGrid="0">
      <p:cViewPr varScale="1">
        <p:scale>
          <a:sx n="155" d="100"/>
          <a:sy n="155" d="100"/>
        </p:scale>
        <p:origin x="162" y="174"/>
      </p:cViewPr>
      <p:guideLst/>
    </p:cSldViewPr>
  </p:slideViewPr>
  <p:notesTextViewPr>
    <p:cViewPr>
      <p:scale>
        <a:sx n="3" d="2"/>
        <a:sy n="3" d="2"/>
      </p:scale>
      <p:origin x="0" y="0"/>
    </p:cViewPr>
  </p:notesTextViewPr>
  <p:sorterViewPr>
    <p:cViewPr>
      <p:scale>
        <a:sx n="100" d="100"/>
        <a:sy n="100" d="100"/>
      </p:scale>
      <p:origin x="0" y="-66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4-17T15:52:31.457" idx="1">
    <p:pos x="10" y="10"/>
    <p:text>HUD's Role in Disaster Response and Recovery; Positioning Your Community for CDBG-DR Support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2E96CFBF-2284-4B07-BFDC-CBD24391BD2A}" type="datetimeFigureOut">
              <a:rPr lang="en-US" smtClean="0"/>
              <a:t>6/7/2019</a:t>
            </a:fld>
            <a:endParaRPr lang="en-US" dirty="0"/>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070055D0-26D0-4E26-890B-D3D3E4BA9B21}" type="slidenum">
              <a:rPr lang="en-US" smtClean="0"/>
              <a:t>‹#›</a:t>
            </a:fld>
            <a:endParaRPr lang="en-US" dirty="0"/>
          </a:p>
        </p:txBody>
      </p:sp>
    </p:spTree>
    <p:extLst>
      <p:ext uri="{BB962C8B-B14F-4D97-AF65-F5344CB8AC3E}">
        <p14:creationId xmlns:p14="http://schemas.microsoft.com/office/powerpoint/2010/main" val="654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75BBD-61A1-6A4D-A22E-30DB94B0A9AF}"/>
              </a:ext>
            </a:extLst>
          </p:cNvPr>
          <p:cNvSpPr>
            <a:spLocks noGrp="1"/>
          </p:cNvSpPr>
          <p:nvPr>
            <p:ph type="ctrTitle"/>
          </p:nvPr>
        </p:nvSpPr>
        <p:spPr>
          <a:xfrm>
            <a:off x="1143000" y="841772"/>
            <a:ext cx="6858000" cy="1790700"/>
          </a:xfrm>
        </p:spPr>
        <p:txBody>
          <a:bodyPr anchor="b">
            <a:normAutofit/>
          </a:bodyPr>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88D008B9-8409-584B-B1CE-BAEB2E3E8C95}"/>
              </a:ext>
            </a:extLst>
          </p:cNvPr>
          <p:cNvSpPr>
            <a:spLocks noGrp="1"/>
          </p:cNvSpPr>
          <p:nvPr>
            <p:ph type="subTitle" idx="1"/>
          </p:nvPr>
        </p:nvSpPr>
        <p:spPr>
          <a:xfrm>
            <a:off x="1143000" y="2701528"/>
            <a:ext cx="6858000" cy="1241822"/>
          </a:xfrm>
        </p:spPr>
        <p:txBody>
          <a:bodyPr/>
          <a:lstStyle>
            <a:lvl1pPr marL="0" indent="0" algn="ctr">
              <a:buNone/>
              <a:defRPr sz="180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6" name="Slide Number Placeholder 5">
            <a:extLst>
              <a:ext uri="{FF2B5EF4-FFF2-40B4-BE49-F238E27FC236}">
                <a16:creationId xmlns:a16="http://schemas.microsoft.com/office/drawing/2014/main" id="{6CE4AE13-C262-8044-A558-0D37C6799A49}"/>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44CDE2AF-5E41-4465-B254-9B09DC008961}" type="slidenum">
              <a:rPr lang="en-US" smtClean="0"/>
              <a:pPr/>
              <a:t>‹#›</a:t>
            </a:fld>
            <a:endParaRPr lang="en-US" dirty="0"/>
          </a:p>
        </p:txBody>
      </p:sp>
    </p:spTree>
    <p:extLst>
      <p:ext uri="{BB962C8B-B14F-4D97-AF65-F5344CB8AC3E}">
        <p14:creationId xmlns:p14="http://schemas.microsoft.com/office/powerpoint/2010/main" val="151284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FC344-F60B-1949-847C-D5625F3E897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200B1D1-C3EE-E74D-9084-DCE03EAC3E1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DFE7DE4-5E7D-754C-9E26-475856FAB4EC}"/>
              </a:ext>
            </a:extLst>
          </p:cNvPr>
          <p:cNvSpPr>
            <a:spLocks noGrp="1"/>
          </p:cNvSpPr>
          <p:nvPr>
            <p:ph type="sldNum" sz="quarter" idx="12"/>
          </p:nvPr>
        </p:nvSpPr>
        <p:spPr/>
        <p:txBody>
          <a:bodyPr/>
          <a:lstStyle/>
          <a:p>
            <a:fld id="{44CDE2AF-5E41-4465-B254-9B09DC008961}" type="slidenum">
              <a:rPr lang="en-US" smtClean="0"/>
              <a:t>‹#›</a:t>
            </a:fld>
            <a:endParaRPr lang="en-US" dirty="0"/>
          </a:p>
        </p:txBody>
      </p:sp>
    </p:spTree>
    <p:extLst>
      <p:ext uri="{BB962C8B-B14F-4D97-AF65-F5344CB8AC3E}">
        <p14:creationId xmlns:p14="http://schemas.microsoft.com/office/powerpoint/2010/main" val="3687608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6D399C-AC4A-254C-867A-FAF80399A6DA}"/>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2C93A9-1377-CA46-9238-BBB92C0EEF26}"/>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BB71BDD-5AF7-194A-9050-7D14A770CDFF}"/>
              </a:ext>
            </a:extLst>
          </p:cNvPr>
          <p:cNvSpPr>
            <a:spLocks noGrp="1"/>
          </p:cNvSpPr>
          <p:nvPr>
            <p:ph type="sldNum" sz="quarter" idx="12"/>
          </p:nvPr>
        </p:nvSpPr>
        <p:spPr/>
        <p:txBody>
          <a:bodyPr/>
          <a:lstStyle/>
          <a:p>
            <a:fld id="{44CDE2AF-5E41-4465-B254-9B09DC008961}" type="slidenum">
              <a:rPr lang="en-US" smtClean="0"/>
              <a:t>‹#›</a:t>
            </a:fld>
            <a:endParaRPr lang="en-US" dirty="0"/>
          </a:p>
        </p:txBody>
      </p:sp>
    </p:spTree>
    <p:extLst>
      <p:ext uri="{BB962C8B-B14F-4D97-AF65-F5344CB8AC3E}">
        <p14:creationId xmlns:p14="http://schemas.microsoft.com/office/powerpoint/2010/main" val="1239640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4CDE2AF-5E41-4465-B254-9B09DC008961}" type="slidenum">
              <a:rPr lang="en-US" smtClean="0"/>
              <a:t>‹#›</a:t>
            </a:fld>
            <a:endParaRPr lang="en-US" dirty="0"/>
          </a:p>
        </p:txBody>
      </p:sp>
    </p:spTree>
    <p:extLst>
      <p:ext uri="{BB962C8B-B14F-4D97-AF65-F5344CB8AC3E}">
        <p14:creationId xmlns:p14="http://schemas.microsoft.com/office/powerpoint/2010/main" val="5571400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4CDE2AF-5E41-4465-B254-9B09DC008961}" type="slidenum">
              <a:rPr lang="en-US" smtClean="0"/>
              <a:t>‹#›</a:t>
            </a:fld>
            <a:endParaRPr lang="en-US" dirty="0"/>
          </a:p>
        </p:txBody>
      </p:sp>
      <p:sp>
        <p:nvSpPr>
          <p:cNvPr id="9" name="Title 1"/>
          <p:cNvSpPr>
            <a:spLocks noGrp="1"/>
          </p:cNvSpPr>
          <p:nvPr>
            <p:ph type="title"/>
          </p:nvPr>
        </p:nvSpPr>
        <p:spPr>
          <a:xfrm>
            <a:off x="628650" y="1072342"/>
            <a:ext cx="7886700" cy="619297"/>
          </a:xfrm>
        </p:spPr>
        <p:txBody>
          <a:bodyPr/>
          <a:lstStyle>
            <a:lvl1pPr>
              <a:defRPr>
                <a:solidFill>
                  <a:schemeClr val="accent2"/>
                </a:solidFill>
              </a:defRPr>
            </a:lvl1pPr>
          </a:lstStyle>
          <a:p>
            <a:r>
              <a:rPr lang="en-US" dirty="0"/>
              <a:t>Click to edit Master title style</a:t>
            </a:r>
          </a:p>
        </p:txBody>
      </p:sp>
    </p:spTree>
    <p:extLst>
      <p:ext uri="{BB962C8B-B14F-4D97-AF65-F5344CB8AC3E}">
        <p14:creationId xmlns:p14="http://schemas.microsoft.com/office/powerpoint/2010/main" val="417960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736D-0736-F440-8886-A763EA527A99}"/>
              </a:ext>
            </a:extLst>
          </p:cNvPr>
          <p:cNvSpPr>
            <a:spLocks noGrp="1"/>
          </p:cNvSpPr>
          <p:nvPr>
            <p:ph type="title"/>
          </p:nvPr>
        </p:nvSpPr>
        <p:spPr>
          <a:xfrm>
            <a:off x="628650" y="225285"/>
            <a:ext cx="7886700" cy="99417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686AEC5-C8B3-C04C-ADA2-C52B3FEBA385}"/>
              </a:ext>
            </a:extLst>
          </p:cNvPr>
          <p:cNvSpPr>
            <a:spLocks noGrp="1"/>
          </p:cNvSpPr>
          <p:nvPr>
            <p:ph idx="1"/>
          </p:nvPr>
        </p:nvSpPr>
        <p:spPr>
          <a:xfrm>
            <a:off x="628650" y="1320660"/>
            <a:ext cx="7886700" cy="326350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53786344-E951-824C-AAEF-658C767AF78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586625" y="4826000"/>
            <a:ext cx="6557375" cy="317500"/>
          </a:xfrm>
          <a:prstGeom prst="rect">
            <a:avLst/>
          </a:prstGeom>
        </p:spPr>
      </p:pic>
      <p:sp>
        <p:nvSpPr>
          <p:cNvPr id="10" name="Rectangle 9">
            <a:extLst>
              <a:ext uri="{FF2B5EF4-FFF2-40B4-BE49-F238E27FC236}">
                <a16:creationId xmlns:a16="http://schemas.microsoft.com/office/drawing/2014/main" id="{2E24D82D-61BE-9C49-B55B-FB68EDC37E4D}"/>
              </a:ext>
            </a:extLst>
          </p:cNvPr>
          <p:cNvSpPr/>
          <p:nvPr userDrawn="1"/>
        </p:nvSpPr>
        <p:spPr>
          <a:xfrm>
            <a:off x="0" y="4826000"/>
            <a:ext cx="2630466" cy="31750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40F50C3F-FC3A-D34A-B279-52B50BA5916B}"/>
              </a:ext>
            </a:extLst>
          </p:cNvPr>
          <p:cNvSpPr txBox="1">
            <a:spLocks/>
          </p:cNvSpPr>
          <p:nvPr userDrawn="1"/>
        </p:nvSpPr>
        <p:spPr>
          <a:xfrm>
            <a:off x="253314" y="4873755"/>
            <a:ext cx="8003379" cy="184411"/>
          </a:xfrm>
          <a:prstGeom prst="rect">
            <a:avLst/>
          </a:prstGeom>
        </p:spPr>
        <p:txBody>
          <a:bodyPr>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l">
              <a:lnSpc>
                <a:spcPct val="100000"/>
              </a:lnSpc>
            </a:pPr>
            <a:r>
              <a:rPr lang="en-US" sz="900" b="1" dirty="0">
                <a:solidFill>
                  <a:schemeClr val="bg1"/>
                </a:solidFill>
                <a:latin typeface="Arial" panose="020B0604020202020204" pitchFamily="34" charset="0"/>
                <a:cs typeface="Arial" panose="020B0604020202020204" pitchFamily="34" charset="0"/>
              </a:rPr>
              <a:t>IRWA Education Conference | Portland 2019</a:t>
            </a:r>
          </a:p>
        </p:txBody>
      </p:sp>
      <p:pic>
        <p:nvPicPr>
          <p:cNvPr id="12" name="Picture 11">
            <a:extLst>
              <a:ext uri="{FF2B5EF4-FFF2-40B4-BE49-F238E27FC236}">
                <a16:creationId xmlns:a16="http://schemas.microsoft.com/office/drawing/2014/main" id="{F0668F46-3215-A642-B95A-51E3C5D020A2}"/>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90185" y="4848137"/>
            <a:ext cx="235646" cy="235646"/>
          </a:xfrm>
          <a:prstGeom prst="rect">
            <a:avLst/>
          </a:prstGeom>
        </p:spPr>
      </p:pic>
    </p:spTree>
    <p:extLst>
      <p:ext uri="{BB962C8B-B14F-4D97-AF65-F5344CB8AC3E}">
        <p14:creationId xmlns:p14="http://schemas.microsoft.com/office/powerpoint/2010/main" val="482931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E33A5-F62E-D84C-AB78-8BE315D9555E}"/>
              </a:ext>
            </a:extLst>
          </p:cNvPr>
          <p:cNvSpPr>
            <a:spLocks noGrp="1"/>
          </p:cNvSpPr>
          <p:nvPr>
            <p:ph type="title"/>
          </p:nvPr>
        </p:nvSpPr>
        <p:spPr>
          <a:xfrm>
            <a:off x="623888" y="555912"/>
            <a:ext cx="7886700" cy="2139553"/>
          </a:xfrm>
        </p:spPr>
        <p:txBody>
          <a:bodyPr anchor="b"/>
          <a:lstStyle>
            <a:lvl1pPr>
              <a:defRPr sz="45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E1FEADE-837F-E14F-8FC0-64AB88AB2149}"/>
              </a:ext>
            </a:extLst>
          </p:cNvPr>
          <p:cNvSpPr>
            <a:spLocks noGrp="1"/>
          </p:cNvSpPr>
          <p:nvPr>
            <p:ph type="body" idx="1"/>
          </p:nvPr>
        </p:nvSpPr>
        <p:spPr>
          <a:xfrm>
            <a:off x="623888" y="2715706"/>
            <a:ext cx="7886700" cy="1125140"/>
          </a:xfrm>
        </p:spPr>
        <p:txBody>
          <a:bodyPr/>
          <a:lstStyle>
            <a:lvl1pPr marL="0" indent="0">
              <a:buNone/>
              <a:defRPr sz="1800">
                <a:solidFill>
                  <a:schemeClr val="tx1">
                    <a:tint val="75000"/>
                  </a:schemeClr>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103409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C69A7-A82D-E448-B151-DD9F357C891F}"/>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E4C8421-0160-D34B-A78D-3B236ADE3339}"/>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5E8F3F-2241-4E47-8660-D6E14A03A821}"/>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3929A8-9549-664A-B87F-758FEF3277C4}"/>
              </a:ext>
            </a:extLst>
          </p:cNvPr>
          <p:cNvSpPr>
            <a:spLocks noGrp="1"/>
          </p:cNvSpPr>
          <p:nvPr>
            <p:ph type="dt" sz="half" idx="10"/>
          </p:nvPr>
        </p:nvSpPr>
        <p:spPr>
          <a:xfrm>
            <a:off x="628650" y="4767263"/>
            <a:ext cx="2057400" cy="273844"/>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9D15E4F-310B-AE46-B69A-EAA5C911C65E}"/>
              </a:ext>
            </a:extLst>
          </p:cNvPr>
          <p:cNvSpPr>
            <a:spLocks noGrp="1"/>
          </p:cNvSpPr>
          <p:nvPr>
            <p:ph type="ftr" sz="quarter" idx="11"/>
          </p:nvPr>
        </p:nvSpPr>
        <p:spPr>
          <a:xfrm>
            <a:off x="3028950" y="4767263"/>
            <a:ext cx="3086100" cy="273844"/>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7021090E-2362-E642-A6EE-01EBCBAA179D}"/>
              </a:ext>
            </a:extLst>
          </p:cNvPr>
          <p:cNvSpPr>
            <a:spLocks noGrp="1"/>
          </p:cNvSpPr>
          <p:nvPr>
            <p:ph type="sldNum" sz="quarter" idx="12"/>
          </p:nvPr>
        </p:nvSpPr>
        <p:spPr/>
        <p:txBody>
          <a:bodyPr/>
          <a:lstStyle/>
          <a:p>
            <a:fld id="{44CDE2AF-5E41-4465-B254-9B09DC008961}" type="slidenum">
              <a:rPr lang="en-US" smtClean="0"/>
              <a:t>‹#›</a:t>
            </a:fld>
            <a:endParaRPr lang="en-US" dirty="0"/>
          </a:p>
        </p:txBody>
      </p:sp>
    </p:spTree>
    <p:extLst>
      <p:ext uri="{BB962C8B-B14F-4D97-AF65-F5344CB8AC3E}">
        <p14:creationId xmlns:p14="http://schemas.microsoft.com/office/powerpoint/2010/main" val="2353062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0570C-04EF-F648-8987-56572329ADE2}"/>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05A035-A2E6-9A49-AF9D-5F2E566C95D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BB1576FE-EC0E-FA48-8C70-7263A01B0840}"/>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283976-4E66-694C-ABD0-D824FBFA02DA}"/>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8B2DFEC5-F14A-424F-A799-471CAFC30D8B}"/>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0995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81C35-F340-784D-80DF-86CDF2EC1CC1}"/>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75791FDD-7E04-9E48-8E56-166D836A1A36}"/>
              </a:ext>
            </a:extLst>
          </p:cNvPr>
          <p:cNvSpPr>
            <a:spLocks noGrp="1"/>
          </p:cNvSpPr>
          <p:nvPr>
            <p:ph type="sldNum" sz="quarter" idx="12"/>
          </p:nvPr>
        </p:nvSpPr>
        <p:spPr/>
        <p:txBody>
          <a:bodyPr/>
          <a:lstStyle/>
          <a:p>
            <a:fld id="{44CDE2AF-5E41-4465-B254-9B09DC008961}" type="slidenum">
              <a:rPr lang="en-US" smtClean="0"/>
              <a:t>‹#›</a:t>
            </a:fld>
            <a:endParaRPr lang="en-US" dirty="0"/>
          </a:p>
        </p:txBody>
      </p:sp>
    </p:spTree>
    <p:extLst>
      <p:ext uri="{BB962C8B-B14F-4D97-AF65-F5344CB8AC3E}">
        <p14:creationId xmlns:p14="http://schemas.microsoft.com/office/powerpoint/2010/main" val="2987005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4AA4327-4546-034E-8965-02827F66CF66}"/>
              </a:ext>
            </a:extLst>
          </p:cNvPr>
          <p:cNvSpPr>
            <a:spLocks noGrp="1"/>
          </p:cNvSpPr>
          <p:nvPr>
            <p:ph type="sldNum" sz="quarter" idx="12"/>
          </p:nvPr>
        </p:nvSpPr>
        <p:spPr/>
        <p:txBody>
          <a:bodyPr/>
          <a:lstStyle/>
          <a:p>
            <a:fld id="{44CDE2AF-5E41-4465-B254-9B09DC008961}" type="slidenum">
              <a:rPr lang="en-US" smtClean="0"/>
              <a:t>‹#›</a:t>
            </a:fld>
            <a:endParaRPr lang="en-US" dirty="0"/>
          </a:p>
        </p:txBody>
      </p:sp>
    </p:spTree>
    <p:extLst>
      <p:ext uri="{BB962C8B-B14F-4D97-AF65-F5344CB8AC3E}">
        <p14:creationId xmlns:p14="http://schemas.microsoft.com/office/powerpoint/2010/main" val="422182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E782-E848-1743-83B6-AC3D6908803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9617A01-EFEB-3C45-9A4D-07399097783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D3A49A-C6D8-7340-BAE0-EF9E89FD6C3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1D7890CD-5E13-DC4B-95CB-50DCDA25D3C2}"/>
              </a:ext>
            </a:extLst>
          </p:cNvPr>
          <p:cNvSpPr>
            <a:spLocks noGrp="1"/>
          </p:cNvSpPr>
          <p:nvPr>
            <p:ph type="sldNum" sz="quarter" idx="12"/>
          </p:nvPr>
        </p:nvSpPr>
        <p:spPr/>
        <p:txBody>
          <a:bodyPr/>
          <a:lstStyle/>
          <a:p>
            <a:fld id="{44CDE2AF-5E41-4465-B254-9B09DC008961}" type="slidenum">
              <a:rPr lang="en-US" smtClean="0"/>
              <a:t>‹#›</a:t>
            </a:fld>
            <a:endParaRPr lang="en-US" dirty="0"/>
          </a:p>
        </p:txBody>
      </p:sp>
    </p:spTree>
    <p:extLst>
      <p:ext uri="{BB962C8B-B14F-4D97-AF65-F5344CB8AC3E}">
        <p14:creationId xmlns:p14="http://schemas.microsoft.com/office/powerpoint/2010/main" val="3259620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D6328-0148-5B4C-8B4C-3358F759731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0A4EEDCA-0436-9C49-BF8D-3BB655C345E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3D2404EF-510B-FA44-B5A9-5D62541BE3A9}"/>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7" name="Slide Number Placeholder 6">
            <a:extLst>
              <a:ext uri="{FF2B5EF4-FFF2-40B4-BE49-F238E27FC236}">
                <a16:creationId xmlns:a16="http://schemas.microsoft.com/office/drawing/2014/main" id="{95F590F9-4B55-D849-97E8-F0F7AE67B7EE}"/>
              </a:ext>
            </a:extLst>
          </p:cNvPr>
          <p:cNvSpPr>
            <a:spLocks noGrp="1"/>
          </p:cNvSpPr>
          <p:nvPr>
            <p:ph type="sldNum" sz="quarter" idx="12"/>
          </p:nvPr>
        </p:nvSpPr>
        <p:spPr/>
        <p:txBody>
          <a:bodyPr/>
          <a:lstStyle/>
          <a:p>
            <a:fld id="{44CDE2AF-5E41-4465-B254-9B09DC008961}" type="slidenum">
              <a:rPr lang="en-US" smtClean="0"/>
              <a:t>‹#›</a:t>
            </a:fld>
            <a:endParaRPr lang="en-US" dirty="0"/>
          </a:p>
        </p:txBody>
      </p:sp>
    </p:spTree>
    <p:extLst>
      <p:ext uri="{BB962C8B-B14F-4D97-AF65-F5344CB8AC3E}">
        <p14:creationId xmlns:p14="http://schemas.microsoft.com/office/powerpoint/2010/main" val="2790647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6B20E0-E694-0E44-BD4E-38826911FAC8}"/>
              </a:ext>
            </a:extLst>
          </p:cNvPr>
          <p:cNvPicPr>
            <a:picLocks noChangeAspect="1"/>
          </p:cNvPicPr>
          <p:nvPr userDrawn="1"/>
        </p:nvPicPr>
        <p:blipFill rotWithShape="1">
          <a:blip r:embed="rId15" cstate="screen">
            <a:extLst>
              <a:ext uri="{28A0092B-C50C-407E-A947-70E740481C1C}">
                <a14:useLocalDpi xmlns:a14="http://schemas.microsoft.com/office/drawing/2010/main"/>
              </a:ext>
            </a:extLst>
          </a:blip>
          <a:srcRect/>
          <a:stretch/>
        </p:blipFill>
        <p:spPr>
          <a:xfrm flipH="1">
            <a:off x="2586625" y="4826000"/>
            <a:ext cx="6557375" cy="317500"/>
          </a:xfrm>
          <a:prstGeom prst="rect">
            <a:avLst/>
          </a:prstGeom>
        </p:spPr>
      </p:pic>
      <p:sp>
        <p:nvSpPr>
          <p:cNvPr id="8" name="Rectangle 7">
            <a:extLst>
              <a:ext uri="{FF2B5EF4-FFF2-40B4-BE49-F238E27FC236}">
                <a16:creationId xmlns:a16="http://schemas.microsoft.com/office/drawing/2014/main" id="{C75F5AE4-DE59-394B-BB6E-80D185A2CD59}"/>
              </a:ext>
            </a:extLst>
          </p:cNvPr>
          <p:cNvSpPr/>
          <p:nvPr userDrawn="1"/>
        </p:nvSpPr>
        <p:spPr>
          <a:xfrm>
            <a:off x="0" y="4826000"/>
            <a:ext cx="2630466" cy="317500"/>
          </a:xfrm>
          <a:prstGeom prst="rect">
            <a:avLst/>
          </a:prstGeom>
          <a:solidFill>
            <a:srgbClr val="0D4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2E9D7F6E-026D-5948-91FC-530A31C40F62}"/>
              </a:ext>
            </a:extLst>
          </p:cNvPr>
          <p:cNvSpPr txBox="1">
            <a:spLocks/>
          </p:cNvSpPr>
          <p:nvPr userDrawn="1"/>
        </p:nvSpPr>
        <p:spPr>
          <a:xfrm>
            <a:off x="325831" y="4873755"/>
            <a:ext cx="7930862" cy="184411"/>
          </a:xfrm>
          <a:prstGeom prst="rect">
            <a:avLst/>
          </a:prstGeom>
        </p:spPr>
        <p:txBody>
          <a:bodyPr>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l">
              <a:lnSpc>
                <a:spcPct val="100000"/>
              </a:lnSpc>
            </a:pPr>
            <a:r>
              <a:rPr lang="en-US" sz="900" b="1" dirty="0">
                <a:solidFill>
                  <a:schemeClr val="bg1"/>
                </a:solidFill>
                <a:latin typeface="Arial" panose="020B0604020202020204" pitchFamily="34" charset="0"/>
                <a:cs typeface="Arial" panose="020B0604020202020204" pitchFamily="34" charset="0"/>
              </a:rPr>
              <a:t>IRWA Education Conference | Portland 2019</a:t>
            </a:r>
          </a:p>
        </p:txBody>
      </p:sp>
      <p:pic>
        <p:nvPicPr>
          <p:cNvPr id="10" name="Picture 9">
            <a:extLst>
              <a:ext uri="{FF2B5EF4-FFF2-40B4-BE49-F238E27FC236}">
                <a16:creationId xmlns:a16="http://schemas.microsoft.com/office/drawing/2014/main" id="{99D9A778-E248-4C41-804B-ECD5075EBC5F}"/>
              </a:ext>
            </a:extLst>
          </p:cNvPr>
          <p:cNvPicPr>
            <a:picLocks noChangeAspect="1"/>
          </p:cNvPicPr>
          <p:nvPr userDrawn="1"/>
        </p:nvPicPr>
        <p:blipFill>
          <a:blip r:embed="rId16" cstate="screen">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90185" y="4866927"/>
            <a:ext cx="235646" cy="235646"/>
          </a:xfrm>
          <a:prstGeom prst="rect">
            <a:avLst/>
          </a:prstGeom>
        </p:spPr>
      </p:pic>
      <p:sp>
        <p:nvSpPr>
          <p:cNvPr id="11" name="Rectangle 10">
            <a:extLst>
              <a:ext uri="{FF2B5EF4-FFF2-40B4-BE49-F238E27FC236}">
                <a16:creationId xmlns:a16="http://schemas.microsoft.com/office/drawing/2014/main" id="{CA6BC374-1038-D64A-93D4-48A00354B483}"/>
              </a:ext>
            </a:extLst>
          </p:cNvPr>
          <p:cNvSpPr/>
          <p:nvPr userDrawn="1"/>
        </p:nvSpPr>
        <p:spPr>
          <a:xfrm rot="5400000" flipH="1">
            <a:off x="8717490" y="4722671"/>
            <a:ext cx="323182" cy="5298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9187DFF2-C6CA-4446-AE58-2601219A5C51}"/>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CA4E10-A960-D242-9975-34DEA617DEFA}"/>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ABEDB39-84BC-E441-A4B0-A98E16C4DF65}"/>
              </a:ext>
            </a:extLst>
          </p:cNvPr>
          <p:cNvSpPr>
            <a:spLocks noGrp="1"/>
          </p:cNvSpPr>
          <p:nvPr>
            <p:ph type="sldNum" sz="quarter" idx="4"/>
          </p:nvPr>
        </p:nvSpPr>
        <p:spPr>
          <a:xfrm>
            <a:off x="6953606" y="4836118"/>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4CDE2AF-5E41-4465-B254-9B09DC008961}" type="slidenum">
              <a:rPr lang="en-US" smtClean="0"/>
              <a:t>‹#›</a:t>
            </a:fld>
            <a:endParaRPr lang="en-US" dirty="0"/>
          </a:p>
        </p:txBody>
      </p:sp>
    </p:spTree>
    <p:extLst>
      <p:ext uri="{BB962C8B-B14F-4D97-AF65-F5344CB8AC3E}">
        <p14:creationId xmlns:p14="http://schemas.microsoft.com/office/powerpoint/2010/main" val="1068332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02" r:id="rId13"/>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comments" Target="../comments/comment1.xml"/><Relationship Id="rId5" Type="http://schemas.openxmlformats.org/officeDocument/2006/relationships/image" Target="../media/image5.emf"/><Relationship Id="rId4"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1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hyperlink" Target="http://tribework.blogspot.com/2012/04/challenging-false-expectations.html"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hud.gov/sites/documents/1378EXHIBITACPDH.PD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12.xml"/><Relationship Id="rId4" Type="http://schemas.microsoft.com/office/2007/relationships/hdphoto" Target="../media/hdphoto4.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hudexchange.info/programs/cdbg-dr/cdbg-dr-laws-regulations-and-federal-register-notices/" TargetMode="External"/><Relationship Id="rId2" Type="http://schemas.openxmlformats.org/officeDocument/2006/relationships/hyperlink" Target="https://www.hudexchange.info/programs/cdbg-dr/" TargetMode="External"/><Relationship Id="rId1" Type="http://schemas.openxmlformats.org/officeDocument/2006/relationships/slideLayout" Target="../slideLayouts/slideLayout2.xml"/><Relationship Id="rId6" Type="http://schemas.openxmlformats.org/officeDocument/2006/relationships/hyperlink" Target="https://www.fema.gov/media-library/assets/documents/117794" TargetMode="External"/><Relationship Id="rId5" Type="http://schemas.openxmlformats.org/officeDocument/2006/relationships/hyperlink" Target="https://www.hudexchange.info/programs/relocation/#handbooks" TargetMode="External"/><Relationship Id="rId4" Type="http://schemas.openxmlformats.org/officeDocument/2006/relationships/hyperlink" Target="https://www.hudexchange.info/programs/relocation/contacts/"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12.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106C2DC-122B-714C-9449-9D1C1770E9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2" y="-1"/>
            <a:ext cx="9144002" cy="5143501"/>
          </a:xfrm>
          <a:prstGeom prst="rect">
            <a:avLst/>
          </a:prstGeom>
        </p:spPr>
      </p:pic>
      <p:sp>
        <p:nvSpPr>
          <p:cNvPr id="21" name="Rectangle 20">
            <a:extLst>
              <a:ext uri="{FF2B5EF4-FFF2-40B4-BE49-F238E27FC236}">
                <a16:creationId xmlns:a16="http://schemas.microsoft.com/office/drawing/2014/main" id="{5DB5C828-C7D6-BF4D-B506-79A82FDB86A6}"/>
              </a:ext>
            </a:extLst>
          </p:cNvPr>
          <p:cNvSpPr/>
          <p:nvPr/>
        </p:nvSpPr>
        <p:spPr>
          <a:xfrm>
            <a:off x="0" y="-18166"/>
            <a:ext cx="9144000" cy="4566194"/>
          </a:xfrm>
          <a:prstGeom prst="rect">
            <a:avLst/>
          </a:prstGeom>
          <a:solidFill>
            <a:srgbClr val="0D405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txBox="1">
            <a:spLocks/>
          </p:cNvSpPr>
          <p:nvPr/>
        </p:nvSpPr>
        <p:spPr>
          <a:xfrm>
            <a:off x="0" y="1673254"/>
            <a:ext cx="9144000" cy="1241822"/>
          </a:xfrm>
          <a:prstGeom prst="rect">
            <a:avLst/>
          </a:prstGeom>
        </p:spPr>
        <p:txBody>
          <a:bodyPr>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US" sz="4800" b="1" dirty="0">
                <a:solidFill>
                  <a:schemeClr val="bg1"/>
                </a:solidFill>
                <a:latin typeface="Arial" panose="020B0604020202020204" pitchFamily="34" charset="0"/>
                <a:cs typeface="Arial" panose="020B0604020202020204" pitchFamily="34" charset="0"/>
              </a:rPr>
              <a:t>HUD and Disaster Recovery</a:t>
            </a:r>
            <a:r>
              <a:rPr lang="en-US" sz="3600" b="1" dirty="0">
                <a:solidFill>
                  <a:schemeClr val="bg1"/>
                </a:solidFill>
                <a:latin typeface="Arial" panose="020B0604020202020204" pitchFamily="34" charset="0"/>
                <a:cs typeface="Arial" panose="020B0604020202020204" pitchFamily="34" charset="0"/>
              </a:rPr>
              <a:t> </a:t>
            </a:r>
          </a:p>
          <a:p>
            <a:pPr>
              <a:lnSpc>
                <a:spcPct val="100000"/>
              </a:lnSpc>
            </a:pPr>
            <a:r>
              <a:rPr lang="en-US" sz="2400" b="1" dirty="0">
                <a:solidFill>
                  <a:schemeClr val="bg1"/>
                </a:solidFill>
                <a:latin typeface="Arial" panose="020B0604020202020204" pitchFamily="34" charset="0"/>
                <a:cs typeface="Arial" panose="020B0604020202020204" pitchFamily="34" charset="0"/>
              </a:rPr>
              <a:t>Understanding the Uniform Act for CDBG-DR Activities</a:t>
            </a:r>
          </a:p>
        </p:txBody>
      </p:sp>
      <p:sp>
        <p:nvSpPr>
          <p:cNvPr id="9" name="Subtitle 2"/>
          <p:cNvSpPr txBox="1">
            <a:spLocks/>
          </p:cNvSpPr>
          <p:nvPr/>
        </p:nvSpPr>
        <p:spPr>
          <a:xfrm>
            <a:off x="0" y="3306206"/>
            <a:ext cx="9144000" cy="1241822"/>
          </a:xfrm>
          <a:prstGeom prst="rect">
            <a:avLst/>
          </a:prstGeom>
        </p:spPr>
        <p:txBody>
          <a:bodyPr>
            <a:normAutofit/>
          </a:bodyPr>
          <a:lstStyle>
            <a:lvl1pPr marL="0" indent="0" algn="ctr" defTabSz="685800" rtl="0" eaLnBrk="1" latinLnBrk="0" hangingPunct="1">
              <a:lnSpc>
                <a:spcPct val="90000"/>
              </a:lnSpc>
              <a:spcBef>
                <a:spcPts val="750"/>
              </a:spcBef>
              <a:buFont typeface="Arial" panose="020B0604020202020204" pitchFamily="34" charset="0"/>
              <a:buNone/>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Aft>
                <a:spcPts val="600"/>
              </a:spcAft>
            </a:pPr>
            <a:r>
              <a:rPr lang="en-US" sz="2400" b="1" dirty="0">
                <a:solidFill>
                  <a:schemeClr val="bg1"/>
                </a:solidFill>
                <a:latin typeface="Arial" panose="020B0604020202020204" pitchFamily="34" charset="0"/>
                <a:cs typeface="Arial" panose="020B0604020202020204" pitchFamily="34" charset="0"/>
              </a:rPr>
              <a:t>IRWA Education Conference | </a:t>
            </a:r>
            <a:r>
              <a:rPr lang="en-US" sz="1800" spc="300" dirty="0">
                <a:solidFill>
                  <a:schemeClr val="bg1"/>
                </a:solidFill>
                <a:latin typeface="Arial" panose="020B0604020202020204"/>
              </a:rPr>
              <a:t>Portland 2019 </a:t>
            </a:r>
          </a:p>
        </p:txBody>
      </p:sp>
      <p:pic>
        <p:nvPicPr>
          <p:cNvPr id="19" name="Picture 18">
            <a:extLst>
              <a:ext uri="{FF2B5EF4-FFF2-40B4-BE49-F238E27FC236}">
                <a16:creationId xmlns:a16="http://schemas.microsoft.com/office/drawing/2014/main" id="{99F950D7-948E-4648-B74C-8E8F0D893B1A}"/>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575081" y="338463"/>
            <a:ext cx="996327" cy="996327"/>
          </a:xfrm>
          <a:prstGeom prst="rect">
            <a:avLst/>
          </a:prstGeom>
        </p:spPr>
      </p:pic>
      <p:sp>
        <p:nvSpPr>
          <p:cNvPr id="22" name="Rectangle 21">
            <a:extLst>
              <a:ext uri="{FF2B5EF4-FFF2-40B4-BE49-F238E27FC236}">
                <a16:creationId xmlns:a16="http://schemas.microsoft.com/office/drawing/2014/main" id="{80F974B7-1B7F-C64D-98A2-74B35EA88398}"/>
              </a:ext>
            </a:extLst>
          </p:cNvPr>
          <p:cNvSpPr/>
          <p:nvPr/>
        </p:nvSpPr>
        <p:spPr>
          <a:xfrm rot="5400000" flipH="1">
            <a:off x="4276475" y="275974"/>
            <a:ext cx="591048" cy="9144002"/>
          </a:xfrm>
          <a:prstGeom prst="rect">
            <a:avLst/>
          </a:pr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E85A0F87-CB46-E847-9716-421514B65960}"/>
              </a:ext>
            </a:extLst>
          </p:cNvPr>
          <p:cNvPicPr>
            <a:picLocks noChangeAspect="1"/>
          </p:cNvPicPr>
          <p:nvPr/>
        </p:nvPicPr>
        <p:blipFill>
          <a:blip r:embed="rId5"/>
          <a:stretch>
            <a:fillRect/>
          </a:stretch>
        </p:blipFill>
        <p:spPr>
          <a:xfrm>
            <a:off x="770666" y="4675977"/>
            <a:ext cx="965200" cy="241300"/>
          </a:xfrm>
          <a:prstGeom prst="rect">
            <a:avLst/>
          </a:prstGeom>
        </p:spPr>
      </p:pic>
    </p:spTree>
    <p:extLst>
      <p:ext uri="{BB962C8B-B14F-4D97-AF65-F5344CB8AC3E}">
        <p14:creationId xmlns:p14="http://schemas.microsoft.com/office/powerpoint/2010/main" val="3936178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6B5C-50AA-4EA2-AE47-CB7A835C5B00}"/>
              </a:ext>
            </a:extLst>
          </p:cNvPr>
          <p:cNvSpPr>
            <a:spLocks noGrp="1"/>
          </p:cNvSpPr>
          <p:nvPr>
            <p:ph type="title"/>
          </p:nvPr>
        </p:nvSpPr>
        <p:spPr>
          <a:xfrm>
            <a:off x="628650" y="93658"/>
            <a:ext cx="7886700" cy="994172"/>
          </a:xfrm>
          <a:ln w="19050">
            <a:solidFill>
              <a:schemeClr val="tx1"/>
            </a:solidFill>
          </a:ln>
        </p:spPr>
        <p:txBody>
          <a:bodyPr>
            <a:normAutofit fontScale="90000"/>
          </a:bodyPr>
          <a:lstStyle/>
          <a:p>
            <a:pPr algn="ctr"/>
            <a:br>
              <a:rPr lang="en-US" dirty="0"/>
            </a:br>
            <a:r>
              <a:rPr lang="en-US" sz="3600" dirty="0">
                <a:latin typeface="Times New Roman" panose="02020603050405020304" pitchFamily="18" charset="0"/>
                <a:cs typeface="Times New Roman" panose="02020603050405020304" pitchFamily="18" charset="0"/>
              </a:rPr>
              <a:t>2018 Camp Fire (DR – 4407)</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Butte County, California (11/8 – 11/25/18)</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pic>
        <p:nvPicPr>
          <p:cNvPr id="10" name="Content Placeholder 9">
            <a:extLst>
              <a:ext uri="{FF2B5EF4-FFF2-40B4-BE49-F238E27FC236}">
                <a16:creationId xmlns:a16="http://schemas.microsoft.com/office/drawing/2014/main" id="{AA9AD7D9-AFD2-402B-8ADD-95E97CDCAE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96838" y="1214437"/>
            <a:ext cx="2443162" cy="3443287"/>
          </a:xfrm>
          <a:ln>
            <a:solidFill>
              <a:schemeClr val="tx1"/>
            </a:solidFill>
          </a:ln>
        </p:spPr>
      </p:pic>
      <p:sp>
        <p:nvSpPr>
          <p:cNvPr id="11" name="Rectangle 10">
            <a:extLst>
              <a:ext uri="{FF2B5EF4-FFF2-40B4-BE49-F238E27FC236}">
                <a16:creationId xmlns:a16="http://schemas.microsoft.com/office/drawing/2014/main" id="{D1CB6E8B-A89C-4944-8CA2-0359705267AE}"/>
              </a:ext>
            </a:extLst>
          </p:cNvPr>
          <p:cNvSpPr/>
          <p:nvPr/>
        </p:nvSpPr>
        <p:spPr>
          <a:xfrm>
            <a:off x="5676797" y="1208158"/>
            <a:ext cx="2838553" cy="34778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50,000 people displaced</a:t>
            </a:r>
          </a:p>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14,000 homes destroyed</a:t>
            </a:r>
          </a:p>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300 HCV holders impacted</a:t>
            </a:r>
          </a:p>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84 units of subsidized senior hsg. in Paradise lost</a:t>
            </a:r>
          </a:p>
          <a:p>
            <a:pPr marL="285750" indent="-28575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30 schools destroyed</a:t>
            </a:r>
          </a:p>
        </p:txBody>
      </p:sp>
      <p:pic>
        <p:nvPicPr>
          <p:cNvPr id="4" name="Picture 3">
            <a:extLst>
              <a:ext uri="{FF2B5EF4-FFF2-40B4-BE49-F238E27FC236}">
                <a16:creationId xmlns:a16="http://schemas.microsoft.com/office/drawing/2014/main" id="{1B9CD2B7-8F10-4F79-8292-3DC6DF41D5A0}"/>
              </a:ext>
            </a:extLst>
          </p:cNvPr>
          <p:cNvPicPr>
            <a:picLocks noChangeAspect="1"/>
          </p:cNvPicPr>
          <p:nvPr/>
        </p:nvPicPr>
        <p:blipFill>
          <a:blip r:embed="rId3"/>
          <a:stretch>
            <a:fillRect/>
          </a:stretch>
        </p:blipFill>
        <p:spPr>
          <a:xfrm>
            <a:off x="628650" y="1208158"/>
            <a:ext cx="2131391" cy="3437542"/>
          </a:xfrm>
          <a:prstGeom prst="rect">
            <a:avLst/>
          </a:prstGeom>
        </p:spPr>
      </p:pic>
    </p:spTree>
    <p:extLst>
      <p:ext uri="{BB962C8B-B14F-4D97-AF65-F5344CB8AC3E}">
        <p14:creationId xmlns:p14="http://schemas.microsoft.com/office/powerpoint/2010/main" val="4122828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279EE-F82B-4FDD-8292-EA6EB7A5DD69}"/>
              </a:ext>
            </a:extLst>
          </p:cNvPr>
          <p:cNvSpPr>
            <a:spLocks noGrp="1"/>
          </p:cNvSpPr>
          <p:nvPr>
            <p:ph type="title"/>
          </p:nvPr>
        </p:nvSpPr>
        <p:spPr>
          <a:xfrm>
            <a:off x="628649" y="92765"/>
            <a:ext cx="8243888" cy="881183"/>
          </a:xfrm>
          <a:ln w="19050">
            <a:solidFill>
              <a:schemeClr val="tx1"/>
            </a:solidFill>
          </a:ln>
        </p:spPr>
        <p:txBody>
          <a:bodyPr>
            <a:normAutofit/>
          </a:bodyPr>
          <a:lstStyle/>
          <a:p>
            <a:r>
              <a:rPr lang="en-US" sz="4000" dirty="0">
                <a:latin typeface="Times New Roman" panose="02020603050405020304" pitchFamily="18" charset="0"/>
                <a:cs typeface="Times New Roman" panose="02020603050405020304" pitchFamily="18" charset="0"/>
              </a:rPr>
              <a:t>DR – 4407/Post Fire Mass Relocation </a:t>
            </a:r>
          </a:p>
        </p:txBody>
      </p:sp>
      <p:sp>
        <p:nvSpPr>
          <p:cNvPr id="8" name="TextBox 7">
            <a:extLst>
              <a:ext uri="{FF2B5EF4-FFF2-40B4-BE49-F238E27FC236}">
                <a16:creationId xmlns:a16="http://schemas.microsoft.com/office/drawing/2014/main" id="{C64EE196-B187-4599-A56B-ABA364EFED23}"/>
              </a:ext>
            </a:extLst>
          </p:cNvPr>
          <p:cNvSpPr txBox="1"/>
          <p:nvPr/>
        </p:nvSpPr>
        <p:spPr>
          <a:xfrm>
            <a:off x="6697924" y="1156297"/>
            <a:ext cx="2174613" cy="2723823"/>
          </a:xfrm>
          <a:prstGeom prst="rect">
            <a:avLst/>
          </a:prstGeom>
          <a:noFill/>
          <a:ln>
            <a:solidFill>
              <a:schemeClr val="tx1"/>
            </a:solidFill>
          </a:ln>
        </p:spPr>
        <p:txBody>
          <a:bodyPr wrap="square" rtlCol="0">
            <a:spAutoFit/>
          </a:bodyPr>
          <a:lstStyle/>
          <a:p>
            <a:r>
              <a:rPr lang="en-US" sz="1900" dirty="0">
                <a:latin typeface="Times New Roman" panose="02020603050405020304" pitchFamily="18" charset="0"/>
                <a:cs typeface="Times New Roman" panose="02020603050405020304" pitchFamily="18" charset="0"/>
              </a:rPr>
              <a:t>HUD Focus:  After the shock of the disaster is over, those who were </a:t>
            </a:r>
            <a:r>
              <a:rPr lang="en-US" sz="1900" u="sng" dirty="0">
                <a:latin typeface="Times New Roman" panose="02020603050405020304" pitchFamily="18" charset="0"/>
                <a:cs typeface="Times New Roman" panose="02020603050405020304" pitchFamily="18" charset="0"/>
              </a:rPr>
              <a:t>precariously</a:t>
            </a:r>
            <a:r>
              <a:rPr lang="en-US" sz="1900" dirty="0">
                <a:latin typeface="Times New Roman" panose="02020603050405020304" pitchFamily="18" charset="0"/>
                <a:cs typeface="Times New Roman" panose="02020603050405020304" pitchFamily="18" charset="0"/>
              </a:rPr>
              <a:t> housed but flying under the radar are now faced with even more challenges. </a:t>
            </a:r>
          </a:p>
        </p:txBody>
      </p:sp>
      <p:sp>
        <p:nvSpPr>
          <p:cNvPr id="9" name="TextBox 8">
            <a:extLst>
              <a:ext uri="{FF2B5EF4-FFF2-40B4-BE49-F238E27FC236}">
                <a16:creationId xmlns:a16="http://schemas.microsoft.com/office/drawing/2014/main" id="{6EAF5C6A-665F-4C4E-A642-37FA953EAD6D}"/>
              </a:ext>
            </a:extLst>
          </p:cNvPr>
          <p:cNvSpPr txBox="1"/>
          <p:nvPr/>
        </p:nvSpPr>
        <p:spPr>
          <a:xfrm>
            <a:off x="628650" y="4070738"/>
            <a:ext cx="8243888" cy="677108"/>
          </a:xfrm>
          <a:prstGeom prst="rect">
            <a:avLst/>
          </a:prstGeom>
          <a:noFill/>
          <a:ln>
            <a:solidFill>
              <a:schemeClr val="tx1"/>
            </a:solidFill>
          </a:ln>
        </p:spPr>
        <p:txBody>
          <a:bodyPr wrap="square" rtlCol="0">
            <a:spAutoFit/>
          </a:bodyPr>
          <a:lstStyle/>
          <a:p>
            <a:r>
              <a:rPr lang="en-US" sz="1900" dirty="0">
                <a:latin typeface="Times New Roman" panose="02020603050405020304" pitchFamily="18" charset="0"/>
                <a:cs typeface="Times New Roman" panose="02020603050405020304" pitchFamily="18" charset="0"/>
              </a:rPr>
              <a:t>Considering New Metrics:  Housing insecurity (affordability), unstable or temp. </a:t>
            </a:r>
            <a:r>
              <a:rPr lang="en-US" sz="1900" dirty="0" err="1">
                <a:latin typeface="Times New Roman" panose="02020603050405020304" pitchFamily="18" charset="0"/>
                <a:cs typeface="Times New Roman" panose="02020603050405020304" pitchFamily="18" charset="0"/>
              </a:rPr>
              <a:t>hsg</a:t>
            </a:r>
            <a:r>
              <a:rPr lang="en-US" sz="1900" dirty="0">
                <a:latin typeface="Times New Roman" panose="02020603050405020304" pitchFamily="18" charset="0"/>
                <a:cs typeface="Times New Roman" panose="02020603050405020304" pitchFamily="18" charset="0"/>
              </a:rPr>
              <a:t>. (stable occupancy) extremely poor quality housing (decent and safe). </a:t>
            </a:r>
          </a:p>
        </p:txBody>
      </p:sp>
      <p:pic>
        <p:nvPicPr>
          <p:cNvPr id="4" name="Picture 3">
            <a:extLst>
              <a:ext uri="{FF2B5EF4-FFF2-40B4-BE49-F238E27FC236}">
                <a16:creationId xmlns:a16="http://schemas.microsoft.com/office/drawing/2014/main" id="{6855F1DD-5DDB-4D34-B8CA-13E628AABFAD}"/>
              </a:ext>
            </a:extLst>
          </p:cNvPr>
          <p:cNvPicPr>
            <a:picLocks noChangeAspect="1"/>
          </p:cNvPicPr>
          <p:nvPr/>
        </p:nvPicPr>
        <p:blipFill>
          <a:blip r:embed="rId2"/>
          <a:stretch>
            <a:fillRect/>
          </a:stretch>
        </p:blipFill>
        <p:spPr>
          <a:xfrm>
            <a:off x="628649" y="1087048"/>
            <a:ext cx="5850732" cy="2862322"/>
          </a:xfrm>
          <a:prstGeom prst="rect">
            <a:avLst/>
          </a:prstGeom>
        </p:spPr>
      </p:pic>
    </p:spTree>
    <p:extLst>
      <p:ext uri="{BB962C8B-B14F-4D97-AF65-F5344CB8AC3E}">
        <p14:creationId xmlns:p14="http://schemas.microsoft.com/office/powerpoint/2010/main" val="3472136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56A5C-A768-4821-ACAF-E2EFC66CBA72}"/>
              </a:ext>
            </a:extLst>
          </p:cNvPr>
          <p:cNvSpPr>
            <a:spLocks noGrp="1"/>
          </p:cNvSpPr>
          <p:nvPr>
            <p:ph type="title"/>
          </p:nvPr>
        </p:nvSpPr>
        <p:spPr>
          <a:xfrm>
            <a:off x="628650" y="146703"/>
            <a:ext cx="7886700" cy="824847"/>
          </a:xfrm>
          <a:ln w="12700">
            <a:solidFill>
              <a:schemeClr val="tx1"/>
            </a:solidFill>
          </a:ln>
        </p:spPr>
        <p:txBody>
          <a:bodyPr>
            <a:normAutofit/>
          </a:bodyPr>
          <a:lstStyle/>
          <a:p>
            <a:pPr algn="ctr"/>
            <a:r>
              <a:rPr lang="en-US" sz="3400" dirty="0">
                <a:latin typeface="Times New Roman" panose="02020603050405020304" pitchFamily="18" charset="0"/>
                <a:cs typeface="Times New Roman" panose="02020603050405020304" pitchFamily="18" charset="0"/>
              </a:rPr>
              <a:t>Establishing CDBG-DR “Need” Numbers</a:t>
            </a:r>
          </a:p>
        </p:txBody>
      </p:sp>
      <p:sp>
        <p:nvSpPr>
          <p:cNvPr id="3" name="Content Placeholder 2">
            <a:extLst>
              <a:ext uri="{FF2B5EF4-FFF2-40B4-BE49-F238E27FC236}">
                <a16:creationId xmlns:a16="http://schemas.microsoft.com/office/drawing/2014/main" id="{F1491B96-DB0D-4720-A1FC-B919522C9BE0}"/>
              </a:ext>
            </a:extLst>
          </p:cNvPr>
          <p:cNvSpPr>
            <a:spLocks noGrp="1"/>
          </p:cNvSpPr>
          <p:nvPr>
            <p:ph idx="1"/>
          </p:nvPr>
        </p:nvSpPr>
        <p:spPr>
          <a:xfrm>
            <a:off x="628650" y="1150142"/>
            <a:ext cx="7886700" cy="3636169"/>
          </a:xfrm>
          <a:ln w="12700">
            <a:solidFill>
              <a:schemeClr val="tx1"/>
            </a:solidFill>
          </a:ln>
        </p:spPr>
        <p:txBody>
          <a:bodyPr>
            <a:normAutofit fontScale="55000" lnSpcReduction="20000"/>
          </a:bodyPr>
          <a:lstStyle/>
          <a:p>
            <a:pPr marL="342900" lvl="1" indent="0">
              <a:lnSpc>
                <a:spcPct val="120000"/>
              </a:lnSpc>
              <a:buNone/>
            </a:pPr>
            <a:endParaRPr lang="en-US" dirty="0"/>
          </a:p>
          <a:p>
            <a:pPr marL="0" lvl="1" indent="0">
              <a:lnSpc>
                <a:spcPct val="120000"/>
              </a:lnSpc>
              <a:spcBef>
                <a:spcPts val="0"/>
              </a:spcBef>
              <a:buNone/>
            </a:pPr>
            <a:r>
              <a:rPr lang="en-US" sz="4600" b="1" dirty="0">
                <a:latin typeface="Times New Roman" panose="02020603050405020304" pitchFamily="18" charset="0"/>
                <a:cs typeface="Times New Roman" panose="02020603050405020304" pitchFamily="18" charset="0"/>
              </a:rPr>
              <a:t>Housing </a:t>
            </a:r>
            <a:r>
              <a:rPr lang="en-US" sz="4600" dirty="0">
                <a:latin typeface="Times New Roman" panose="02020603050405020304" pitchFamily="18" charset="0"/>
                <a:cs typeface="Times New Roman" panose="02020603050405020304" pitchFamily="18" charset="0"/>
              </a:rPr>
              <a:t>– Damage not likely to be covered by insurance,</a:t>
            </a:r>
          </a:p>
          <a:p>
            <a:pPr marL="0" lvl="1" indent="0">
              <a:lnSpc>
                <a:spcPct val="120000"/>
              </a:lnSpc>
              <a:spcBef>
                <a:spcPts val="0"/>
              </a:spcBef>
              <a:buNone/>
            </a:pPr>
            <a:r>
              <a:rPr lang="en-US" sz="4600" dirty="0">
                <a:latin typeface="Times New Roman" panose="02020603050405020304" pitchFamily="18" charset="0"/>
                <a:cs typeface="Times New Roman" panose="02020603050405020304" pitchFamily="18" charset="0"/>
              </a:rPr>
              <a:t>SBA disaster loans, or FEMA housing assistance</a:t>
            </a:r>
          </a:p>
          <a:p>
            <a:pPr marL="0" lvl="1" indent="0">
              <a:lnSpc>
                <a:spcPct val="120000"/>
              </a:lnSpc>
              <a:spcBef>
                <a:spcPts val="0"/>
              </a:spcBef>
              <a:buNone/>
            </a:pPr>
            <a:endParaRPr lang="en-US" sz="4600" dirty="0">
              <a:latin typeface="Times New Roman" panose="02020603050405020304" pitchFamily="18" charset="0"/>
              <a:cs typeface="Times New Roman" panose="02020603050405020304" pitchFamily="18" charset="0"/>
            </a:endParaRPr>
          </a:p>
          <a:p>
            <a:pPr marL="0" lvl="1" indent="0">
              <a:lnSpc>
                <a:spcPct val="120000"/>
              </a:lnSpc>
              <a:spcBef>
                <a:spcPts val="0"/>
              </a:spcBef>
              <a:buNone/>
            </a:pPr>
            <a:r>
              <a:rPr lang="en-US" sz="4600" b="1" dirty="0">
                <a:latin typeface="Times New Roman" panose="02020603050405020304" pitchFamily="18" charset="0"/>
                <a:cs typeface="Times New Roman" panose="02020603050405020304" pitchFamily="18" charset="0"/>
              </a:rPr>
              <a:t>Infrastructure</a:t>
            </a:r>
            <a:r>
              <a:rPr lang="en-US" sz="4600" dirty="0">
                <a:latin typeface="Times New Roman" panose="02020603050405020304" pitchFamily="18" charset="0"/>
                <a:cs typeface="Times New Roman" panose="02020603050405020304" pitchFamily="18" charset="0"/>
              </a:rPr>
              <a:t> – State match requirement for FEMA PA.</a:t>
            </a:r>
          </a:p>
          <a:p>
            <a:pPr marL="0" lvl="1" indent="0">
              <a:lnSpc>
                <a:spcPct val="120000"/>
              </a:lnSpc>
              <a:spcBef>
                <a:spcPts val="0"/>
              </a:spcBef>
              <a:buNone/>
            </a:pPr>
            <a:endParaRPr lang="en-US" sz="4600" dirty="0">
              <a:latin typeface="Times New Roman" panose="02020603050405020304" pitchFamily="18" charset="0"/>
              <a:cs typeface="Times New Roman" panose="02020603050405020304" pitchFamily="18" charset="0"/>
            </a:endParaRPr>
          </a:p>
          <a:p>
            <a:pPr marL="0" lvl="1" indent="0">
              <a:lnSpc>
                <a:spcPct val="120000"/>
              </a:lnSpc>
              <a:spcBef>
                <a:spcPts val="0"/>
              </a:spcBef>
              <a:buNone/>
            </a:pPr>
            <a:r>
              <a:rPr lang="en-US" sz="4600" b="1" dirty="0">
                <a:latin typeface="Times New Roman" panose="02020603050405020304" pitchFamily="18" charset="0"/>
                <a:cs typeface="Times New Roman" panose="02020603050405020304" pitchFamily="18" charset="0"/>
              </a:rPr>
              <a:t>Economic</a:t>
            </a:r>
            <a:r>
              <a:rPr lang="en-US" sz="4600" dirty="0">
                <a:latin typeface="Times New Roman" panose="02020603050405020304" pitchFamily="18" charset="0"/>
                <a:cs typeface="Times New Roman" panose="02020603050405020304" pitchFamily="18" charset="0"/>
              </a:rPr>
              <a:t> – Damage to businesses applying for an SBA</a:t>
            </a:r>
          </a:p>
          <a:p>
            <a:pPr marL="0" lvl="1" indent="0">
              <a:lnSpc>
                <a:spcPct val="120000"/>
              </a:lnSpc>
              <a:spcBef>
                <a:spcPts val="0"/>
              </a:spcBef>
              <a:buNone/>
            </a:pPr>
            <a:r>
              <a:rPr lang="en-US" sz="4600" dirty="0">
                <a:latin typeface="Times New Roman" panose="02020603050405020304" pitchFamily="18" charset="0"/>
                <a:cs typeface="Times New Roman" panose="02020603050405020304" pitchFamily="18" charset="0"/>
              </a:rPr>
              <a:t>loan, but are denied due to inadequate credit or income</a:t>
            </a:r>
          </a:p>
          <a:p>
            <a:pPr marL="0" indent="0">
              <a:lnSpc>
                <a:spcPct val="120000"/>
              </a:lnSpc>
              <a:spcBef>
                <a:spcPts val="0"/>
              </a:spcBef>
              <a:buNone/>
            </a:pPr>
            <a:endParaRPr lang="en-US" sz="4600" dirty="0">
              <a:latin typeface="Times New Roman" panose="02020603050405020304" pitchFamily="18" charset="0"/>
              <a:cs typeface="Times New Roman" panose="02020603050405020304" pitchFamily="18" charset="0"/>
            </a:endParaRPr>
          </a:p>
          <a:p>
            <a:pPr marL="0" indent="0">
              <a:lnSpc>
                <a:spcPct val="120000"/>
              </a:lnSpc>
              <a:buNone/>
            </a:pPr>
            <a:endParaRPr lang="en-US" sz="4600" dirty="0">
              <a:latin typeface="Times New Roman" panose="02020603050405020304" pitchFamily="18" charset="0"/>
              <a:cs typeface="Times New Roman" panose="02020603050405020304" pitchFamily="18" charset="0"/>
            </a:endParaRPr>
          </a:p>
          <a:p>
            <a:pPr marL="342900" lvl="1" indent="0">
              <a:lnSpc>
                <a:spcPct val="120000"/>
              </a:lnSpc>
              <a:buNone/>
            </a:pPr>
            <a:endParaRPr lang="en-US" sz="37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C6565E96-51C4-4490-BF49-49FE2DE6B190}"/>
              </a:ext>
            </a:extLst>
          </p:cNvPr>
          <p:cNvSpPr txBox="1"/>
          <p:nvPr/>
        </p:nvSpPr>
        <p:spPr>
          <a:xfrm>
            <a:off x="4114800" y="2118122"/>
            <a:ext cx="914400" cy="914400"/>
          </a:xfrm>
          <a:prstGeom prst="rect">
            <a:avLst/>
          </a:prstGeom>
          <a:noFill/>
        </p:spPr>
        <p:txBody>
          <a:bodyPr wrap="square" rtlCol="0">
            <a:spAutoFit/>
          </a:bodyPr>
          <a:lstStyle/>
          <a:p>
            <a:endParaRPr lang="en-US" dirty="0"/>
          </a:p>
        </p:txBody>
      </p:sp>
      <p:sp>
        <p:nvSpPr>
          <p:cNvPr id="15" name="TextBox 14">
            <a:extLst>
              <a:ext uri="{FF2B5EF4-FFF2-40B4-BE49-F238E27FC236}">
                <a16:creationId xmlns:a16="http://schemas.microsoft.com/office/drawing/2014/main" id="{DFBD167C-338F-4BD9-9F38-20DC546F74D5}"/>
              </a:ext>
            </a:extLst>
          </p:cNvPr>
          <p:cNvSpPr txBox="1"/>
          <p:nvPr/>
        </p:nvSpPr>
        <p:spPr>
          <a:xfrm>
            <a:off x="750094" y="4286252"/>
            <a:ext cx="6836568" cy="369332"/>
          </a:xfrm>
          <a:prstGeom prst="rect">
            <a:avLst/>
          </a:prstGeom>
          <a:noFill/>
        </p:spPr>
        <p:txBody>
          <a:bodyPr wrap="square" rtlCol="0">
            <a:spAutoFit/>
          </a:bodyPr>
          <a:lstStyle/>
          <a:p>
            <a:pPr marL="285750" indent="-285750">
              <a:buFont typeface="Wingdings" panose="05000000000000000000" pitchFamily="2" charset="2"/>
              <a:buChar char="Ø"/>
            </a:pPr>
            <a:r>
              <a:rPr lang="en-US" dirty="0"/>
              <a:t>CAMP Fire disaster resulted in 22,000 FEMA registrations. </a:t>
            </a:r>
          </a:p>
        </p:txBody>
      </p:sp>
    </p:spTree>
    <p:extLst>
      <p:ext uri="{BB962C8B-B14F-4D97-AF65-F5344CB8AC3E}">
        <p14:creationId xmlns:p14="http://schemas.microsoft.com/office/powerpoint/2010/main" val="239133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106C2DC-122B-714C-9449-9D1C1770E9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1" y="-1"/>
            <a:ext cx="9143999" cy="5143501"/>
          </a:xfrm>
          <a:prstGeom prst="rect">
            <a:avLst/>
          </a:prstGeom>
        </p:spPr>
      </p:pic>
      <p:sp>
        <p:nvSpPr>
          <p:cNvPr id="21" name="Rectangle 20">
            <a:extLst>
              <a:ext uri="{FF2B5EF4-FFF2-40B4-BE49-F238E27FC236}">
                <a16:creationId xmlns:a16="http://schemas.microsoft.com/office/drawing/2014/main" id="{5DB5C828-C7D6-BF4D-B506-79A82FDB86A6}"/>
              </a:ext>
            </a:extLst>
          </p:cNvPr>
          <p:cNvSpPr/>
          <p:nvPr/>
        </p:nvSpPr>
        <p:spPr>
          <a:xfrm>
            <a:off x="282010" y="-1"/>
            <a:ext cx="8588525" cy="4777100"/>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txBox="1">
            <a:spLocks/>
          </p:cNvSpPr>
          <p:nvPr/>
        </p:nvSpPr>
        <p:spPr>
          <a:xfrm>
            <a:off x="478152" y="1848615"/>
            <a:ext cx="7369386" cy="1558746"/>
          </a:xfrm>
          <a:prstGeom prst="rect">
            <a:avLst/>
          </a:prstGeom>
        </p:spPr>
        <p:txBody>
          <a:bodyPr>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l">
              <a:lnSpc>
                <a:spcPct val="100000"/>
              </a:lnSpc>
            </a:pPr>
            <a:r>
              <a:rPr lang="en-US" sz="3600" b="1" dirty="0">
                <a:solidFill>
                  <a:srgbClr val="0D4050"/>
                </a:solidFill>
                <a:latin typeface="Arial" panose="020B0604020202020204" pitchFamily="34" charset="0"/>
                <a:cs typeface="Arial" panose="020B0604020202020204" pitchFamily="34" charset="0"/>
              </a:rPr>
              <a:t>HUD Disaster Recovery Process </a:t>
            </a:r>
            <a:endParaRPr lang="en-US" sz="4000" b="1" dirty="0">
              <a:solidFill>
                <a:srgbClr val="0D4050"/>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99F950D7-948E-4648-B74C-8E8F0D893B1A}"/>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311492" y="3072959"/>
            <a:ext cx="1380361" cy="1380361"/>
          </a:xfrm>
          <a:prstGeom prst="rect">
            <a:avLst/>
          </a:prstGeom>
        </p:spPr>
      </p:pic>
      <p:sp>
        <p:nvSpPr>
          <p:cNvPr id="10" name="Rectangle 9">
            <a:extLst>
              <a:ext uri="{FF2B5EF4-FFF2-40B4-BE49-F238E27FC236}">
                <a16:creationId xmlns:a16="http://schemas.microsoft.com/office/drawing/2014/main" id="{0A4F90CE-E2E8-0443-A372-DBEFA598A807}"/>
              </a:ext>
            </a:extLst>
          </p:cNvPr>
          <p:cNvSpPr/>
          <p:nvPr/>
        </p:nvSpPr>
        <p:spPr>
          <a:xfrm flipV="1">
            <a:off x="282009" y="0"/>
            <a:ext cx="8588525" cy="230736"/>
          </a:xfrm>
          <a:prstGeom prst="rect">
            <a:avLst/>
          </a:prstGeom>
          <a:solidFill>
            <a:srgbClr val="0D405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2514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422ECD-AE99-47FC-9B8B-6E301F10BF82}"/>
              </a:ext>
            </a:extLst>
          </p:cNvPr>
          <p:cNvSpPr>
            <a:spLocks noGrp="1"/>
          </p:cNvSpPr>
          <p:nvPr>
            <p:ph idx="1"/>
          </p:nvPr>
        </p:nvSpPr>
        <p:spPr>
          <a:ln w="12700">
            <a:noFill/>
          </a:ln>
        </p:spPr>
        <p:txBody>
          <a:bodyPr>
            <a:normAutofit/>
          </a:bodyPr>
          <a:lstStyle/>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2D8DE1CB-4F9E-4CFC-8708-3C283D70CB62}"/>
              </a:ext>
            </a:extLst>
          </p:cNvPr>
          <p:cNvPicPr>
            <a:picLocks noChangeAspect="1"/>
          </p:cNvPicPr>
          <p:nvPr/>
        </p:nvPicPr>
        <p:blipFill>
          <a:blip r:embed="rId2"/>
          <a:stretch>
            <a:fillRect/>
          </a:stretch>
        </p:blipFill>
        <p:spPr>
          <a:xfrm>
            <a:off x="1039993" y="136198"/>
            <a:ext cx="7206478" cy="3336717"/>
          </a:xfrm>
          <a:prstGeom prst="rect">
            <a:avLst/>
          </a:prstGeom>
        </p:spPr>
      </p:pic>
      <p:sp>
        <p:nvSpPr>
          <p:cNvPr id="7" name="TextBox 6">
            <a:extLst>
              <a:ext uri="{FF2B5EF4-FFF2-40B4-BE49-F238E27FC236}">
                <a16:creationId xmlns:a16="http://schemas.microsoft.com/office/drawing/2014/main" id="{25C9202D-2DE0-41C3-A358-77395FE3A369}"/>
              </a:ext>
            </a:extLst>
          </p:cNvPr>
          <p:cNvSpPr txBox="1"/>
          <p:nvPr/>
        </p:nvSpPr>
        <p:spPr>
          <a:xfrm>
            <a:off x="1" y="3566874"/>
            <a:ext cx="9144000" cy="1200329"/>
          </a:xfrm>
          <a:prstGeom prst="rect">
            <a:avLst/>
          </a:prstGeom>
          <a:noFill/>
        </p:spPr>
        <p:txBody>
          <a:bodyPr wrap="square" rtlCol="0">
            <a:spAutoFit/>
          </a:bodyPr>
          <a:lstStyle/>
          <a:p>
            <a:pPr marL="742950" lvl="1" indent="-285750">
              <a:buFont typeface="Arial" panose="020B0604020202020204" pitchFamily="34" charset="0"/>
              <a:buChar char="•"/>
            </a:pPr>
            <a:r>
              <a:rPr lang="en-US" dirty="0"/>
              <a:t>Community Development Block Grant Disaster Recovery (CDBG-DR).</a:t>
            </a:r>
          </a:p>
          <a:p>
            <a:pPr marL="742950" lvl="1" indent="-285750">
              <a:buFont typeface="Arial" panose="020B0604020202020204" pitchFamily="34" charset="0"/>
              <a:buChar char="•"/>
            </a:pPr>
            <a:r>
              <a:rPr lang="en-US" dirty="0"/>
              <a:t>Flexible grants to cities, counties, and States to recover from PDD’s.</a:t>
            </a:r>
          </a:p>
          <a:p>
            <a:pPr marL="742950" lvl="1" indent="-285750">
              <a:buFont typeface="Arial" panose="020B0604020202020204" pitchFamily="34" charset="0"/>
              <a:buChar char="•"/>
            </a:pPr>
            <a:r>
              <a:rPr lang="en-US" dirty="0"/>
              <a:t>Emphasis on low-income areas, broad range of eligible activities. </a:t>
            </a:r>
          </a:p>
          <a:p>
            <a:pPr marL="742950" lvl="1" indent="-285750">
              <a:buFont typeface="Arial" panose="020B0604020202020204" pitchFamily="34" charset="0"/>
              <a:buChar char="•"/>
            </a:pPr>
            <a:r>
              <a:rPr lang="en-US" dirty="0"/>
              <a:t>Time from PDD event to program execution may be 1-3 or more years.</a:t>
            </a:r>
          </a:p>
        </p:txBody>
      </p:sp>
    </p:spTree>
    <p:extLst>
      <p:ext uri="{BB962C8B-B14F-4D97-AF65-F5344CB8AC3E}">
        <p14:creationId xmlns:p14="http://schemas.microsoft.com/office/powerpoint/2010/main" val="2204220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C568E2-9DDC-4A4B-9982-253630208D9A}"/>
              </a:ext>
            </a:extLst>
          </p:cNvPr>
          <p:cNvPicPr>
            <a:picLocks noChangeAspect="1"/>
          </p:cNvPicPr>
          <p:nvPr/>
        </p:nvPicPr>
        <p:blipFill>
          <a:blip r:embed="rId2"/>
          <a:stretch>
            <a:fillRect/>
          </a:stretch>
        </p:blipFill>
        <p:spPr>
          <a:xfrm>
            <a:off x="0" y="225285"/>
            <a:ext cx="9144000" cy="1016000"/>
          </a:xfrm>
          <a:prstGeom prst="rect">
            <a:avLst/>
          </a:prstGeom>
        </p:spPr>
      </p:pic>
      <p:pic>
        <p:nvPicPr>
          <p:cNvPr id="7" name="Picture 6">
            <a:extLst>
              <a:ext uri="{FF2B5EF4-FFF2-40B4-BE49-F238E27FC236}">
                <a16:creationId xmlns:a16="http://schemas.microsoft.com/office/drawing/2014/main" id="{AC4797A7-B4C2-4D8F-9ECF-05019E006B73}"/>
              </a:ext>
            </a:extLst>
          </p:cNvPr>
          <p:cNvPicPr>
            <a:picLocks noChangeAspect="1"/>
          </p:cNvPicPr>
          <p:nvPr/>
        </p:nvPicPr>
        <p:blipFill>
          <a:blip r:embed="rId3"/>
          <a:stretch>
            <a:fillRect/>
          </a:stretch>
        </p:blipFill>
        <p:spPr>
          <a:xfrm>
            <a:off x="3156666" y="992078"/>
            <a:ext cx="4746931" cy="3811090"/>
          </a:xfrm>
          <a:prstGeom prst="rect">
            <a:avLst/>
          </a:prstGeom>
        </p:spPr>
      </p:pic>
    </p:spTree>
    <p:extLst>
      <p:ext uri="{BB962C8B-B14F-4D97-AF65-F5344CB8AC3E}">
        <p14:creationId xmlns:p14="http://schemas.microsoft.com/office/powerpoint/2010/main" val="2739513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401" y="0"/>
            <a:ext cx="7886700" cy="994172"/>
          </a:xfrm>
        </p:spPr>
        <p:txBody>
          <a:bodyPr/>
          <a:lstStyle/>
          <a:p>
            <a:pPr algn="ctr"/>
            <a:r>
              <a:rPr lang="en-US" dirty="0"/>
              <a:t>The CDBG-DR Life Cycle</a:t>
            </a:r>
          </a:p>
        </p:txBody>
      </p:sp>
      <p:sp>
        <p:nvSpPr>
          <p:cNvPr id="4" name="Content Placeholder 3">
            <a:extLst>
              <a:ext uri="{FF2B5EF4-FFF2-40B4-BE49-F238E27FC236}">
                <a16:creationId xmlns:a16="http://schemas.microsoft.com/office/drawing/2014/main" id="{6ED36337-63D1-4A20-8DFD-A023A6C21E31}"/>
              </a:ext>
            </a:extLst>
          </p:cNvPr>
          <p:cNvSpPr>
            <a:spLocks noGrp="1"/>
          </p:cNvSpPr>
          <p:nvPr>
            <p:ph idx="1"/>
          </p:nvPr>
        </p:nvSpPr>
        <p:spPr>
          <a:xfrm>
            <a:off x="509544" y="3958827"/>
            <a:ext cx="7886700" cy="779989"/>
          </a:xfrm>
        </p:spPr>
        <p:txBody>
          <a:bodyPr>
            <a:normAutofit fontScale="92500" lnSpcReduction="20000"/>
          </a:bodyPr>
          <a:lstStyle/>
          <a:p>
            <a:pPr marL="0" indent="0" algn="ctr">
              <a:buNone/>
            </a:pPr>
            <a:r>
              <a:rPr lang="en-US" dirty="0"/>
              <a:t>Compliance begins in Start Up phase with policy &amp; procedure development &amp; acq/relo planning based on programs described in the Action Plan.  </a:t>
            </a:r>
          </a:p>
        </p:txBody>
      </p:sp>
      <p:pic>
        <p:nvPicPr>
          <p:cNvPr id="5" name="Picture 4">
            <a:extLst>
              <a:ext uri="{FF2B5EF4-FFF2-40B4-BE49-F238E27FC236}">
                <a16:creationId xmlns:a16="http://schemas.microsoft.com/office/drawing/2014/main" id="{D19FCEBE-C4AC-4113-A2E7-4BAB6E7799ED}"/>
              </a:ext>
            </a:extLst>
          </p:cNvPr>
          <p:cNvPicPr>
            <a:picLocks noChangeAspect="1"/>
          </p:cNvPicPr>
          <p:nvPr/>
        </p:nvPicPr>
        <p:blipFill>
          <a:blip r:embed="rId2"/>
          <a:stretch>
            <a:fillRect/>
          </a:stretch>
        </p:blipFill>
        <p:spPr>
          <a:xfrm>
            <a:off x="1043791" y="747962"/>
            <a:ext cx="7056418" cy="3144415"/>
          </a:xfrm>
          <a:prstGeom prst="rect">
            <a:avLst/>
          </a:prstGeom>
        </p:spPr>
      </p:pic>
    </p:spTree>
    <p:extLst>
      <p:ext uri="{BB962C8B-B14F-4D97-AF65-F5344CB8AC3E}">
        <p14:creationId xmlns:p14="http://schemas.microsoft.com/office/powerpoint/2010/main" val="3603550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422ECD-AE99-47FC-9B8B-6E301F10BF82}"/>
              </a:ext>
            </a:extLst>
          </p:cNvPr>
          <p:cNvSpPr>
            <a:spLocks noGrp="1"/>
          </p:cNvSpPr>
          <p:nvPr>
            <p:ph idx="1"/>
          </p:nvPr>
        </p:nvSpPr>
        <p:spPr>
          <a:ln w="12700">
            <a:noFill/>
          </a:ln>
        </p:spPr>
        <p:txBody>
          <a:bodyPr>
            <a:normAutofit/>
          </a:bodyPr>
          <a:lstStyle/>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FD87301E-F0A3-4F01-ACAF-134A751B3E09}"/>
              </a:ext>
            </a:extLst>
          </p:cNvPr>
          <p:cNvPicPr>
            <a:picLocks noChangeAspect="1"/>
          </p:cNvPicPr>
          <p:nvPr/>
        </p:nvPicPr>
        <p:blipFill>
          <a:blip r:embed="rId2"/>
          <a:stretch>
            <a:fillRect/>
          </a:stretch>
        </p:blipFill>
        <p:spPr>
          <a:xfrm>
            <a:off x="297543" y="693267"/>
            <a:ext cx="6000328" cy="3890897"/>
          </a:xfrm>
          <a:prstGeom prst="rect">
            <a:avLst/>
          </a:prstGeom>
        </p:spPr>
      </p:pic>
      <p:pic>
        <p:nvPicPr>
          <p:cNvPr id="6" name="Picture 5">
            <a:extLst>
              <a:ext uri="{FF2B5EF4-FFF2-40B4-BE49-F238E27FC236}">
                <a16:creationId xmlns:a16="http://schemas.microsoft.com/office/drawing/2014/main" id="{79BD2789-5EE9-4968-8E93-6D0CC910657B}"/>
              </a:ext>
            </a:extLst>
          </p:cNvPr>
          <p:cNvPicPr>
            <a:picLocks noChangeAspect="1"/>
          </p:cNvPicPr>
          <p:nvPr/>
        </p:nvPicPr>
        <p:blipFill>
          <a:blip r:embed="rId3"/>
          <a:stretch>
            <a:fillRect/>
          </a:stretch>
        </p:blipFill>
        <p:spPr>
          <a:xfrm>
            <a:off x="621825" y="146342"/>
            <a:ext cx="7648575" cy="600075"/>
          </a:xfrm>
          <a:prstGeom prst="rect">
            <a:avLst/>
          </a:prstGeom>
        </p:spPr>
      </p:pic>
      <p:sp>
        <p:nvSpPr>
          <p:cNvPr id="8" name="TextBox 7">
            <a:extLst>
              <a:ext uri="{FF2B5EF4-FFF2-40B4-BE49-F238E27FC236}">
                <a16:creationId xmlns:a16="http://schemas.microsoft.com/office/drawing/2014/main" id="{151B032A-9A4E-4A06-B3BE-6474A30A283E}"/>
              </a:ext>
            </a:extLst>
          </p:cNvPr>
          <p:cNvSpPr txBox="1"/>
          <p:nvPr/>
        </p:nvSpPr>
        <p:spPr>
          <a:xfrm>
            <a:off x="6248400" y="1207554"/>
            <a:ext cx="2598057" cy="3416320"/>
          </a:xfrm>
          <a:prstGeom prst="rect">
            <a:avLst/>
          </a:prstGeom>
          <a:noFill/>
        </p:spPr>
        <p:txBody>
          <a:bodyPr wrap="square" rtlCol="0">
            <a:spAutoFit/>
          </a:bodyPr>
          <a:lstStyle/>
          <a:p>
            <a:pPr marL="285750" indent="-285750">
              <a:buFont typeface="Arial" panose="020B0604020202020204" pitchFamily="34" charset="0"/>
              <a:buChar char="•"/>
            </a:pPr>
            <a:r>
              <a:rPr lang="en-US" dirty="0"/>
              <a:t>Supplemental appropriations with no permanent statutory authority or annual allocation.</a:t>
            </a:r>
          </a:p>
          <a:p>
            <a:pPr marL="285750" indent="-285750">
              <a:buFont typeface="Arial" panose="020B0604020202020204" pitchFamily="34" charset="0"/>
              <a:buChar char="•"/>
            </a:pPr>
            <a:r>
              <a:rPr lang="en-US" dirty="0"/>
              <a:t>CDBG regs apply unless as modified by Federal Register Notice.</a:t>
            </a:r>
          </a:p>
          <a:p>
            <a:pPr marL="285750" indent="-285750">
              <a:buFont typeface="Arial" panose="020B0604020202020204" pitchFamily="34" charset="0"/>
              <a:buChar char="•"/>
            </a:pPr>
            <a:r>
              <a:rPr lang="en-US" dirty="0"/>
              <a:t>Waivers are subject to change from disaster to disaster.</a:t>
            </a:r>
          </a:p>
        </p:txBody>
      </p:sp>
    </p:spTree>
    <p:extLst>
      <p:ext uri="{BB962C8B-B14F-4D97-AF65-F5344CB8AC3E}">
        <p14:creationId xmlns:p14="http://schemas.microsoft.com/office/powerpoint/2010/main" val="908969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Waivers &amp; Alternative Requirements</a:t>
            </a:r>
          </a:p>
        </p:txBody>
      </p:sp>
      <p:sp>
        <p:nvSpPr>
          <p:cNvPr id="3" name="Content Placeholder 2"/>
          <p:cNvSpPr>
            <a:spLocks noGrp="1"/>
          </p:cNvSpPr>
          <p:nvPr>
            <p:ph idx="1"/>
          </p:nvPr>
        </p:nvSpPr>
        <p:spPr/>
        <p:txBody>
          <a:bodyPr>
            <a:normAutofit fontScale="92500"/>
          </a:bodyPr>
          <a:lstStyle/>
          <a:p>
            <a:pPr marL="0" indent="0">
              <a:buNone/>
            </a:pPr>
            <a:r>
              <a:rPr lang="en-US" b="1" dirty="0"/>
              <a:t>Waivers and alternative requirements issued to CDBG, URA, &amp; Section 104(d) regs in Federal Register Notices are </a:t>
            </a:r>
            <a:r>
              <a:rPr lang="en-US" b="1" i="1" dirty="0"/>
              <a:t>not</a:t>
            </a:r>
            <a:r>
              <a:rPr lang="en-US" b="1" dirty="0"/>
              <a:t> optional</a:t>
            </a:r>
            <a:r>
              <a:rPr lang="en-US" dirty="0"/>
              <a:t>. </a:t>
            </a:r>
          </a:p>
          <a:p>
            <a:r>
              <a:rPr lang="en-US" dirty="0"/>
              <a:t>Designed to allow for flexibility in program implementation while adhering to the statutory requirements &amp; become the new rule for program administration.</a:t>
            </a:r>
          </a:p>
          <a:p>
            <a:r>
              <a:rPr lang="en-US" dirty="0"/>
              <a:t>Requirements unless states as an </a:t>
            </a:r>
            <a:r>
              <a:rPr lang="en-US" i="1" dirty="0"/>
              <a:t>option </a:t>
            </a:r>
            <a:r>
              <a:rPr lang="en-US" dirty="0"/>
              <a:t>grantees may or may not exercise, (i.e. Tenant Based Rental Assistance (TBRA) in lieu of cash URA relocation housing payments). </a:t>
            </a:r>
          </a:p>
          <a:p>
            <a:r>
              <a:rPr lang="en-US" dirty="0"/>
              <a:t>Waivers &amp; alternative requirements included in Federal Register Notices do not apply to other funds (State or Entitlement CDBG programs, Section 108 Loans, HOME, or other HUD programs). </a:t>
            </a:r>
          </a:p>
        </p:txBody>
      </p:sp>
    </p:spTree>
    <p:extLst>
      <p:ext uri="{BB962C8B-B14F-4D97-AF65-F5344CB8AC3E}">
        <p14:creationId xmlns:p14="http://schemas.microsoft.com/office/powerpoint/2010/main" val="3199307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Waivers &amp; Alternative Requirements</a:t>
            </a:r>
          </a:p>
        </p:txBody>
      </p:sp>
      <p:sp>
        <p:nvSpPr>
          <p:cNvPr id="3" name="Content Placeholder 2"/>
          <p:cNvSpPr>
            <a:spLocks noGrp="1"/>
          </p:cNvSpPr>
          <p:nvPr>
            <p:ph idx="1"/>
          </p:nvPr>
        </p:nvSpPr>
        <p:spPr/>
        <p:txBody>
          <a:bodyPr>
            <a:normAutofit lnSpcReduction="10000"/>
          </a:bodyPr>
          <a:lstStyle/>
          <a:p>
            <a:pPr marL="0" indent="0">
              <a:buNone/>
            </a:pPr>
            <a:r>
              <a:rPr lang="en-US" b="1" dirty="0"/>
              <a:t>Waivers &amp; alternative requirements do not apply to other funds, most restrictive requirements apply in mixed federal aid projects:</a:t>
            </a:r>
          </a:p>
          <a:p>
            <a:r>
              <a:rPr lang="en-US" dirty="0"/>
              <a:t>State or Entitlement CDBG, 108 &amp; HOME programs </a:t>
            </a:r>
          </a:p>
          <a:p>
            <a:r>
              <a:rPr lang="en-US" dirty="0"/>
              <a:t>Affordable rental housing (LIHTC, USDA, HUD CFP, etc.)</a:t>
            </a:r>
          </a:p>
          <a:p>
            <a:r>
              <a:rPr lang="en-US" dirty="0"/>
              <a:t>Infrastructure or Public Facilities (DOT’s, FHWA, USACE) </a:t>
            </a:r>
          </a:p>
          <a:p>
            <a:r>
              <a:rPr lang="en-US" dirty="0"/>
              <a:t>Buyouts (FEMA)  </a:t>
            </a:r>
          </a:p>
          <a:p>
            <a:pPr marL="0" indent="0">
              <a:buNone/>
            </a:pPr>
            <a:r>
              <a:rPr lang="en-US" dirty="0"/>
              <a:t>Consult HUD when mixed federal aid projects are identified to ensure URA requirements are implemented consistent with requirements of all federal agencies.  </a:t>
            </a:r>
          </a:p>
        </p:txBody>
      </p:sp>
    </p:spTree>
    <p:extLst>
      <p:ext uri="{BB962C8B-B14F-4D97-AF65-F5344CB8AC3E}">
        <p14:creationId xmlns:p14="http://schemas.microsoft.com/office/powerpoint/2010/main" val="3432427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106C2DC-122B-714C-9449-9D1C1770E9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1" y="-1"/>
            <a:ext cx="9143999" cy="5143501"/>
          </a:xfrm>
          <a:prstGeom prst="rect">
            <a:avLst/>
          </a:prstGeom>
        </p:spPr>
      </p:pic>
      <p:sp>
        <p:nvSpPr>
          <p:cNvPr id="21" name="Rectangle 20">
            <a:extLst>
              <a:ext uri="{FF2B5EF4-FFF2-40B4-BE49-F238E27FC236}">
                <a16:creationId xmlns:a16="http://schemas.microsoft.com/office/drawing/2014/main" id="{5DB5C828-C7D6-BF4D-B506-79A82FDB86A6}"/>
              </a:ext>
            </a:extLst>
          </p:cNvPr>
          <p:cNvSpPr/>
          <p:nvPr/>
        </p:nvSpPr>
        <p:spPr>
          <a:xfrm>
            <a:off x="282010" y="-1"/>
            <a:ext cx="8588525" cy="4777100"/>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0A4F90CE-E2E8-0443-A372-DBEFA598A807}"/>
              </a:ext>
            </a:extLst>
          </p:cNvPr>
          <p:cNvSpPr/>
          <p:nvPr/>
        </p:nvSpPr>
        <p:spPr>
          <a:xfrm flipV="1">
            <a:off x="282009" y="0"/>
            <a:ext cx="8588525" cy="230736"/>
          </a:xfrm>
          <a:prstGeom prst="rect">
            <a:avLst/>
          </a:prstGeom>
          <a:solidFill>
            <a:srgbClr val="0D405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4A451480-2249-4A12-8D84-480A612F6820}"/>
              </a:ext>
            </a:extLst>
          </p:cNvPr>
          <p:cNvSpPr txBox="1">
            <a:spLocks/>
          </p:cNvSpPr>
          <p:nvPr/>
        </p:nvSpPr>
        <p:spPr>
          <a:xfrm>
            <a:off x="628650" y="225285"/>
            <a:ext cx="7886700" cy="994172"/>
          </a:xfrm>
          <a:prstGeom prst="rect">
            <a:avLst/>
          </a:prstGeom>
          <a:ln>
            <a:noFill/>
          </a:ln>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4400" dirty="0">
                <a:cs typeface="Times New Roman" panose="02020603050405020304" pitchFamily="18" charset="0"/>
              </a:rPr>
              <a:t>Session Agenda</a:t>
            </a:r>
          </a:p>
        </p:txBody>
      </p:sp>
      <p:sp>
        <p:nvSpPr>
          <p:cNvPr id="9" name="Content Placeholder 2">
            <a:extLst>
              <a:ext uri="{FF2B5EF4-FFF2-40B4-BE49-F238E27FC236}">
                <a16:creationId xmlns:a16="http://schemas.microsoft.com/office/drawing/2014/main" id="{21D91232-37AC-4D30-8D4A-53EE21C43E72}"/>
              </a:ext>
            </a:extLst>
          </p:cNvPr>
          <p:cNvSpPr txBox="1">
            <a:spLocks/>
          </p:cNvSpPr>
          <p:nvPr/>
        </p:nvSpPr>
        <p:spPr>
          <a:xfrm>
            <a:off x="560209" y="939997"/>
            <a:ext cx="7886700" cy="3263504"/>
          </a:xfrm>
          <a:prstGeom prst="rect">
            <a:avLst/>
          </a:prstGeom>
          <a:ln>
            <a:noFill/>
          </a:ln>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mj-lt"/>
                <a:cs typeface="Times New Roman" panose="02020603050405020304" pitchFamily="18" charset="0"/>
              </a:rPr>
              <a:t>Introductions</a:t>
            </a:r>
          </a:p>
          <a:p>
            <a:pPr marL="0" indent="0">
              <a:buFont typeface="Arial" panose="020B0604020202020204" pitchFamily="34" charset="0"/>
              <a:buNone/>
            </a:pPr>
            <a:r>
              <a:rPr lang="en-US" sz="2400" dirty="0">
                <a:latin typeface="+mj-lt"/>
                <a:cs typeface="Times New Roman" panose="02020603050405020304" pitchFamily="18" charset="0"/>
              </a:rPr>
              <a:t>Experience with HUD Disaster Response and Recovery</a:t>
            </a:r>
          </a:p>
          <a:p>
            <a:pPr marL="0" indent="0">
              <a:buFont typeface="Arial" panose="020B0604020202020204" pitchFamily="34" charset="0"/>
              <a:buNone/>
            </a:pPr>
            <a:r>
              <a:rPr lang="en-US" sz="2400" dirty="0">
                <a:latin typeface="+mj-lt"/>
                <a:cs typeface="Times New Roman" panose="02020603050405020304" pitchFamily="18" charset="0"/>
              </a:rPr>
              <a:t>CDBG-DR Topics</a:t>
            </a:r>
          </a:p>
          <a:p>
            <a:pPr lvl="1">
              <a:buFont typeface="Wingdings" panose="05000000000000000000" pitchFamily="2" charset="2"/>
              <a:buChar char="Ø"/>
            </a:pPr>
            <a:r>
              <a:rPr lang="en-US" dirty="0">
                <a:latin typeface="+mj-lt"/>
              </a:rPr>
              <a:t>Background and Context</a:t>
            </a:r>
          </a:p>
          <a:p>
            <a:pPr lvl="1">
              <a:buFont typeface="Wingdings" panose="05000000000000000000" pitchFamily="2" charset="2"/>
              <a:buChar char="Ø"/>
            </a:pPr>
            <a:r>
              <a:rPr lang="en-US" dirty="0">
                <a:latin typeface="+mj-lt"/>
              </a:rPr>
              <a:t>Recovery Process  </a:t>
            </a:r>
          </a:p>
          <a:p>
            <a:pPr lvl="2">
              <a:buFont typeface="Wingdings" panose="05000000000000000000" pitchFamily="2" charset="2"/>
              <a:buChar char="q"/>
            </a:pPr>
            <a:r>
              <a:rPr lang="en-US" dirty="0">
                <a:latin typeface="+mj-lt"/>
              </a:rPr>
              <a:t>Supplemental Funds Lifecycle</a:t>
            </a:r>
          </a:p>
          <a:p>
            <a:pPr lvl="2">
              <a:buFont typeface="Wingdings" panose="05000000000000000000" pitchFamily="2" charset="2"/>
              <a:buChar char="q"/>
            </a:pPr>
            <a:r>
              <a:rPr lang="en-US" dirty="0">
                <a:latin typeface="+mj-lt"/>
              </a:rPr>
              <a:t>Waivers &amp; Alternative Requirements</a:t>
            </a:r>
          </a:p>
          <a:p>
            <a:pPr lvl="2">
              <a:buFont typeface="Wingdings" panose="05000000000000000000" pitchFamily="2" charset="2"/>
              <a:buChar char="q"/>
            </a:pPr>
            <a:r>
              <a:rPr lang="en-US" dirty="0">
                <a:latin typeface="+mj-lt"/>
              </a:rPr>
              <a:t>Eligible Activities/Projects </a:t>
            </a:r>
          </a:p>
          <a:p>
            <a:pPr lvl="2">
              <a:buFont typeface="Wingdings" panose="05000000000000000000" pitchFamily="2" charset="2"/>
              <a:buChar char="q"/>
            </a:pPr>
            <a:r>
              <a:rPr lang="en-US" dirty="0">
                <a:latin typeface="+mj-lt"/>
              </a:rPr>
              <a:t>URA Considerations in Activities</a:t>
            </a:r>
          </a:p>
          <a:p>
            <a:endParaRPr lang="en-US" dirty="0"/>
          </a:p>
          <a:p>
            <a:pPr marL="0" indent="0">
              <a:buFont typeface="Arial" panose="020B0604020202020204" pitchFamily="34" charset="0"/>
              <a:buNone/>
            </a:pPr>
            <a:endParaRPr lang="en-US" dirty="0"/>
          </a:p>
        </p:txBody>
      </p:sp>
      <p:pic>
        <p:nvPicPr>
          <p:cNvPr id="11" name="Picture 10" descr="A close up of a sign&#10;&#10;Description automatically generated">
            <a:extLst>
              <a:ext uri="{FF2B5EF4-FFF2-40B4-BE49-F238E27FC236}">
                <a16:creationId xmlns:a16="http://schemas.microsoft.com/office/drawing/2014/main" id="{3E36338A-D03B-4BE2-9B06-373962823A1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36469" y="2508034"/>
            <a:ext cx="2765625" cy="2177333"/>
          </a:xfrm>
          <a:prstGeom prst="rect">
            <a:avLst/>
          </a:prstGeom>
        </p:spPr>
      </p:pic>
    </p:spTree>
    <p:extLst>
      <p:ext uri="{BB962C8B-B14F-4D97-AF65-F5344CB8AC3E}">
        <p14:creationId xmlns:p14="http://schemas.microsoft.com/office/powerpoint/2010/main" val="3201548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422ECD-AE99-47FC-9B8B-6E301F10BF82}"/>
              </a:ext>
            </a:extLst>
          </p:cNvPr>
          <p:cNvSpPr>
            <a:spLocks noGrp="1"/>
          </p:cNvSpPr>
          <p:nvPr>
            <p:ph idx="1"/>
          </p:nvPr>
        </p:nvSpPr>
        <p:spPr>
          <a:xfrm>
            <a:off x="200478" y="1552889"/>
            <a:ext cx="5862359" cy="3263504"/>
          </a:xfrm>
          <a:ln w="12700">
            <a:noFill/>
          </a:ln>
        </p:spPr>
        <p:txBody>
          <a:bodyPr>
            <a:normAutofit/>
          </a:bodyPr>
          <a:lstStyle/>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28D14564-9494-4C82-AA0F-FA77941A89DC}"/>
              </a:ext>
            </a:extLst>
          </p:cNvPr>
          <p:cNvPicPr>
            <a:picLocks noChangeAspect="1"/>
          </p:cNvPicPr>
          <p:nvPr/>
        </p:nvPicPr>
        <p:blipFill>
          <a:blip r:embed="rId2"/>
          <a:stretch>
            <a:fillRect/>
          </a:stretch>
        </p:blipFill>
        <p:spPr>
          <a:xfrm>
            <a:off x="456364" y="1276728"/>
            <a:ext cx="6114072" cy="2946400"/>
          </a:xfrm>
          <a:prstGeom prst="rect">
            <a:avLst/>
          </a:prstGeom>
        </p:spPr>
      </p:pic>
      <p:sp>
        <p:nvSpPr>
          <p:cNvPr id="5" name="TextBox 4">
            <a:extLst>
              <a:ext uri="{FF2B5EF4-FFF2-40B4-BE49-F238E27FC236}">
                <a16:creationId xmlns:a16="http://schemas.microsoft.com/office/drawing/2014/main" id="{077BA2B9-D532-4361-A18F-85BCF5F2C34E}"/>
              </a:ext>
            </a:extLst>
          </p:cNvPr>
          <p:cNvSpPr txBox="1"/>
          <p:nvPr/>
        </p:nvSpPr>
        <p:spPr>
          <a:xfrm>
            <a:off x="6387547" y="733991"/>
            <a:ext cx="2690191" cy="4031873"/>
          </a:xfrm>
          <a:prstGeom prst="rect">
            <a:avLst/>
          </a:prstGeom>
          <a:noFill/>
        </p:spPr>
        <p:txBody>
          <a:bodyPr wrap="square" rtlCol="0">
            <a:spAutoFit/>
          </a:bodyPr>
          <a:lstStyle/>
          <a:p>
            <a:pPr marL="285750" indent="-285750">
              <a:buFont typeface="Arial" panose="020B0604020202020204" pitchFamily="34" charset="0"/>
              <a:buChar char="•"/>
            </a:pPr>
            <a:r>
              <a:rPr lang="en-US" sz="1600" dirty="0"/>
              <a:t>Design/implement recovery programs to meet unmet need.</a:t>
            </a:r>
          </a:p>
          <a:p>
            <a:pPr marL="285750" indent="-285750">
              <a:buFont typeface="Arial" panose="020B0604020202020204" pitchFamily="34" charset="0"/>
              <a:buChar char="•"/>
            </a:pPr>
            <a:r>
              <a:rPr lang="en-US" sz="1600" dirty="0"/>
              <a:t>Ensure all activities are eligible &amp; compliant.  </a:t>
            </a:r>
          </a:p>
          <a:p>
            <a:pPr marL="285750" indent="-285750">
              <a:buFont typeface="Arial" panose="020B0604020202020204" pitchFamily="34" charset="0"/>
              <a:buChar char="•"/>
            </a:pPr>
            <a:r>
              <a:rPr lang="en-US" sz="1600" dirty="0"/>
              <a:t>Monitor performance &amp; provide TA. </a:t>
            </a:r>
          </a:p>
          <a:p>
            <a:pPr marL="285750" indent="-285750">
              <a:buFont typeface="Arial" panose="020B0604020202020204" pitchFamily="34" charset="0"/>
              <a:buChar char="•"/>
            </a:pPr>
            <a:r>
              <a:rPr lang="en-US" sz="1600" b="1" dirty="0"/>
              <a:t>Programs described in Action Plans are usually not “site specific”, this happens at the activity level with an application for funds by the eligible applicant.   </a:t>
            </a:r>
          </a:p>
        </p:txBody>
      </p:sp>
      <p:sp>
        <p:nvSpPr>
          <p:cNvPr id="6" name="Title 1">
            <a:extLst>
              <a:ext uri="{FF2B5EF4-FFF2-40B4-BE49-F238E27FC236}">
                <a16:creationId xmlns:a16="http://schemas.microsoft.com/office/drawing/2014/main" id="{E369B329-38A8-46D4-BB03-8E3F2B9D9514}"/>
              </a:ext>
            </a:extLst>
          </p:cNvPr>
          <p:cNvSpPr>
            <a:spLocks noGrp="1"/>
          </p:cNvSpPr>
          <p:nvPr>
            <p:ph type="title"/>
          </p:nvPr>
        </p:nvSpPr>
        <p:spPr>
          <a:xfrm>
            <a:off x="628650" y="0"/>
            <a:ext cx="7886700" cy="994172"/>
          </a:xfrm>
        </p:spPr>
        <p:txBody>
          <a:bodyPr/>
          <a:lstStyle/>
          <a:p>
            <a:pPr algn="ctr"/>
            <a:r>
              <a:rPr lang="en-US" dirty="0"/>
              <a:t>CDBG-DR Grantee Roles</a:t>
            </a:r>
          </a:p>
        </p:txBody>
      </p:sp>
    </p:spTree>
    <p:extLst>
      <p:ext uri="{BB962C8B-B14F-4D97-AF65-F5344CB8AC3E}">
        <p14:creationId xmlns:p14="http://schemas.microsoft.com/office/powerpoint/2010/main" val="2387392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Program Execution</a:t>
            </a:r>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Grantees use a combination of these models to implement programs outlined in its HUD-approved Action Plan.  </a:t>
            </a:r>
          </a:p>
          <a:p>
            <a:r>
              <a:rPr lang="en-US" dirty="0"/>
              <a:t>Direct Implementation Model – grantee hires own staff</a:t>
            </a:r>
          </a:p>
          <a:p>
            <a:r>
              <a:rPr lang="en-US" dirty="0"/>
              <a:t>Partnership Model – grantee works with other government agencies, subrecipients, &amp; contractors</a:t>
            </a:r>
          </a:p>
          <a:p>
            <a:r>
              <a:rPr lang="en-US" dirty="0"/>
              <a:t>Method of Distribution Model – available to State grantees to provide funds to local governments for program execution</a:t>
            </a:r>
          </a:p>
          <a:p>
            <a:endParaRPr lang="en-US" dirty="0"/>
          </a:p>
          <a:p>
            <a:pPr marL="0" indent="0">
              <a:buNone/>
            </a:pPr>
            <a:r>
              <a:rPr lang="en-US" dirty="0"/>
              <a:t>Consultants may be used to augment grantee capacity at the direct grantee or subrecipient levels, depending on the organizational model used for a specific program.  </a:t>
            </a:r>
          </a:p>
        </p:txBody>
      </p:sp>
    </p:spTree>
    <p:extLst>
      <p:ext uri="{BB962C8B-B14F-4D97-AF65-F5344CB8AC3E}">
        <p14:creationId xmlns:p14="http://schemas.microsoft.com/office/powerpoint/2010/main" val="1634701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422ECD-AE99-47FC-9B8B-6E301F10BF82}"/>
              </a:ext>
            </a:extLst>
          </p:cNvPr>
          <p:cNvSpPr>
            <a:spLocks noGrp="1"/>
          </p:cNvSpPr>
          <p:nvPr>
            <p:ph idx="1"/>
          </p:nvPr>
        </p:nvSpPr>
        <p:spPr>
          <a:xfrm>
            <a:off x="200478" y="1552889"/>
            <a:ext cx="5862359" cy="3263504"/>
          </a:xfrm>
          <a:ln w="12700">
            <a:noFill/>
          </a:ln>
        </p:spPr>
        <p:txBody>
          <a:bodyPr>
            <a:normAutofit/>
          </a:bodyPr>
          <a:lstStyle/>
          <a:p>
            <a:pPr marL="0" indent="0">
              <a:buNone/>
            </a:pPr>
            <a:endParaRPr lang="en-US" dirty="0"/>
          </a:p>
          <a:p>
            <a:pPr marL="0" indent="0">
              <a:buNone/>
            </a:pPr>
            <a:endParaRPr lang="en-US" dirty="0"/>
          </a:p>
        </p:txBody>
      </p:sp>
      <p:sp>
        <p:nvSpPr>
          <p:cNvPr id="5" name="TextBox 4">
            <a:extLst>
              <a:ext uri="{FF2B5EF4-FFF2-40B4-BE49-F238E27FC236}">
                <a16:creationId xmlns:a16="http://schemas.microsoft.com/office/drawing/2014/main" id="{077BA2B9-D532-4361-A18F-85BCF5F2C34E}"/>
              </a:ext>
            </a:extLst>
          </p:cNvPr>
          <p:cNvSpPr txBox="1"/>
          <p:nvPr/>
        </p:nvSpPr>
        <p:spPr>
          <a:xfrm>
            <a:off x="200478" y="2448379"/>
            <a:ext cx="5292100" cy="1754326"/>
          </a:xfrm>
          <a:prstGeom prst="rect">
            <a:avLst/>
          </a:prstGeom>
          <a:noFill/>
          <a:ln>
            <a:solidFill>
              <a:schemeClr val="tx1"/>
            </a:solidFill>
          </a:ln>
        </p:spPr>
        <p:txBody>
          <a:bodyPr wrap="square" rtlCol="0">
            <a:spAutoFit/>
          </a:bodyPr>
          <a:lstStyle/>
          <a:p>
            <a:pPr lvl="1"/>
            <a:r>
              <a:rPr lang="en-US" dirty="0"/>
              <a:t>All CDBG-DR activities (known as “projects” under the URA) must:</a:t>
            </a:r>
          </a:p>
          <a:p>
            <a:pPr marL="800100" lvl="1" indent="-342900">
              <a:buFont typeface="+mj-lt"/>
              <a:buAutoNum type="arabicPeriod"/>
            </a:pPr>
            <a:r>
              <a:rPr lang="en-US" dirty="0"/>
              <a:t>Address disaster-related impacts in the covered Presidentially-declared area</a:t>
            </a:r>
          </a:p>
          <a:p>
            <a:pPr marL="800100" lvl="1" indent="-342900">
              <a:buFont typeface="+mj-lt"/>
              <a:buAutoNum type="arabicPeriod"/>
            </a:pPr>
            <a:r>
              <a:rPr lang="en-US" dirty="0"/>
              <a:t>Be a CDBG eligible activity</a:t>
            </a:r>
          </a:p>
          <a:p>
            <a:pPr marL="800100" lvl="1" indent="-342900">
              <a:buFont typeface="+mj-lt"/>
              <a:buAutoNum type="arabicPeriod"/>
            </a:pPr>
            <a:r>
              <a:rPr lang="en-US" dirty="0"/>
              <a:t>Meet a CDBG national objective</a:t>
            </a:r>
          </a:p>
        </p:txBody>
      </p:sp>
      <p:pic>
        <p:nvPicPr>
          <p:cNvPr id="7" name="Picture 6">
            <a:extLst>
              <a:ext uri="{FF2B5EF4-FFF2-40B4-BE49-F238E27FC236}">
                <a16:creationId xmlns:a16="http://schemas.microsoft.com/office/drawing/2014/main" id="{53856105-15DD-4001-851E-FF32EDD2B243}"/>
              </a:ext>
            </a:extLst>
          </p:cNvPr>
          <p:cNvPicPr>
            <a:picLocks noChangeAspect="1"/>
          </p:cNvPicPr>
          <p:nvPr/>
        </p:nvPicPr>
        <p:blipFill>
          <a:blip r:embed="rId2"/>
          <a:stretch>
            <a:fillRect/>
          </a:stretch>
        </p:blipFill>
        <p:spPr>
          <a:xfrm>
            <a:off x="1578632" y="90636"/>
            <a:ext cx="5982602" cy="2167253"/>
          </a:xfrm>
          <a:prstGeom prst="rect">
            <a:avLst/>
          </a:prstGeom>
          <a:ln>
            <a:noFill/>
          </a:ln>
        </p:spPr>
      </p:pic>
      <p:pic>
        <p:nvPicPr>
          <p:cNvPr id="8" name="Picture 7">
            <a:extLst>
              <a:ext uri="{FF2B5EF4-FFF2-40B4-BE49-F238E27FC236}">
                <a16:creationId xmlns:a16="http://schemas.microsoft.com/office/drawing/2014/main" id="{705A560B-5D60-439C-BC9A-2C303612FBA6}"/>
              </a:ext>
            </a:extLst>
          </p:cNvPr>
          <p:cNvPicPr>
            <a:picLocks noChangeAspect="1"/>
          </p:cNvPicPr>
          <p:nvPr/>
        </p:nvPicPr>
        <p:blipFill>
          <a:blip r:embed="rId3"/>
          <a:stretch>
            <a:fillRect/>
          </a:stretch>
        </p:blipFill>
        <p:spPr>
          <a:xfrm>
            <a:off x="5842000" y="2257210"/>
            <a:ext cx="3302000" cy="2574528"/>
          </a:xfrm>
          <a:prstGeom prst="rect">
            <a:avLst/>
          </a:prstGeom>
        </p:spPr>
      </p:pic>
    </p:spTree>
    <p:extLst>
      <p:ext uri="{BB962C8B-B14F-4D97-AF65-F5344CB8AC3E}">
        <p14:creationId xmlns:p14="http://schemas.microsoft.com/office/powerpoint/2010/main" val="2363723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422ECD-AE99-47FC-9B8B-6E301F10BF82}"/>
              </a:ext>
            </a:extLst>
          </p:cNvPr>
          <p:cNvSpPr>
            <a:spLocks noGrp="1"/>
          </p:cNvSpPr>
          <p:nvPr>
            <p:ph idx="1"/>
          </p:nvPr>
        </p:nvSpPr>
        <p:spPr>
          <a:xfrm>
            <a:off x="200478" y="1552889"/>
            <a:ext cx="5862359" cy="3263504"/>
          </a:xfrm>
          <a:ln w="12700">
            <a:noFill/>
          </a:ln>
        </p:spPr>
        <p:txBody>
          <a:bodyPr>
            <a:normAutofit/>
          </a:bodyPr>
          <a:lstStyle/>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62FDE689-55EC-48C5-89C6-C3BD9B62962C}"/>
              </a:ext>
            </a:extLst>
          </p:cNvPr>
          <p:cNvPicPr>
            <a:picLocks noChangeAspect="1"/>
          </p:cNvPicPr>
          <p:nvPr/>
        </p:nvPicPr>
        <p:blipFill>
          <a:blip r:embed="rId2"/>
          <a:stretch>
            <a:fillRect/>
          </a:stretch>
        </p:blipFill>
        <p:spPr>
          <a:xfrm>
            <a:off x="275200" y="308119"/>
            <a:ext cx="4247397" cy="1863567"/>
          </a:xfrm>
          <a:prstGeom prst="rect">
            <a:avLst/>
          </a:prstGeom>
        </p:spPr>
      </p:pic>
      <p:pic>
        <p:nvPicPr>
          <p:cNvPr id="4" name="Picture 3">
            <a:extLst>
              <a:ext uri="{FF2B5EF4-FFF2-40B4-BE49-F238E27FC236}">
                <a16:creationId xmlns:a16="http://schemas.microsoft.com/office/drawing/2014/main" id="{1F134F93-D854-4431-A361-0CA01F824AEF}"/>
              </a:ext>
            </a:extLst>
          </p:cNvPr>
          <p:cNvPicPr>
            <a:picLocks noChangeAspect="1"/>
          </p:cNvPicPr>
          <p:nvPr/>
        </p:nvPicPr>
        <p:blipFill>
          <a:blip r:embed="rId3"/>
          <a:stretch>
            <a:fillRect/>
          </a:stretch>
        </p:blipFill>
        <p:spPr>
          <a:xfrm>
            <a:off x="4522597" y="405297"/>
            <a:ext cx="4598578" cy="1844579"/>
          </a:xfrm>
          <a:prstGeom prst="rect">
            <a:avLst/>
          </a:prstGeom>
        </p:spPr>
      </p:pic>
      <p:pic>
        <p:nvPicPr>
          <p:cNvPr id="8" name="Picture 7">
            <a:extLst>
              <a:ext uri="{FF2B5EF4-FFF2-40B4-BE49-F238E27FC236}">
                <a16:creationId xmlns:a16="http://schemas.microsoft.com/office/drawing/2014/main" id="{9B2BEB1D-C9DC-4F85-8CB2-AEF65693D4C3}"/>
              </a:ext>
            </a:extLst>
          </p:cNvPr>
          <p:cNvPicPr>
            <a:picLocks noChangeAspect="1"/>
          </p:cNvPicPr>
          <p:nvPr/>
        </p:nvPicPr>
        <p:blipFill>
          <a:blip r:embed="rId4"/>
          <a:stretch>
            <a:fillRect/>
          </a:stretch>
        </p:blipFill>
        <p:spPr>
          <a:xfrm>
            <a:off x="4685241" y="2584415"/>
            <a:ext cx="4317295" cy="1936371"/>
          </a:xfrm>
          <a:prstGeom prst="rect">
            <a:avLst/>
          </a:prstGeom>
        </p:spPr>
      </p:pic>
      <p:pic>
        <p:nvPicPr>
          <p:cNvPr id="1026" name="Picture 2" descr="Family next to a recovery sign pointing torward a path">
            <a:extLst>
              <a:ext uri="{FF2B5EF4-FFF2-40B4-BE49-F238E27FC236}">
                <a16:creationId xmlns:a16="http://schemas.microsoft.com/office/drawing/2014/main" id="{0684B670-DE1B-46A8-B965-ADF6897ADE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59524"/>
            <a:ext cx="3886200" cy="2775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543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3F7FA-A8C1-4D46-A5BD-C13E5964E587}"/>
              </a:ext>
            </a:extLst>
          </p:cNvPr>
          <p:cNvSpPr>
            <a:spLocks noGrp="1"/>
          </p:cNvSpPr>
          <p:nvPr>
            <p:ph type="title"/>
          </p:nvPr>
        </p:nvSpPr>
        <p:spPr/>
        <p:txBody>
          <a:bodyPr/>
          <a:lstStyle/>
          <a:p>
            <a:pPr algn="ctr"/>
            <a:r>
              <a:rPr lang="en-US" dirty="0"/>
              <a:t>From Action Plans to Activities</a:t>
            </a:r>
          </a:p>
        </p:txBody>
      </p:sp>
      <p:pic>
        <p:nvPicPr>
          <p:cNvPr id="6" name="Content Placeholder 5">
            <a:extLst>
              <a:ext uri="{FF2B5EF4-FFF2-40B4-BE49-F238E27FC236}">
                <a16:creationId xmlns:a16="http://schemas.microsoft.com/office/drawing/2014/main" id="{6C2CF96B-F648-419B-A24F-BE54BAAF6FF2}"/>
              </a:ext>
            </a:extLst>
          </p:cNvPr>
          <p:cNvPicPr>
            <a:picLocks noGrp="1" noChangeAspect="1"/>
          </p:cNvPicPr>
          <p:nvPr>
            <p:ph idx="1"/>
          </p:nvPr>
        </p:nvPicPr>
        <p:blipFill>
          <a:blip r:embed="rId2"/>
          <a:stretch>
            <a:fillRect/>
          </a:stretch>
        </p:blipFill>
        <p:spPr>
          <a:xfrm>
            <a:off x="426356" y="1219457"/>
            <a:ext cx="8291288" cy="3604334"/>
          </a:xfrm>
          <a:prstGeom prst="rect">
            <a:avLst/>
          </a:prstGeom>
        </p:spPr>
      </p:pic>
      <p:pic>
        <p:nvPicPr>
          <p:cNvPr id="5" name="Picture 4">
            <a:extLst>
              <a:ext uri="{FF2B5EF4-FFF2-40B4-BE49-F238E27FC236}">
                <a16:creationId xmlns:a16="http://schemas.microsoft.com/office/drawing/2014/main" id="{3955D0A1-506E-4624-A2F2-753685DEB6C9}"/>
              </a:ext>
            </a:extLst>
          </p:cNvPr>
          <p:cNvPicPr>
            <a:picLocks noChangeAspect="1"/>
          </p:cNvPicPr>
          <p:nvPr/>
        </p:nvPicPr>
        <p:blipFill>
          <a:blip r:embed="rId3"/>
          <a:stretch>
            <a:fillRect/>
          </a:stretch>
        </p:blipFill>
        <p:spPr>
          <a:xfrm>
            <a:off x="0" y="0"/>
            <a:ext cx="9144000" cy="1207276"/>
          </a:xfrm>
          <a:prstGeom prst="rect">
            <a:avLst/>
          </a:prstGeom>
        </p:spPr>
      </p:pic>
    </p:spTree>
    <p:extLst>
      <p:ext uri="{BB962C8B-B14F-4D97-AF65-F5344CB8AC3E}">
        <p14:creationId xmlns:p14="http://schemas.microsoft.com/office/powerpoint/2010/main" val="1487635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165" y="225285"/>
            <a:ext cx="8547652" cy="994172"/>
          </a:xfrm>
        </p:spPr>
        <p:txBody>
          <a:bodyPr>
            <a:normAutofit fontScale="90000"/>
          </a:bodyPr>
          <a:lstStyle/>
          <a:p>
            <a:pPr algn="ctr"/>
            <a:r>
              <a:rPr lang="en-US" dirty="0"/>
              <a:t>Common Eligible Activities with URA Applicability</a:t>
            </a:r>
          </a:p>
        </p:txBody>
      </p:sp>
      <p:sp>
        <p:nvSpPr>
          <p:cNvPr id="3" name="Content Placeholder 2"/>
          <p:cNvSpPr>
            <a:spLocks noGrp="1"/>
          </p:cNvSpPr>
          <p:nvPr>
            <p:ph idx="1"/>
          </p:nvPr>
        </p:nvSpPr>
        <p:spPr>
          <a:xfrm>
            <a:off x="575641" y="1082121"/>
            <a:ext cx="7886700" cy="3263504"/>
          </a:xfrm>
        </p:spPr>
        <p:txBody>
          <a:bodyPr>
            <a:normAutofit lnSpcReduction="10000"/>
          </a:bodyPr>
          <a:lstStyle/>
          <a:p>
            <a:pPr marL="0" indent="0">
              <a:buNone/>
            </a:pPr>
            <a:r>
              <a:rPr lang="en-US" sz="1800" b="1" dirty="0"/>
              <a:t>When federal funds are planned, intended, or used for any activity or phase of a project and the phases are interdependent, the URA applies to the land acquisition (even if CDBG-DR does not fund the sale).  </a:t>
            </a:r>
            <a:endParaRPr lang="en-US" sz="1800" dirty="0"/>
          </a:p>
          <a:p>
            <a:r>
              <a:rPr lang="en-US" sz="1800" dirty="0"/>
              <a:t>Buyouts (often with “housing incentives”, i.e. optional relocation assistance).</a:t>
            </a:r>
          </a:p>
          <a:p>
            <a:r>
              <a:rPr lang="en-US" sz="1800" dirty="0"/>
              <a:t>Housing (rehabilitation, new construction, down payment assistance, etc.).  </a:t>
            </a:r>
          </a:p>
          <a:p>
            <a:r>
              <a:rPr lang="en-US" sz="1800" dirty="0"/>
              <a:t>Infrastructure &amp; public facility activities (where not completed within existing right-of-way).</a:t>
            </a:r>
          </a:p>
          <a:p>
            <a:r>
              <a:rPr lang="en-US" sz="1800" dirty="0"/>
              <a:t>Economic development activities may have URA acquisition requirements.</a:t>
            </a:r>
          </a:p>
          <a:p>
            <a:pPr lvl="1">
              <a:buFont typeface="Wingdings" panose="05000000000000000000" pitchFamily="2" charset="2"/>
              <a:buChar char="Ø"/>
            </a:pPr>
            <a:r>
              <a:rPr lang="en-US" dirty="0"/>
              <a:t>Rehabilitation of an industrial building acquired by a nonprofit for use as workforce development training center, for example.</a:t>
            </a:r>
          </a:p>
        </p:txBody>
      </p:sp>
    </p:spTree>
    <p:extLst>
      <p:ext uri="{BB962C8B-B14F-4D97-AF65-F5344CB8AC3E}">
        <p14:creationId xmlns:p14="http://schemas.microsoft.com/office/powerpoint/2010/main" val="156999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URA Applicability</a:t>
            </a:r>
          </a:p>
        </p:txBody>
      </p:sp>
      <p:sp>
        <p:nvSpPr>
          <p:cNvPr id="3" name="Content Placeholder 2"/>
          <p:cNvSpPr>
            <a:spLocks noGrp="1"/>
          </p:cNvSpPr>
          <p:nvPr>
            <p:ph idx="1"/>
          </p:nvPr>
        </p:nvSpPr>
        <p:spPr>
          <a:xfrm>
            <a:off x="628650" y="1320660"/>
            <a:ext cx="7886700" cy="3263504"/>
          </a:xfrm>
        </p:spPr>
        <p:txBody>
          <a:bodyPr>
            <a:normAutofit fontScale="92500" lnSpcReduction="10000"/>
          </a:bodyPr>
          <a:lstStyle/>
          <a:p>
            <a:pPr marL="0" indent="0">
              <a:buNone/>
            </a:pPr>
            <a:r>
              <a:rPr lang="en-US" dirty="0"/>
              <a:t>The Grantee must </a:t>
            </a:r>
            <a:r>
              <a:rPr lang="en-US" b="1" dirty="0"/>
              <a:t>analyze the timeframes of the application for federal funds relative to the date site control was obtained. </a:t>
            </a:r>
          </a:p>
          <a:p>
            <a:r>
              <a:rPr lang="en-US" dirty="0"/>
              <a:t>“Project" means any activity or series of activities undertaken with federal financial assistance received or anticipated in any phase.  </a:t>
            </a:r>
          </a:p>
          <a:p>
            <a:r>
              <a:rPr lang="en-US" dirty="0"/>
              <a:t>Where activities are determined to be interdependent, the URA applies. </a:t>
            </a:r>
          </a:p>
          <a:p>
            <a:pPr lvl="1">
              <a:buFont typeface="Wingdings" panose="05000000000000000000" pitchFamily="2" charset="2"/>
              <a:buChar char="Ø"/>
            </a:pPr>
            <a:r>
              <a:rPr lang="en-US" dirty="0"/>
              <a:t>If an applicant entered into a contract to acquire the property with the intention of seeking federal funds to complete a project, the entire project would be subject to URA. </a:t>
            </a:r>
          </a:p>
          <a:p>
            <a:pPr lvl="1">
              <a:buFont typeface="Wingdings" panose="05000000000000000000" pitchFamily="2" charset="2"/>
              <a:buChar char="Ø"/>
            </a:pPr>
            <a:r>
              <a:rPr lang="en-US" dirty="0"/>
              <a:t>If site control was obtained prior to the availability of federal funding, such as prior to the development of a CDBG-DR Action Plan, then the URA would not apply since the funding program was not in existence at the time the real estate was acquired.  </a:t>
            </a:r>
            <a:endParaRPr lang="en-US" sz="2800" dirty="0"/>
          </a:p>
        </p:txBody>
      </p:sp>
    </p:spTree>
    <p:extLst>
      <p:ext uri="{BB962C8B-B14F-4D97-AF65-F5344CB8AC3E}">
        <p14:creationId xmlns:p14="http://schemas.microsoft.com/office/powerpoint/2010/main" val="20206283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URA Applicability</a:t>
            </a:r>
          </a:p>
        </p:txBody>
      </p:sp>
      <p:sp>
        <p:nvSpPr>
          <p:cNvPr id="3" name="Content Placeholder 2"/>
          <p:cNvSpPr>
            <a:spLocks noGrp="1"/>
          </p:cNvSpPr>
          <p:nvPr>
            <p:ph idx="1"/>
          </p:nvPr>
        </p:nvSpPr>
        <p:spPr>
          <a:xfrm>
            <a:off x="284922" y="1002608"/>
            <a:ext cx="8574156" cy="3263504"/>
          </a:xfrm>
        </p:spPr>
        <p:txBody>
          <a:bodyPr vert="horz" lIns="91440" tIns="45720" rIns="91440" bIns="45720" rtlCol="0" anchor="t">
            <a:noAutofit/>
          </a:bodyPr>
          <a:lstStyle/>
          <a:p>
            <a:pPr marL="0" indent="0" algn="ctr">
              <a:buNone/>
            </a:pPr>
            <a:r>
              <a:rPr lang="en-US" sz="1800" b="1" dirty="0"/>
              <a:t>Site identification + planned or intended use of federal funds = commence  URA compliance actions </a:t>
            </a:r>
          </a:p>
          <a:p>
            <a:pPr marL="342900" indent="-342900">
              <a:buFont typeface="+mj-lt"/>
              <a:buAutoNum type="arabicPeriod"/>
            </a:pPr>
            <a:r>
              <a:rPr lang="en-US" sz="1800" dirty="0"/>
              <a:t>General Information Notice required “as soon as feasible” (site identification + planned use of federal funds). </a:t>
            </a:r>
          </a:p>
          <a:p>
            <a:pPr marL="342900" indent="-342900">
              <a:buFont typeface="+mj-lt"/>
              <a:buAutoNum type="arabicPeriod"/>
            </a:pPr>
            <a:r>
              <a:rPr lang="en-US" sz="1800" dirty="0"/>
              <a:t>Notice of Eligibility for Relocation Assistance “promptly” at Initiation of Negotiations (ION): </a:t>
            </a:r>
          </a:p>
          <a:p>
            <a:pPr lvl="1">
              <a:buFont typeface="Wingdings" panose="05000000000000000000" pitchFamily="2" charset="2"/>
              <a:buChar char="Ø"/>
            </a:pPr>
            <a:r>
              <a:rPr lang="en-US" dirty="0"/>
              <a:t>“promptly” is as soon as possible (URA advises 7-10 days)</a:t>
            </a:r>
          </a:p>
          <a:p>
            <a:pPr lvl="1">
              <a:buFont typeface="Wingdings" panose="05000000000000000000" pitchFamily="2" charset="2"/>
              <a:buChar char="Ø"/>
            </a:pPr>
            <a:r>
              <a:rPr lang="en-US" dirty="0"/>
              <a:t>3 comparable properties</a:t>
            </a:r>
          </a:p>
          <a:p>
            <a:pPr lvl="1">
              <a:buFont typeface="Wingdings" panose="05000000000000000000" pitchFamily="2" charset="2"/>
              <a:buChar char="Ø"/>
            </a:pPr>
            <a:r>
              <a:rPr lang="en-US" dirty="0"/>
              <a:t>maximum amounts of replacement housing &amp; moving payments</a:t>
            </a:r>
          </a:p>
          <a:p>
            <a:pPr marL="0" indent="0">
              <a:buNone/>
            </a:pPr>
            <a:r>
              <a:rPr lang="en-US" sz="1800" dirty="0"/>
              <a:t>The time between the CDBG-DR application and applicable ION date* should be used to obtain household data &amp; conduct market analysis to prepare a  Notice of Eligibility at the milestone on which this occurs. </a:t>
            </a:r>
          </a:p>
          <a:p>
            <a:pPr marL="0" indent="0" algn="r">
              <a:buNone/>
            </a:pPr>
            <a:r>
              <a:rPr lang="en-US" sz="1050" dirty="0"/>
              <a:t>*For more info on ION, see </a:t>
            </a:r>
            <a:r>
              <a:rPr lang="en-US" sz="1050" dirty="0">
                <a:hlinkClick r:id="rId2"/>
              </a:rPr>
              <a:t>HUD Handbook 1378 Exhibit A</a:t>
            </a:r>
            <a:endParaRPr lang="en-US" sz="1050" dirty="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509403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Acquisition &amp; Buyout URA Issues</a:t>
            </a:r>
          </a:p>
        </p:txBody>
      </p:sp>
      <p:sp>
        <p:nvSpPr>
          <p:cNvPr id="3" name="Content Placeholder 2"/>
          <p:cNvSpPr>
            <a:spLocks noGrp="1"/>
          </p:cNvSpPr>
          <p:nvPr>
            <p:ph idx="1"/>
          </p:nvPr>
        </p:nvSpPr>
        <p:spPr>
          <a:xfrm>
            <a:off x="628650" y="1320660"/>
            <a:ext cx="7886700" cy="3263504"/>
          </a:xfrm>
        </p:spPr>
        <p:txBody>
          <a:bodyPr>
            <a:normAutofit fontScale="92500" lnSpcReduction="10000"/>
          </a:bodyPr>
          <a:lstStyle/>
          <a:p>
            <a:pPr marL="0" indent="0">
              <a:buNone/>
            </a:pPr>
            <a:r>
              <a:rPr lang="en-US" sz="2400" b="1" dirty="0"/>
              <a:t>Within each activity or project, buyouts must follow a consistent, uniform acquisition process. </a:t>
            </a:r>
          </a:p>
          <a:p>
            <a:r>
              <a:rPr lang="en-US" sz="2400" dirty="0"/>
              <a:t>Determine in advance if a project can meet all the criteria at 49 CFR 24.101(b)(1)-(5) to be exempt from or is subject to the URA’s basic acquisition policies at Subpart B.  </a:t>
            </a:r>
          </a:p>
          <a:p>
            <a:r>
              <a:rPr lang="en-US" sz="2400" dirty="0"/>
              <a:t>When an agency complies with the “voluntary acquisition” requirements, it provides written notice to the owner that eminent domain will not be used to force a sale. </a:t>
            </a:r>
          </a:p>
          <a:p>
            <a:r>
              <a:rPr lang="en-US" sz="2400" dirty="0"/>
              <a:t>Once the voluntary approach has been initiated an agency is precluded from using eminent domain.  </a:t>
            </a:r>
            <a:endParaRPr lang="en-US" sz="2800" dirty="0"/>
          </a:p>
        </p:txBody>
      </p:sp>
    </p:spTree>
    <p:extLst>
      <p:ext uri="{BB962C8B-B14F-4D97-AF65-F5344CB8AC3E}">
        <p14:creationId xmlns:p14="http://schemas.microsoft.com/office/powerpoint/2010/main" val="9579557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Acquisition &amp; Buyout URA Issues</a:t>
            </a:r>
          </a:p>
        </p:txBody>
      </p:sp>
      <p:sp>
        <p:nvSpPr>
          <p:cNvPr id="3" name="Content Placeholder 2"/>
          <p:cNvSpPr>
            <a:spLocks noGrp="1"/>
          </p:cNvSpPr>
          <p:nvPr>
            <p:ph idx="1"/>
          </p:nvPr>
        </p:nvSpPr>
        <p:spPr>
          <a:xfrm>
            <a:off x="497082" y="939998"/>
            <a:ext cx="7886700" cy="3263504"/>
          </a:xfrm>
        </p:spPr>
        <p:txBody>
          <a:bodyPr>
            <a:noAutofit/>
          </a:bodyPr>
          <a:lstStyle/>
          <a:p>
            <a:pPr marL="0" indent="0">
              <a:buNone/>
            </a:pPr>
            <a:r>
              <a:rPr lang="en-US" sz="1800" dirty="0"/>
              <a:t>The URA does not require an appraisal when the acquisition is exempt from the Subpart B basic acquisition policies. For voluntary acquisitions, estimates of market value must be prepared by a person familiar with real estate values and include the basis for the agency’s determination. </a:t>
            </a:r>
          </a:p>
          <a:p>
            <a:pPr marL="0" indent="0">
              <a:buNone/>
            </a:pPr>
            <a:r>
              <a:rPr lang="en-US" sz="1800" b="1" dirty="0"/>
              <a:t>An appraisal is a recommended best practice for determining the  property’s market value and for documenting cost reasonableness in accordance with CDBG program rules</a:t>
            </a:r>
            <a:r>
              <a:rPr lang="en-US" sz="1800" dirty="0"/>
              <a:t>.  </a:t>
            </a:r>
          </a:p>
          <a:p>
            <a:pPr marL="0" indent="0">
              <a:buNone/>
            </a:pPr>
            <a:r>
              <a:rPr lang="en-US" sz="1800" dirty="0"/>
              <a:t>HUD recommends the use of State licensed or certified appraisers.  </a:t>
            </a:r>
          </a:p>
          <a:p>
            <a:pPr>
              <a:buFont typeface="Wingdings" panose="05000000000000000000" pitchFamily="2" charset="2"/>
              <a:buChar char="Ø"/>
            </a:pPr>
            <a:r>
              <a:rPr lang="en-US" sz="1800" dirty="0"/>
              <a:t>	A technical appraisal review for high value and/or complex	valuation problems, such as disaster-damaged property, may also be 	reasonable. </a:t>
            </a:r>
          </a:p>
          <a:p>
            <a:pPr marL="0" indent="0">
              <a:buNone/>
            </a:pPr>
            <a:r>
              <a:rPr lang="en-US" sz="1800" dirty="0"/>
              <a:t>Regardless of the method chosen, it must be logically supported and uniformly applied as evidenced in individual casefiles. </a:t>
            </a:r>
          </a:p>
        </p:txBody>
      </p:sp>
    </p:spTree>
    <p:extLst>
      <p:ext uri="{BB962C8B-B14F-4D97-AF65-F5344CB8AC3E}">
        <p14:creationId xmlns:p14="http://schemas.microsoft.com/office/powerpoint/2010/main" val="1682022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106C2DC-122B-714C-9449-9D1C1770E9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1" y="-1"/>
            <a:ext cx="9143999" cy="5143501"/>
          </a:xfrm>
          <a:prstGeom prst="rect">
            <a:avLst/>
          </a:prstGeom>
        </p:spPr>
      </p:pic>
      <p:sp>
        <p:nvSpPr>
          <p:cNvPr id="21" name="Rectangle 20">
            <a:extLst>
              <a:ext uri="{FF2B5EF4-FFF2-40B4-BE49-F238E27FC236}">
                <a16:creationId xmlns:a16="http://schemas.microsoft.com/office/drawing/2014/main" id="{5DB5C828-C7D6-BF4D-B506-79A82FDB86A6}"/>
              </a:ext>
            </a:extLst>
          </p:cNvPr>
          <p:cNvSpPr/>
          <p:nvPr/>
        </p:nvSpPr>
        <p:spPr>
          <a:xfrm>
            <a:off x="282010" y="-1"/>
            <a:ext cx="8588525" cy="4777100"/>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txBox="1">
            <a:spLocks/>
          </p:cNvSpPr>
          <p:nvPr/>
        </p:nvSpPr>
        <p:spPr>
          <a:xfrm>
            <a:off x="478152" y="1848615"/>
            <a:ext cx="7369386" cy="1558746"/>
          </a:xfrm>
          <a:prstGeom prst="rect">
            <a:avLst/>
          </a:prstGeom>
        </p:spPr>
        <p:txBody>
          <a:bodyPr>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l">
              <a:lnSpc>
                <a:spcPct val="100000"/>
              </a:lnSpc>
            </a:pPr>
            <a:r>
              <a:rPr lang="en-US" sz="3600" b="1" dirty="0">
                <a:solidFill>
                  <a:srgbClr val="0D4050"/>
                </a:solidFill>
                <a:latin typeface="Arial" panose="020B0604020202020204" pitchFamily="34" charset="0"/>
                <a:cs typeface="Arial" panose="020B0604020202020204" pitchFamily="34" charset="0"/>
              </a:rPr>
              <a:t>Introductions &amp; Experience</a:t>
            </a:r>
            <a:br>
              <a:rPr lang="en-US" sz="3600" b="1" dirty="0">
                <a:solidFill>
                  <a:srgbClr val="0D4050"/>
                </a:solidFill>
                <a:latin typeface="Arial" panose="020B0604020202020204" pitchFamily="34" charset="0"/>
                <a:cs typeface="Arial" panose="020B0604020202020204" pitchFamily="34" charset="0"/>
              </a:rPr>
            </a:br>
            <a:endParaRPr lang="en-US" sz="4000" b="1" dirty="0">
              <a:solidFill>
                <a:srgbClr val="0D4050"/>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99F950D7-948E-4648-B74C-8E8F0D893B1A}"/>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294089" y="3162733"/>
            <a:ext cx="1380361" cy="1380361"/>
          </a:xfrm>
          <a:prstGeom prst="rect">
            <a:avLst/>
          </a:prstGeom>
        </p:spPr>
      </p:pic>
      <p:sp>
        <p:nvSpPr>
          <p:cNvPr id="10" name="Rectangle 9">
            <a:extLst>
              <a:ext uri="{FF2B5EF4-FFF2-40B4-BE49-F238E27FC236}">
                <a16:creationId xmlns:a16="http://schemas.microsoft.com/office/drawing/2014/main" id="{0A4F90CE-E2E8-0443-A372-DBEFA598A807}"/>
              </a:ext>
            </a:extLst>
          </p:cNvPr>
          <p:cNvSpPr/>
          <p:nvPr/>
        </p:nvSpPr>
        <p:spPr>
          <a:xfrm flipV="1">
            <a:off x="282009" y="0"/>
            <a:ext cx="8588525" cy="230736"/>
          </a:xfrm>
          <a:prstGeom prst="rect">
            <a:avLst/>
          </a:prstGeom>
          <a:solidFill>
            <a:srgbClr val="0D405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748560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Acquisition &amp; Buyout URA Issues</a:t>
            </a:r>
          </a:p>
        </p:txBody>
      </p:sp>
      <p:sp>
        <p:nvSpPr>
          <p:cNvPr id="3" name="Content Placeholder 2"/>
          <p:cNvSpPr>
            <a:spLocks noGrp="1"/>
          </p:cNvSpPr>
          <p:nvPr>
            <p:ph idx="1"/>
          </p:nvPr>
        </p:nvSpPr>
        <p:spPr>
          <a:xfrm>
            <a:off x="497082" y="939998"/>
            <a:ext cx="7886700" cy="3263504"/>
          </a:xfrm>
        </p:spPr>
        <p:txBody>
          <a:bodyPr>
            <a:noAutofit/>
          </a:bodyPr>
          <a:lstStyle/>
          <a:p>
            <a:pPr marL="0" indent="0">
              <a:buNone/>
            </a:pPr>
            <a:r>
              <a:rPr lang="en-US" sz="2000" dirty="0"/>
              <a:t>In a “voluntary acquisition”, acquiring agencies should consider alternative sites to complete the project prior to entering into any purchase agreement at an amount that exceeds the agency’s estimate of market value but cannot be reasonably supported and justified.  </a:t>
            </a:r>
          </a:p>
          <a:p>
            <a:pPr marL="0" indent="0">
              <a:buNone/>
            </a:pPr>
            <a:r>
              <a:rPr lang="en-US" sz="2000" b="1" dirty="0"/>
              <a:t>Unlike acquisitions subject to the basic acquisition policies of the URA Subpart B, agencies cannot use the costs and risks associated with eminent domain to support a negotiated settlement in a voluntary acquisition.</a:t>
            </a:r>
          </a:p>
        </p:txBody>
      </p:sp>
    </p:spTree>
    <p:extLst>
      <p:ext uri="{BB962C8B-B14F-4D97-AF65-F5344CB8AC3E}">
        <p14:creationId xmlns:p14="http://schemas.microsoft.com/office/powerpoint/2010/main" val="1183411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Acquisition &amp; Buyout URA Issues</a:t>
            </a:r>
          </a:p>
        </p:txBody>
      </p:sp>
      <p:sp>
        <p:nvSpPr>
          <p:cNvPr id="3" name="Content Placeholder 2"/>
          <p:cNvSpPr>
            <a:spLocks noGrp="1"/>
          </p:cNvSpPr>
          <p:nvPr>
            <p:ph idx="1"/>
          </p:nvPr>
        </p:nvSpPr>
        <p:spPr>
          <a:xfrm>
            <a:off x="497082" y="939998"/>
            <a:ext cx="7886700" cy="3263504"/>
          </a:xfrm>
        </p:spPr>
        <p:txBody>
          <a:bodyPr>
            <a:noAutofit/>
          </a:bodyPr>
          <a:lstStyle/>
          <a:p>
            <a:pPr marL="0" indent="0">
              <a:buNone/>
            </a:pPr>
            <a:r>
              <a:rPr lang="en-US" sz="1800" dirty="0"/>
              <a:t>It is possible to pay more than market value when purchasing a property using either the voluntary or involuntary acquisition approach.  </a:t>
            </a:r>
          </a:p>
          <a:p>
            <a:pPr marL="0" indent="0">
              <a:buNone/>
            </a:pPr>
            <a:r>
              <a:rPr lang="en-US" sz="1800" dirty="0"/>
              <a:t>In both approaches, acquiring agencies should be guided by administrative settlement provisions at 49 CFR 24.102(i) for settlements in excess of the property’s estimated market value or established just compensation.  </a:t>
            </a:r>
          </a:p>
          <a:p>
            <a:pPr marL="0" indent="0">
              <a:buNone/>
            </a:pPr>
            <a:r>
              <a:rPr lang="en-US" sz="1800" b="1" dirty="0"/>
              <a:t>When federal funds pay for or participate in acquisition costs, the acquiring agency must maintain written justification for the higher amount stating the available information to support the incremental cost over and above the estimated market value or established just compensation. </a:t>
            </a:r>
          </a:p>
          <a:p>
            <a:pPr lvl="1">
              <a:buFont typeface="Wingdings" panose="05000000000000000000" pitchFamily="2" charset="2"/>
              <a:buChar char="Ø"/>
            </a:pPr>
            <a:r>
              <a:rPr lang="en-US" dirty="0"/>
              <a:t>The agency’s documentation should be commensurate with the CDBG-DR expenditure, a minor increase will typically require less support.</a:t>
            </a:r>
          </a:p>
        </p:txBody>
      </p:sp>
    </p:spTree>
    <p:extLst>
      <p:ext uri="{BB962C8B-B14F-4D97-AF65-F5344CB8AC3E}">
        <p14:creationId xmlns:p14="http://schemas.microsoft.com/office/powerpoint/2010/main" val="14611097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Acquisition &amp; Buyout URA Issues</a:t>
            </a:r>
          </a:p>
        </p:txBody>
      </p:sp>
      <p:sp>
        <p:nvSpPr>
          <p:cNvPr id="3" name="Content Placeholder 2"/>
          <p:cNvSpPr>
            <a:spLocks noGrp="1"/>
          </p:cNvSpPr>
          <p:nvPr>
            <p:ph idx="1"/>
          </p:nvPr>
        </p:nvSpPr>
        <p:spPr>
          <a:xfrm>
            <a:off x="483830" y="1152033"/>
            <a:ext cx="7886700" cy="3263504"/>
          </a:xfrm>
        </p:spPr>
        <p:txBody>
          <a:bodyPr>
            <a:noAutofit/>
          </a:bodyPr>
          <a:lstStyle/>
          <a:p>
            <a:pPr marL="0" indent="0">
              <a:buNone/>
            </a:pPr>
            <a:r>
              <a:rPr lang="en-US" sz="2000" dirty="0"/>
              <a:t>Grantees are </a:t>
            </a:r>
            <a:r>
              <a:rPr lang="en-US" sz="2000" b="1" dirty="0"/>
              <a:t>prohibited from arriving at a purchase price by automatically applying a percentage of value to all properties</a:t>
            </a:r>
            <a:r>
              <a:rPr lang="en-US" sz="2000" dirty="0"/>
              <a:t> and are subject to the cost principles in 2 CFR Part 200.404.  </a:t>
            </a:r>
          </a:p>
          <a:p>
            <a:pPr marL="0" indent="0">
              <a:buNone/>
            </a:pPr>
            <a:r>
              <a:rPr lang="en-US" sz="2000" dirty="0"/>
              <a:t>Grantees can </a:t>
            </a:r>
            <a:r>
              <a:rPr lang="en-US" sz="2000" b="1" dirty="0"/>
              <a:t>only use CDBG-DR funds towards eligible costs as justification for paying more</a:t>
            </a:r>
            <a:r>
              <a:rPr lang="en-US" sz="2000" dirty="0"/>
              <a:t> than market value. </a:t>
            </a:r>
          </a:p>
          <a:p>
            <a:pPr lvl="1">
              <a:buFont typeface="Wingdings" panose="05000000000000000000" pitchFamily="2" charset="2"/>
              <a:buChar char="Ø"/>
            </a:pPr>
            <a:r>
              <a:rPr lang="en-US" sz="2000" dirty="0"/>
              <a:t>Example, since payment of liens is an ineligible use of CDBG-DR funds, the value of any liens on the property would not serve as justification for a negotiated price more than the agency’s established just compensation or estimate of market value. </a:t>
            </a:r>
          </a:p>
        </p:txBody>
      </p:sp>
    </p:spTree>
    <p:extLst>
      <p:ext uri="{BB962C8B-B14F-4D97-AF65-F5344CB8AC3E}">
        <p14:creationId xmlns:p14="http://schemas.microsoft.com/office/powerpoint/2010/main" val="607108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Duplication of Benefit</a:t>
            </a:r>
          </a:p>
        </p:txBody>
      </p:sp>
      <p:sp>
        <p:nvSpPr>
          <p:cNvPr id="3" name="Content Placeholder 2"/>
          <p:cNvSpPr>
            <a:spLocks noGrp="1"/>
          </p:cNvSpPr>
          <p:nvPr>
            <p:ph idx="1"/>
          </p:nvPr>
        </p:nvSpPr>
        <p:spPr>
          <a:xfrm>
            <a:off x="628650" y="1320660"/>
            <a:ext cx="7886700" cy="3263504"/>
          </a:xfrm>
        </p:spPr>
        <p:txBody>
          <a:bodyPr>
            <a:normAutofit/>
          </a:bodyPr>
          <a:lstStyle/>
          <a:p>
            <a:pPr marL="0" indent="0">
              <a:buNone/>
            </a:pPr>
            <a:r>
              <a:rPr lang="en-US" sz="2000" dirty="0"/>
              <a:t>Like other CDBG-DR expenditures, </a:t>
            </a:r>
            <a:r>
              <a:rPr lang="en-US" sz="2000" b="1" dirty="0"/>
              <a:t>CDBG-DR funds received by people as relocation or acquisition payments through the URA are subject to a DOB review</a:t>
            </a:r>
            <a:r>
              <a:rPr lang="en-US" sz="2000" dirty="0"/>
              <a:t> in compliance with The Stafford Act, (49 CFR 24.8(n)). </a:t>
            </a:r>
          </a:p>
          <a:p>
            <a:r>
              <a:rPr lang="en-US" sz="2000" dirty="0"/>
              <a:t>HUD November 2011 publication, “</a:t>
            </a:r>
            <a:r>
              <a:rPr lang="en-US" sz="2000" i="1" dirty="0"/>
              <a:t>Clarification of Duplication of Benefits Requirements Under the Stafford Act for Community Development Block Grant (CDBG) Disaster Recovery Grantees</a:t>
            </a:r>
            <a:r>
              <a:rPr lang="en-US" sz="2000" dirty="0"/>
              <a:t>” and in subsequent CDBG-DR Federal Register Notices.</a:t>
            </a:r>
            <a:endParaRPr lang="en-US" sz="2400" dirty="0"/>
          </a:p>
        </p:txBody>
      </p:sp>
    </p:spTree>
    <p:extLst>
      <p:ext uri="{BB962C8B-B14F-4D97-AF65-F5344CB8AC3E}">
        <p14:creationId xmlns:p14="http://schemas.microsoft.com/office/powerpoint/2010/main" val="3601336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HUD Compliance Monitoring</a:t>
            </a:r>
          </a:p>
        </p:txBody>
      </p:sp>
      <p:sp>
        <p:nvSpPr>
          <p:cNvPr id="3" name="Content Placeholder 2"/>
          <p:cNvSpPr>
            <a:spLocks noGrp="1"/>
          </p:cNvSpPr>
          <p:nvPr>
            <p:ph idx="1"/>
          </p:nvPr>
        </p:nvSpPr>
        <p:spPr>
          <a:xfrm>
            <a:off x="497082" y="939998"/>
            <a:ext cx="7886700" cy="3263504"/>
          </a:xfrm>
        </p:spPr>
        <p:txBody>
          <a:bodyPr>
            <a:noAutofit/>
          </a:bodyPr>
          <a:lstStyle/>
          <a:p>
            <a:pPr marL="0" indent="0">
              <a:buNone/>
            </a:pPr>
            <a:r>
              <a:rPr lang="en-US" sz="2000" dirty="0"/>
              <a:t>HUD reviews CDBG-DR Action Plans and project level details, such as an applications and individual case files, for evidence the project met the criteria to be exempt from the URA’s basic acquisition policies at Subpart B.</a:t>
            </a:r>
          </a:p>
          <a:p>
            <a:pPr>
              <a:buFont typeface="Wingdings" panose="05000000000000000000" pitchFamily="2" charset="2"/>
              <a:buChar char="Ø"/>
            </a:pPr>
            <a:r>
              <a:rPr lang="en-US" sz="2000" dirty="0"/>
              <a:t>49 CFR 24.101(b)(1)-(5). </a:t>
            </a:r>
          </a:p>
          <a:p>
            <a:pPr>
              <a:buFont typeface="Wingdings" panose="05000000000000000000" pitchFamily="2" charset="2"/>
              <a:buChar char="Ø"/>
            </a:pPr>
            <a:r>
              <a:rPr lang="en-US" sz="2000" dirty="0"/>
              <a:t>Records of negotiations between the acquiring agency and the owner.</a:t>
            </a:r>
          </a:p>
          <a:p>
            <a:pPr>
              <a:buFont typeface="Wingdings" panose="05000000000000000000" pitchFamily="2" charset="2"/>
              <a:buChar char="Ø"/>
            </a:pPr>
            <a:r>
              <a:rPr lang="en-US" sz="2000" dirty="0"/>
              <a:t>Justification for any deviation between the agency’s estimate of market value and the final purchase price commensurate with the size of the CDBG-DR investment (cost reasonableness). </a:t>
            </a:r>
          </a:p>
          <a:p>
            <a:pPr>
              <a:buFont typeface="Wingdings" panose="05000000000000000000" pitchFamily="2" charset="2"/>
              <a:buChar char="Ø"/>
            </a:pPr>
            <a:r>
              <a:rPr lang="en-US" sz="2000" dirty="0"/>
              <a:t>See HUD Handbook 1378 Chapter 6, Recordkeeping.</a:t>
            </a:r>
          </a:p>
          <a:p>
            <a:pPr>
              <a:buFont typeface="Wingdings" panose="05000000000000000000" pitchFamily="2" charset="2"/>
              <a:buChar char="Ø"/>
            </a:pPr>
            <a:r>
              <a:rPr lang="en-US" sz="2000" dirty="0"/>
              <a:t>Incorrect payments, ineligible costs, timing of notices, etc.    </a:t>
            </a:r>
            <a:endParaRPr lang="en-US" sz="2400" dirty="0"/>
          </a:p>
        </p:txBody>
      </p:sp>
    </p:spTree>
    <p:extLst>
      <p:ext uri="{BB962C8B-B14F-4D97-AF65-F5344CB8AC3E}">
        <p14:creationId xmlns:p14="http://schemas.microsoft.com/office/powerpoint/2010/main" val="36140967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E881E-C8A4-4208-BF5F-65AD95E84F8E}"/>
              </a:ext>
            </a:extLst>
          </p:cNvPr>
          <p:cNvSpPr>
            <a:spLocks noGrp="1"/>
          </p:cNvSpPr>
          <p:nvPr>
            <p:ph type="title"/>
          </p:nvPr>
        </p:nvSpPr>
        <p:spPr>
          <a:ln>
            <a:noFill/>
          </a:ln>
        </p:spPr>
        <p:txBody>
          <a:bodyPr/>
          <a:lstStyle/>
          <a:p>
            <a:pPr algn="ctr"/>
            <a:r>
              <a:rPr lang="en-US" dirty="0"/>
              <a:t>HUD Resources</a:t>
            </a:r>
          </a:p>
        </p:txBody>
      </p:sp>
      <p:sp>
        <p:nvSpPr>
          <p:cNvPr id="3" name="Content Placeholder 2">
            <a:extLst>
              <a:ext uri="{FF2B5EF4-FFF2-40B4-BE49-F238E27FC236}">
                <a16:creationId xmlns:a16="http://schemas.microsoft.com/office/drawing/2014/main" id="{163C9B3D-C69D-4C22-B848-A3C39D15AB99}"/>
              </a:ext>
            </a:extLst>
          </p:cNvPr>
          <p:cNvSpPr>
            <a:spLocks noGrp="1"/>
          </p:cNvSpPr>
          <p:nvPr>
            <p:ph idx="1"/>
          </p:nvPr>
        </p:nvSpPr>
        <p:spPr>
          <a:xfrm>
            <a:off x="628650" y="1056340"/>
            <a:ext cx="7886700" cy="3679965"/>
          </a:xfrm>
          <a:ln>
            <a:noFill/>
          </a:ln>
        </p:spPr>
        <p:txBody>
          <a:bodyPr>
            <a:normAutofit/>
          </a:bodyPr>
          <a:lstStyle/>
          <a:p>
            <a:r>
              <a:rPr lang="en-US" dirty="0"/>
              <a:t>CDBG Disaster Recovery Website:  </a:t>
            </a:r>
            <a:r>
              <a:rPr lang="en-US" sz="1600" dirty="0">
                <a:hlinkClick r:id="rId2"/>
              </a:rPr>
              <a:t>https://www.hudexchange.info/programs/cdbg-dr/</a:t>
            </a:r>
            <a:endParaRPr lang="en-US" sz="1600" dirty="0"/>
          </a:p>
          <a:p>
            <a:r>
              <a:rPr lang="en-US" dirty="0"/>
              <a:t>CDBG-DR Supplemental Appropriations &amp; Federal Register Notices:</a:t>
            </a:r>
            <a:r>
              <a:rPr lang="en-US" sz="1600" dirty="0"/>
              <a:t> </a:t>
            </a:r>
          </a:p>
          <a:p>
            <a:pPr marL="0" indent="0">
              <a:buNone/>
            </a:pPr>
            <a:r>
              <a:rPr lang="en-US" sz="1600" u="sng" dirty="0">
                <a:hlinkClick r:id="rId3"/>
              </a:rPr>
              <a:t>    </a:t>
            </a:r>
            <a:r>
              <a:rPr lang="en-US" sz="1600" dirty="0">
                <a:hlinkClick r:id="rId3"/>
              </a:rPr>
              <a:t>https://www.hudexchange.info/programs/cdbg-dr/cdbg-dr-laws-regulations-and-    federal-register-notices/</a:t>
            </a:r>
            <a:endParaRPr lang="en-US" sz="1600" dirty="0"/>
          </a:p>
          <a:p>
            <a:r>
              <a:rPr lang="en-US" dirty="0"/>
              <a:t>HUD Relocation &amp; Real Estate Division Contacts</a:t>
            </a:r>
          </a:p>
          <a:p>
            <a:pPr marL="0" indent="0">
              <a:buNone/>
            </a:pPr>
            <a:r>
              <a:rPr lang="en-US" sz="1600" dirty="0"/>
              <a:t>   </a:t>
            </a:r>
            <a:r>
              <a:rPr lang="en-US" sz="1600" dirty="0">
                <a:hlinkClick r:id="rId4"/>
              </a:rPr>
              <a:t>https://www.hudexchange.info/programs/relocation/contacts/</a:t>
            </a:r>
            <a:endParaRPr lang="en-US" sz="1600" dirty="0"/>
          </a:p>
          <a:p>
            <a:r>
              <a:rPr lang="en-US" sz="2000" dirty="0"/>
              <a:t>HUD URA Regs, Policy, Forms, Training, &amp; More </a:t>
            </a:r>
          </a:p>
          <a:p>
            <a:pPr marL="0" indent="0">
              <a:buNone/>
            </a:pPr>
            <a:r>
              <a:rPr lang="en-US" sz="1600" dirty="0"/>
              <a:t>   </a:t>
            </a:r>
            <a:r>
              <a:rPr lang="en-US" sz="1600" dirty="0">
                <a:hlinkClick r:id="rId5"/>
              </a:rPr>
              <a:t>https://www.hudexchange.info/programs/relocation/#handbooks</a:t>
            </a:r>
            <a:r>
              <a:rPr lang="en-US" sz="1600" dirty="0"/>
              <a:t> </a:t>
            </a:r>
          </a:p>
          <a:p>
            <a:pPr marL="0" indent="0">
              <a:buNone/>
            </a:pPr>
            <a:endParaRPr lang="en-US" sz="1600" dirty="0"/>
          </a:p>
          <a:p>
            <a:pPr marL="0" indent="0">
              <a:buNone/>
            </a:pPr>
            <a:endParaRPr lang="en-US" sz="1600" dirty="0">
              <a:hlinkClick r:id="rId6"/>
            </a:endParaRPr>
          </a:p>
          <a:p>
            <a:endParaRPr lang="en-US" dirty="0">
              <a:hlinkClick r:id="rId6"/>
            </a:endParaRPr>
          </a:p>
          <a:p>
            <a:endParaRPr lang="en-US" dirty="0"/>
          </a:p>
        </p:txBody>
      </p:sp>
    </p:spTree>
    <p:extLst>
      <p:ext uri="{BB962C8B-B14F-4D97-AF65-F5344CB8AC3E}">
        <p14:creationId xmlns:p14="http://schemas.microsoft.com/office/powerpoint/2010/main" val="37965671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CB51C4-55D1-5F4B-B93C-449B69DFDA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4828374"/>
          </a:xfrm>
          <a:prstGeom prst="rect">
            <a:avLst/>
          </a:prstGeom>
        </p:spPr>
      </p:pic>
      <p:sp>
        <p:nvSpPr>
          <p:cNvPr id="4" name="Rectangle 3">
            <a:extLst>
              <a:ext uri="{FF2B5EF4-FFF2-40B4-BE49-F238E27FC236}">
                <a16:creationId xmlns:a16="http://schemas.microsoft.com/office/drawing/2014/main" id="{36BC2715-DE11-8544-ABD4-611811FD4D22}"/>
              </a:ext>
            </a:extLst>
          </p:cNvPr>
          <p:cNvSpPr/>
          <p:nvPr/>
        </p:nvSpPr>
        <p:spPr>
          <a:xfrm>
            <a:off x="0" y="0"/>
            <a:ext cx="9144000" cy="4828374"/>
          </a:xfrm>
          <a:prstGeom prst="rect">
            <a:avLst/>
          </a:prstGeom>
          <a:solidFill>
            <a:srgbClr val="0D40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0C841492-7CA8-B341-8B6A-E9896FB1C928}"/>
              </a:ext>
            </a:extLst>
          </p:cNvPr>
          <p:cNvSpPr txBox="1">
            <a:spLocks/>
          </p:cNvSpPr>
          <p:nvPr/>
        </p:nvSpPr>
        <p:spPr>
          <a:xfrm>
            <a:off x="822320" y="1013004"/>
            <a:ext cx="7369386" cy="1558746"/>
          </a:xfrm>
          <a:prstGeom prst="rect">
            <a:avLst/>
          </a:prstGeom>
        </p:spPr>
        <p:txBody>
          <a:bodyPr anchor="t">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l">
              <a:lnSpc>
                <a:spcPct val="100000"/>
              </a:lnSpc>
            </a:pPr>
            <a:r>
              <a:rPr lang="en-US" sz="3600" b="1" dirty="0">
                <a:solidFill>
                  <a:schemeClr val="bg1"/>
                </a:solidFill>
                <a:latin typeface="Arial" panose="020B0604020202020204" pitchFamily="34" charset="0"/>
                <a:cs typeface="Arial" panose="020B0604020202020204" pitchFamily="34" charset="0"/>
              </a:rPr>
              <a:t>Q &amp; A</a:t>
            </a:r>
          </a:p>
          <a:p>
            <a:pPr algn="l">
              <a:lnSpc>
                <a:spcPct val="100000"/>
              </a:lnSpc>
            </a:pPr>
            <a:endParaRPr lang="en-US" sz="3600" b="1" dirty="0">
              <a:solidFill>
                <a:schemeClr val="bg1"/>
              </a:solidFill>
              <a:latin typeface="Arial" panose="020B0604020202020204" pitchFamily="34" charset="0"/>
              <a:cs typeface="Arial" panose="020B0604020202020204" pitchFamily="34" charset="0"/>
            </a:endParaRPr>
          </a:p>
          <a:p>
            <a:pPr algn="l">
              <a:lnSpc>
                <a:spcPct val="100000"/>
              </a:lnSpc>
            </a:pPr>
            <a:r>
              <a:rPr lang="en-US" sz="2000" b="1" dirty="0">
                <a:solidFill>
                  <a:schemeClr val="bg1"/>
                </a:solidFill>
                <a:latin typeface="Arial" panose="020B0604020202020204" pitchFamily="34" charset="0"/>
                <a:cs typeface="Arial" panose="020B0604020202020204" pitchFamily="34" charset="0"/>
              </a:rPr>
              <a:t>Jay Smith, Region 9 Relocation Specialist</a:t>
            </a:r>
          </a:p>
          <a:p>
            <a:pPr algn="l">
              <a:lnSpc>
                <a:spcPct val="100000"/>
              </a:lnSpc>
            </a:pPr>
            <a:r>
              <a:rPr lang="en-US" sz="2000" b="1" dirty="0">
                <a:solidFill>
                  <a:schemeClr val="bg1"/>
                </a:solidFill>
                <a:latin typeface="Arial" panose="020B0604020202020204" pitchFamily="34" charset="0"/>
                <a:cs typeface="Arial" panose="020B0604020202020204" pitchFamily="34" charset="0"/>
              </a:rPr>
              <a:t>(415) 489-6591 / jay.smith@hud.gov</a:t>
            </a:r>
          </a:p>
          <a:p>
            <a:pPr algn="l">
              <a:lnSpc>
                <a:spcPct val="100000"/>
              </a:lnSpc>
            </a:pPr>
            <a:endParaRPr lang="en-US" sz="2000" b="1" dirty="0">
              <a:solidFill>
                <a:schemeClr val="bg1"/>
              </a:solidFill>
              <a:latin typeface="Arial" panose="020B0604020202020204" pitchFamily="34" charset="0"/>
              <a:cs typeface="Arial" panose="020B0604020202020204" pitchFamily="34" charset="0"/>
            </a:endParaRPr>
          </a:p>
          <a:p>
            <a:pPr algn="l">
              <a:lnSpc>
                <a:spcPct val="100000"/>
              </a:lnSpc>
            </a:pPr>
            <a:r>
              <a:rPr lang="en-US" sz="2000" b="1" dirty="0">
                <a:solidFill>
                  <a:schemeClr val="bg1"/>
                </a:solidFill>
                <a:latin typeface="Arial" panose="020B0604020202020204" pitchFamily="34" charset="0"/>
                <a:cs typeface="Arial" panose="020B0604020202020204" pitchFamily="34" charset="0"/>
              </a:rPr>
              <a:t>Sara Neira, Region 6</a:t>
            </a:r>
          </a:p>
          <a:p>
            <a:pPr algn="l">
              <a:lnSpc>
                <a:spcPct val="100000"/>
              </a:lnSpc>
            </a:pPr>
            <a:r>
              <a:rPr lang="en-US" sz="2000" b="1" dirty="0">
                <a:solidFill>
                  <a:schemeClr val="bg1"/>
                </a:solidFill>
                <a:latin typeface="Arial" panose="020B0604020202020204" pitchFamily="34" charset="0"/>
                <a:cs typeface="Arial" panose="020B0604020202020204" pitchFamily="34" charset="0"/>
              </a:rPr>
              <a:t>(817) 978 – 5937 | Sara.M.Neira@hud.gov</a:t>
            </a:r>
            <a:br>
              <a:rPr lang="en-US" sz="3600" b="1" dirty="0">
                <a:solidFill>
                  <a:schemeClr val="bg1"/>
                </a:solidFill>
                <a:latin typeface="Arial" panose="020B0604020202020204" pitchFamily="34" charset="0"/>
                <a:cs typeface="Arial" panose="020B0604020202020204" pitchFamily="34" charset="0"/>
              </a:rPr>
            </a:b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8148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38C93E6-220A-4D96-AFD8-E2340F4DF189}"/>
              </a:ext>
            </a:extLst>
          </p:cNvPr>
          <p:cNvSpPr txBox="1">
            <a:spLocks noGrp="1"/>
          </p:cNvSpPr>
          <p:nvPr>
            <p:ph idx="1"/>
          </p:nvPr>
        </p:nvSpPr>
        <p:spPr>
          <a:xfrm>
            <a:off x="628650" y="845868"/>
            <a:ext cx="7886700" cy="1255728"/>
          </a:xfrm>
          <a:prstGeom prst="rect">
            <a:avLst/>
          </a:prstGeom>
          <a:noFill/>
        </p:spPr>
        <p:txBody>
          <a:bodyPr wrap="square" rtlCol="0">
            <a:spAutoFit/>
          </a:bodyPr>
          <a:lstStyle/>
          <a:p>
            <a:pPr marL="0" indent="0" algn="ctr">
              <a:buNone/>
            </a:pPr>
            <a:r>
              <a:rPr lang="en-US" dirty="0"/>
              <a:t>HUD's Relocation and Real Estate Division (RRED) is responsible for developing and implementing national policies for URA real estate acquisition and relocation activities in connection with HUD programs.</a:t>
            </a:r>
          </a:p>
        </p:txBody>
      </p:sp>
      <p:sp>
        <p:nvSpPr>
          <p:cNvPr id="10" name="Title 1">
            <a:extLst>
              <a:ext uri="{FF2B5EF4-FFF2-40B4-BE49-F238E27FC236}">
                <a16:creationId xmlns:a16="http://schemas.microsoft.com/office/drawing/2014/main" id="{E79071E0-866D-4FB6-A083-EE99839BF847}"/>
              </a:ext>
            </a:extLst>
          </p:cNvPr>
          <p:cNvSpPr txBox="1">
            <a:spLocks/>
          </p:cNvSpPr>
          <p:nvPr/>
        </p:nvSpPr>
        <p:spPr>
          <a:xfrm>
            <a:off x="4572000" y="2354338"/>
            <a:ext cx="4203494" cy="2099369"/>
          </a:xfrm>
          <a:prstGeom prst="rect">
            <a:avLst/>
          </a:prstGeom>
        </p:spPr>
        <p:txBody>
          <a:bodyPr>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spcBef>
                <a:spcPts val="750"/>
              </a:spcBef>
            </a:pPr>
            <a:r>
              <a:rPr lang="en-US" sz="1400" b="1" dirty="0">
                <a:solidFill>
                  <a:srgbClr val="0D404F"/>
                </a:solidFill>
                <a:latin typeface="Arial" panose="020B0604020202020204" pitchFamily="34" charset="0"/>
                <a:ea typeface="+mn-ea"/>
                <a:cs typeface="Arial" panose="020B0604020202020204" pitchFamily="34" charset="0"/>
              </a:rPr>
              <a:t>Sara Neira, Region 6 </a:t>
            </a:r>
          </a:p>
          <a:p>
            <a:pPr lvl="0">
              <a:spcBef>
                <a:spcPts val="750"/>
              </a:spcBef>
            </a:pPr>
            <a:r>
              <a:rPr lang="en-US" sz="1400" dirty="0">
                <a:solidFill>
                  <a:srgbClr val="0D404F"/>
                </a:solidFill>
                <a:latin typeface="Arial" panose="020B0604020202020204" pitchFamily="34" charset="0"/>
                <a:ea typeface="+mn-ea"/>
                <a:cs typeface="Arial" panose="020B0604020202020204" pitchFamily="34" charset="0"/>
              </a:rPr>
              <a:t>Subject matter expert on long-term disaster recovery &amp; use of CDBG-DR funds for Katrina, Sandy, flood, tornado, &amp; various hurricanes.  Served as liaison to FEMA during active Hurricane Ike &amp; as a member of HUD’s Region 6 Disaster Recovery Team.  Prior to joining HUD in 2006, Sara provided URA services to cities, states, and local agencies for aviation, transportation, transit, and community development projects.   </a:t>
            </a:r>
          </a:p>
          <a:p>
            <a:pPr lvl="0" algn="l">
              <a:spcBef>
                <a:spcPts val="750"/>
              </a:spcBef>
            </a:pPr>
            <a:endParaRPr lang="en-US" sz="2100" dirty="0">
              <a:solidFill>
                <a:srgbClr val="0D404F"/>
              </a:solidFill>
              <a:latin typeface="Arial" panose="020B0604020202020204" pitchFamily="34" charset="0"/>
              <a:ea typeface="+mn-ea"/>
              <a:cs typeface="Arial" panose="020B0604020202020204" pitchFamily="34" charset="0"/>
            </a:endParaRPr>
          </a:p>
          <a:p>
            <a:pPr algn="l">
              <a:lnSpc>
                <a:spcPct val="100000"/>
              </a:lnSpc>
            </a:pPr>
            <a:endParaRPr lang="en-US" sz="4000" b="1" dirty="0">
              <a:solidFill>
                <a:srgbClr val="0D4050"/>
              </a:solidFill>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874EC6C4-247B-46D9-910B-09D1E871ADB5}"/>
              </a:ext>
            </a:extLst>
          </p:cNvPr>
          <p:cNvSpPr txBox="1">
            <a:spLocks noGrp="1"/>
          </p:cNvSpPr>
          <p:nvPr>
            <p:ph type="title"/>
          </p:nvPr>
        </p:nvSpPr>
        <p:spPr>
          <a:xfrm>
            <a:off x="628650" y="225426"/>
            <a:ext cx="7886700" cy="70133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dirty="0"/>
              <a:t>Regional Relocation Specialists</a:t>
            </a:r>
          </a:p>
        </p:txBody>
      </p:sp>
      <p:sp>
        <p:nvSpPr>
          <p:cNvPr id="12" name="Title 1">
            <a:extLst>
              <a:ext uri="{FF2B5EF4-FFF2-40B4-BE49-F238E27FC236}">
                <a16:creationId xmlns:a16="http://schemas.microsoft.com/office/drawing/2014/main" id="{C22E46CE-32A6-41C6-9EF1-F37C33BE44AD}"/>
              </a:ext>
            </a:extLst>
          </p:cNvPr>
          <p:cNvSpPr txBox="1">
            <a:spLocks/>
          </p:cNvSpPr>
          <p:nvPr/>
        </p:nvSpPr>
        <p:spPr>
          <a:xfrm>
            <a:off x="282010" y="2356415"/>
            <a:ext cx="4203494" cy="2099369"/>
          </a:xfrm>
          <a:prstGeom prst="rect">
            <a:avLst/>
          </a:prstGeom>
        </p:spPr>
        <p:txBody>
          <a:bodyPr>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lvl="0">
              <a:spcBef>
                <a:spcPts val="750"/>
              </a:spcBef>
            </a:pPr>
            <a:r>
              <a:rPr lang="en-US" sz="1400" b="1" dirty="0">
                <a:solidFill>
                  <a:srgbClr val="0D404F"/>
                </a:solidFill>
                <a:latin typeface="Arial" panose="020B0604020202020204" pitchFamily="34" charset="0"/>
                <a:ea typeface="+mn-ea"/>
                <a:cs typeface="Arial" panose="020B0604020202020204" pitchFamily="34" charset="0"/>
              </a:rPr>
              <a:t>Jay Smith, Region 9</a:t>
            </a:r>
            <a:r>
              <a:rPr lang="en-US" sz="1400" dirty="0">
                <a:solidFill>
                  <a:srgbClr val="0D404F"/>
                </a:solidFill>
                <a:latin typeface="Arial" panose="020B0604020202020204" pitchFamily="34" charset="0"/>
                <a:ea typeface="+mn-ea"/>
                <a:cs typeface="Arial" panose="020B0604020202020204" pitchFamily="34" charset="0"/>
              </a:rPr>
              <a:t> </a:t>
            </a:r>
          </a:p>
          <a:p>
            <a:pPr lvl="0">
              <a:spcBef>
                <a:spcPts val="750"/>
              </a:spcBef>
            </a:pPr>
            <a:r>
              <a:rPr lang="en-US" sz="1400" dirty="0">
                <a:solidFill>
                  <a:srgbClr val="0D404F"/>
                </a:solidFill>
                <a:latin typeface="Arial" panose="020B0604020202020204" pitchFamily="34" charset="0"/>
                <a:ea typeface="+mn-ea"/>
                <a:cs typeface="Arial" panose="020B0604020202020204" pitchFamily="34" charset="0"/>
              </a:rPr>
              <a:t>Worked collaboratively with FEMA and other federal, state, and local agencies on recovery planning after Northern California Wildfires of 2017 and 2019. While with the San Francisco Mayor’s Office of Community Development assisted with recovery efforts after the 1989 Loma Prieta Earthquake.  Since 2002, has advised HUD grantees with URA compliance and  related matters. </a:t>
            </a:r>
          </a:p>
          <a:p>
            <a:pPr lvl="0">
              <a:spcBef>
                <a:spcPts val="750"/>
              </a:spcBef>
            </a:pPr>
            <a:endParaRPr lang="en-US" sz="1400" dirty="0">
              <a:solidFill>
                <a:srgbClr val="0D404F"/>
              </a:solidFill>
              <a:latin typeface="Arial" panose="020B0604020202020204" pitchFamily="34" charset="0"/>
              <a:ea typeface="+mn-ea"/>
              <a:cs typeface="Arial" panose="020B0604020202020204" pitchFamily="34" charset="0"/>
            </a:endParaRPr>
          </a:p>
          <a:p>
            <a:pPr lvl="0">
              <a:spcBef>
                <a:spcPts val="750"/>
              </a:spcBef>
            </a:pPr>
            <a:r>
              <a:rPr lang="en-US" sz="1400" dirty="0">
                <a:solidFill>
                  <a:srgbClr val="0D404F"/>
                </a:solidFill>
                <a:latin typeface="Arial" panose="020B0604020202020204" pitchFamily="34" charset="0"/>
                <a:ea typeface="+mn-ea"/>
                <a:cs typeface="Arial" panose="020B0604020202020204" pitchFamily="34" charset="0"/>
              </a:rPr>
              <a:t>  </a:t>
            </a:r>
            <a:endParaRPr lang="en-US" sz="2100" dirty="0">
              <a:solidFill>
                <a:srgbClr val="0D404F"/>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30161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9106C2DC-122B-714C-9449-9D1C1770E9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1" y="-1"/>
            <a:ext cx="9143999" cy="5143501"/>
          </a:xfrm>
          <a:prstGeom prst="rect">
            <a:avLst/>
          </a:prstGeom>
        </p:spPr>
      </p:pic>
      <p:sp>
        <p:nvSpPr>
          <p:cNvPr id="21" name="Rectangle 20">
            <a:extLst>
              <a:ext uri="{FF2B5EF4-FFF2-40B4-BE49-F238E27FC236}">
                <a16:creationId xmlns:a16="http://schemas.microsoft.com/office/drawing/2014/main" id="{5DB5C828-C7D6-BF4D-B506-79A82FDB86A6}"/>
              </a:ext>
            </a:extLst>
          </p:cNvPr>
          <p:cNvSpPr/>
          <p:nvPr/>
        </p:nvSpPr>
        <p:spPr>
          <a:xfrm>
            <a:off x="282010" y="-1"/>
            <a:ext cx="8588525" cy="4777100"/>
          </a:xfrm>
          <a:prstGeom prst="rect">
            <a:avLst/>
          </a:prstGeom>
          <a:solidFill>
            <a:schemeClr val="bg1">
              <a:lumMod val="8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p:cNvSpPr txBox="1">
            <a:spLocks/>
          </p:cNvSpPr>
          <p:nvPr/>
        </p:nvSpPr>
        <p:spPr>
          <a:xfrm>
            <a:off x="478152" y="1848615"/>
            <a:ext cx="7369386" cy="1558746"/>
          </a:xfrm>
          <a:prstGeom prst="rect">
            <a:avLst/>
          </a:prstGeom>
        </p:spPr>
        <p:txBody>
          <a:bodyPr>
            <a:noAutofit/>
          </a:bodyPr>
          <a:lstStyle>
            <a:lvl1pPr algn="ctr"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l">
              <a:lnSpc>
                <a:spcPct val="100000"/>
              </a:lnSpc>
            </a:pPr>
            <a:r>
              <a:rPr lang="en-US" sz="3600" b="1" dirty="0">
                <a:solidFill>
                  <a:srgbClr val="0D4050"/>
                </a:solidFill>
                <a:latin typeface="Arial" panose="020B0604020202020204" pitchFamily="34" charset="0"/>
                <a:cs typeface="Arial" panose="020B0604020202020204" pitchFamily="34" charset="0"/>
              </a:rPr>
              <a:t>Background &amp; Context</a:t>
            </a:r>
            <a:br>
              <a:rPr lang="en-US" sz="3600" b="1" dirty="0">
                <a:solidFill>
                  <a:srgbClr val="0D4050"/>
                </a:solidFill>
                <a:latin typeface="Arial" panose="020B0604020202020204" pitchFamily="34" charset="0"/>
                <a:cs typeface="Arial" panose="020B0604020202020204" pitchFamily="34" charset="0"/>
              </a:rPr>
            </a:br>
            <a:endParaRPr lang="en-US" sz="4000" b="1" dirty="0">
              <a:solidFill>
                <a:srgbClr val="0D4050"/>
              </a:solidFill>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99F950D7-948E-4648-B74C-8E8F0D893B1A}"/>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7311492" y="3156107"/>
            <a:ext cx="1380361" cy="1380361"/>
          </a:xfrm>
          <a:prstGeom prst="rect">
            <a:avLst/>
          </a:prstGeom>
        </p:spPr>
      </p:pic>
      <p:sp>
        <p:nvSpPr>
          <p:cNvPr id="10" name="Rectangle 9">
            <a:extLst>
              <a:ext uri="{FF2B5EF4-FFF2-40B4-BE49-F238E27FC236}">
                <a16:creationId xmlns:a16="http://schemas.microsoft.com/office/drawing/2014/main" id="{0A4F90CE-E2E8-0443-A372-DBEFA598A807}"/>
              </a:ext>
            </a:extLst>
          </p:cNvPr>
          <p:cNvSpPr/>
          <p:nvPr/>
        </p:nvSpPr>
        <p:spPr>
          <a:xfrm flipV="1">
            <a:off x="282009" y="0"/>
            <a:ext cx="8588525" cy="230736"/>
          </a:xfrm>
          <a:prstGeom prst="rect">
            <a:avLst/>
          </a:prstGeom>
          <a:solidFill>
            <a:srgbClr val="0D4050">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09023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2BBEC-ED6D-4C60-A6B0-B9EA3BF8FDEC}"/>
              </a:ext>
            </a:extLst>
          </p:cNvPr>
          <p:cNvSpPr>
            <a:spLocks noGrp="1"/>
          </p:cNvSpPr>
          <p:nvPr>
            <p:ph type="title"/>
          </p:nvPr>
        </p:nvSpPr>
        <p:spPr>
          <a:xfrm>
            <a:off x="652652" y="229349"/>
            <a:ext cx="7838694" cy="994172"/>
          </a:xfrm>
          <a:ln w="12700">
            <a:solidFill>
              <a:schemeClr val="tx1"/>
            </a:solidFill>
          </a:ln>
        </p:spPr>
        <p:txBody>
          <a:bodyPr anchor="ctr">
            <a:noAutofit/>
          </a:bodyPr>
          <a:lstStyle/>
          <a:p>
            <a:pPr algn="ctr"/>
            <a:r>
              <a:rPr lang="en-US" sz="3200" b="1" dirty="0">
                <a:latin typeface="Times New Roman" panose="02020603050405020304" pitchFamily="18" charset="0"/>
                <a:cs typeface="Times New Roman" panose="02020603050405020304" pitchFamily="18" charset="0"/>
              </a:rPr>
              <a:t>$1.6 Billion CDBG – DR </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Awarded to Seven States for  2018 Disasters</a:t>
            </a:r>
          </a:p>
        </p:txBody>
      </p:sp>
      <p:sp>
        <p:nvSpPr>
          <p:cNvPr id="12" name="Rectangle 14">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0655" y="1532852"/>
            <a:ext cx="7642689" cy="60512"/>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14" name="Content Placeholder 13">
            <a:extLst>
              <a:ext uri="{FF2B5EF4-FFF2-40B4-BE49-F238E27FC236}">
                <a16:creationId xmlns:a16="http://schemas.microsoft.com/office/drawing/2014/main" id="{B899B886-CC1C-4DA7-985A-E8D029427DD7}"/>
              </a:ext>
            </a:extLst>
          </p:cNvPr>
          <p:cNvGraphicFramePr>
            <a:graphicFrameLocks noGrp="1"/>
          </p:cNvGraphicFramePr>
          <p:nvPr>
            <p:ph idx="1"/>
            <p:extLst>
              <p:ext uri="{D42A27DB-BD31-4B8C-83A1-F6EECF244321}">
                <p14:modId xmlns:p14="http://schemas.microsoft.com/office/powerpoint/2010/main" val="2619289192"/>
              </p:ext>
            </p:extLst>
          </p:nvPr>
        </p:nvGraphicFramePr>
        <p:xfrm>
          <a:off x="652652" y="1579384"/>
          <a:ext cx="7838694" cy="3209380"/>
        </p:xfrm>
        <a:graphic>
          <a:graphicData uri="http://schemas.openxmlformats.org/drawingml/2006/table">
            <a:tbl>
              <a:tblPr/>
              <a:tblGrid>
                <a:gridCol w="1108258">
                  <a:extLst>
                    <a:ext uri="{9D8B030D-6E8A-4147-A177-3AD203B41FA5}">
                      <a16:colId xmlns:a16="http://schemas.microsoft.com/office/drawing/2014/main" val="1420959641"/>
                    </a:ext>
                  </a:extLst>
                </a:gridCol>
                <a:gridCol w="3773688">
                  <a:extLst>
                    <a:ext uri="{9D8B030D-6E8A-4147-A177-3AD203B41FA5}">
                      <a16:colId xmlns:a16="http://schemas.microsoft.com/office/drawing/2014/main" val="2163712092"/>
                    </a:ext>
                  </a:extLst>
                </a:gridCol>
                <a:gridCol w="2956748">
                  <a:extLst>
                    <a:ext uri="{9D8B030D-6E8A-4147-A177-3AD203B41FA5}">
                      <a16:colId xmlns:a16="http://schemas.microsoft.com/office/drawing/2014/main" val="3233403264"/>
                    </a:ext>
                  </a:extLst>
                </a:gridCol>
              </a:tblGrid>
              <a:tr h="256295">
                <a:tc>
                  <a:txBody>
                    <a:bodyPr/>
                    <a:lstStyle/>
                    <a:p>
                      <a:pPr algn="ctr" fontAlgn="b"/>
                      <a:r>
                        <a:rPr lang="en-US" sz="1400" b="1" i="0" u="none" strike="noStrike" dirty="0">
                          <a:solidFill>
                            <a:srgbClr val="000000"/>
                          </a:solidFill>
                          <a:effectLst/>
                          <a:latin typeface="Times New Roman" panose="02020603050405020304" pitchFamily="18" charset="0"/>
                          <a:cs typeface="Times New Roman" panose="02020603050405020304" pitchFamily="18" charset="0"/>
                        </a:rPr>
                        <a:t>STATE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Times New Roman" panose="02020603050405020304" pitchFamily="18" charset="0"/>
                          <a:cs typeface="Times New Roman" panose="02020603050405020304" pitchFamily="18" charset="0"/>
                        </a:rPr>
                        <a:t>ELIGIBLE DISASTER(S)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Times New Roman" panose="02020603050405020304" pitchFamily="18" charset="0"/>
                          <a:cs typeface="Times New Roman" panose="02020603050405020304" pitchFamily="18" charset="0"/>
                        </a:rPr>
                        <a:t>CDBG-DR* ALLOCATION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1011991"/>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211790"/>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California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Wildfires and Flooding 4344 and 4353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$124,155,000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8712419"/>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California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Wildfires and High Winds 4407 &amp; 4382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cs typeface="Times New Roman" panose="02020603050405020304" pitchFamily="18" charset="0"/>
                        </a:rPr>
                        <a:t>$491,816,000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9004015"/>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Florida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Hurricane Michael 4399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cs typeface="Times New Roman" panose="02020603050405020304" pitchFamily="18" charset="0"/>
                        </a:rPr>
                        <a:t>$448,023,000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4879428"/>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Georgia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Hurricane Michael 4400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cs typeface="Times New Roman" panose="02020603050405020304" pitchFamily="18" charset="0"/>
                        </a:rPr>
                        <a:t>$34,884,000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1514445"/>
                  </a:ext>
                </a:extLst>
              </a:tr>
              <a:tr h="512589">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Hawaii</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Severe Storms, Flooding, Landslides and Mudslides 4365 &amp; Kilauea Volcanic Eruption &amp; Earthquakes 4366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cs typeface="Times New Roman" panose="02020603050405020304" pitchFamily="18" charset="0"/>
                        </a:rPr>
                        <a:t>$66,890,000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2333717"/>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North Carolina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Hurricane Florence 4393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cs typeface="Times New Roman" panose="02020603050405020304" pitchFamily="18" charset="0"/>
                        </a:rPr>
                        <a:t>$336,521,000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3449213"/>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South Carolina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Hurricane Florence 4394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cs typeface="Times New Roman" panose="02020603050405020304" pitchFamily="18" charset="0"/>
                        </a:rPr>
                        <a:t>$47,775,000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4032750"/>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Texas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Severe Storms and Flooding 4377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cs typeface="Times New Roman" panose="02020603050405020304" pitchFamily="18" charset="0"/>
                        </a:rPr>
                        <a:t>$46,400,000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2387013"/>
                  </a:ext>
                </a:extLst>
              </a:tr>
              <a:tr h="256295">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TOTAL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Times New Roman" panose="02020603050405020304" pitchFamily="18" charset="0"/>
                          <a:cs typeface="Times New Roman" panose="02020603050405020304" pitchFamily="18" charset="0"/>
                        </a:rPr>
                        <a:t>$1,596,464,000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6097144"/>
                  </a:ext>
                </a:extLst>
              </a:tr>
            </a:tbl>
          </a:graphicData>
        </a:graphic>
      </p:graphicFrame>
    </p:spTree>
    <p:extLst>
      <p:ext uri="{BB962C8B-B14F-4D97-AF65-F5344CB8AC3E}">
        <p14:creationId xmlns:p14="http://schemas.microsoft.com/office/powerpoint/2010/main" val="3484674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0162F-549E-4B1E-9B9A-83AD7024445B}"/>
              </a:ext>
            </a:extLst>
          </p:cNvPr>
          <p:cNvSpPr>
            <a:spLocks noGrp="1"/>
          </p:cNvSpPr>
          <p:nvPr>
            <p:ph type="title"/>
          </p:nvPr>
        </p:nvSpPr>
        <p:spPr>
          <a:xfrm>
            <a:off x="345621" y="111173"/>
            <a:ext cx="4415064" cy="875232"/>
          </a:xfrm>
          <a:ln>
            <a:solidFill>
              <a:schemeClr val="tx1"/>
            </a:solidFill>
          </a:ln>
        </p:spPr>
        <p:txBody>
          <a:bodyPr/>
          <a:lstStyle/>
          <a:p>
            <a:r>
              <a:rPr lang="en-US" dirty="0"/>
              <a:t>CDBG-DR Awards</a:t>
            </a:r>
          </a:p>
        </p:txBody>
      </p:sp>
      <p:sp>
        <p:nvSpPr>
          <p:cNvPr id="3" name="Content Placeholder 2">
            <a:extLst>
              <a:ext uri="{FF2B5EF4-FFF2-40B4-BE49-F238E27FC236}">
                <a16:creationId xmlns:a16="http://schemas.microsoft.com/office/drawing/2014/main" id="{564EAA37-7EFC-4CFA-9AEB-A22F06E1E159}"/>
              </a:ext>
            </a:extLst>
          </p:cNvPr>
          <p:cNvSpPr>
            <a:spLocks noGrp="1"/>
          </p:cNvSpPr>
          <p:nvPr>
            <p:ph idx="1"/>
          </p:nvPr>
        </p:nvSpPr>
        <p:spPr>
          <a:xfrm>
            <a:off x="345621" y="1073527"/>
            <a:ext cx="4415064" cy="3608125"/>
          </a:xfrm>
          <a:ln/>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2800" dirty="0">
                <a:latin typeface="Times New Roman" panose="02020603050405020304" pitchFamily="18" charset="0"/>
                <a:cs typeface="Times New Roman" panose="02020603050405020304" pitchFamily="18" charset="0"/>
              </a:rPr>
              <a:t>Approximately 125 grants for 59 grant recipient totaling approximately $85 billion</a:t>
            </a:r>
          </a:p>
          <a:p>
            <a:pPr marL="0" indent="0">
              <a:buNone/>
            </a:pP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1998 – 2008 =  $24 Billion</a:t>
            </a:r>
          </a:p>
          <a:p>
            <a:pPr>
              <a:buFont typeface="Wingdings" panose="05000000000000000000" pitchFamily="2" charset="2"/>
              <a:buChar char="§"/>
            </a:pPr>
            <a:r>
              <a:rPr lang="en-US" sz="2800" dirty="0">
                <a:latin typeface="Times New Roman" panose="02020603050405020304" pitchFamily="18" charset="0"/>
                <a:cs typeface="Times New Roman" panose="02020603050405020304" pitchFamily="18" charset="0"/>
              </a:rPr>
              <a:t>2009 – 2018 =  $61 Billion</a:t>
            </a:r>
          </a:p>
          <a:p>
            <a:pPr marL="0" indent="0">
              <a:buNone/>
            </a:pPr>
            <a:endParaRPr lang="en-US" dirty="0"/>
          </a:p>
        </p:txBody>
      </p:sp>
      <p:pic>
        <p:nvPicPr>
          <p:cNvPr id="19" name="Picture 18">
            <a:extLst>
              <a:ext uri="{FF2B5EF4-FFF2-40B4-BE49-F238E27FC236}">
                <a16:creationId xmlns:a16="http://schemas.microsoft.com/office/drawing/2014/main" id="{8C86629F-28D4-4008-804B-16D79720ADA0}"/>
              </a:ext>
            </a:extLst>
          </p:cNvPr>
          <p:cNvPicPr>
            <a:picLocks noChangeAspect="1"/>
          </p:cNvPicPr>
          <p:nvPr/>
        </p:nvPicPr>
        <p:blipFill>
          <a:blip r:embed="rId2"/>
          <a:stretch>
            <a:fillRect/>
          </a:stretch>
        </p:blipFill>
        <p:spPr>
          <a:xfrm>
            <a:off x="4950929" y="640765"/>
            <a:ext cx="3844031" cy="3407501"/>
          </a:xfrm>
          <a:prstGeom prst="rect">
            <a:avLst/>
          </a:prstGeom>
          <a:ln>
            <a:solidFill>
              <a:schemeClr val="tx1"/>
            </a:solidFill>
          </a:ln>
        </p:spPr>
      </p:pic>
      <p:sp>
        <p:nvSpPr>
          <p:cNvPr id="20" name="TextBox 19">
            <a:extLst>
              <a:ext uri="{FF2B5EF4-FFF2-40B4-BE49-F238E27FC236}">
                <a16:creationId xmlns:a16="http://schemas.microsoft.com/office/drawing/2014/main" id="{7BA09959-EA0A-4540-BF73-555D994DF62A}"/>
              </a:ext>
            </a:extLst>
          </p:cNvPr>
          <p:cNvSpPr txBox="1"/>
          <p:nvPr/>
        </p:nvSpPr>
        <p:spPr>
          <a:xfrm>
            <a:off x="4950929" y="4035321"/>
            <a:ext cx="3844031" cy="646331"/>
          </a:xfrm>
          <a:prstGeom prst="rect">
            <a:avLst/>
          </a:prstGeom>
          <a:noFill/>
          <a:ln>
            <a:solidFill>
              <a:schemeClr val="tx1"/>
            </a:solidFill>
          </a:ln>
        </p:spPr>
        <p:txBody>
          <a:bodyPr wrap="square" rtlCol="0">
            <a:spAutoFit/>
          </a:bodyPr>
          <a:lstStyle/>
          <a:p>
            <a:r>
              <a:rPr lang="en-US" dirty="0">
                <a:latin typeface="Times New Roman" panose="02020603050405020304" pitchFamily="18" charset="0"/>
                <a:cs typeface="Times New Roman" panose="02020603050405020304" pitchFamily="18" charset="0"/>
              </a:rPr>
              <a:t>Journey’s End Mobile Home Park</a:t>
            </a:r>
          </a:p>
          <a:p>
            <a:r>
              <a:rPr lang="en-US" dirty="0">
                <a:latin typeface="Times New Roman" panose="02020603050405020304" pitchFamily="18" charset="0"/>
                <a:cs typeface="Times New Roman" panose="02020603050405020304" pitchFamily="18" charset="0"/>
              </a:rPr>
              <a:t>Santa Rosa, CA  (2017 Tubbs fire)</a:t>
            </a:r>
          </a:p>
        </p:txBody>
      </p:sp>
      <p:sp>
        <p:nvSpPr>
          <p:cNvPr id="4" name="TextBox 3">
            <a:extLst>
              <a:ext uri="{FF2B5EF4-FFF2-40B4-BE49-F238E27FC236}">
                <a16:creationId xmlns:a16="http://schemas.microsoft.com/office/drawing/2014/main" id="{FAE2E026-C872-44D2-8862-CA94A18071ED}"/>
              </a:ext>
            </a:extLst>
          </p:cNvPr>
          <p:cNvSpPr txBox="1"/>
          <p:nvPr/>
        </p:nvSpPr>
        <p:spPr>
          <a:xfrm>
            <a:off x="4950929" y="284876"/>
            <a:ext cx="3844030" cy="369332"/>
          </a:xfrm>
          <a:prstGeom prst="rect">
            <a:avLst/>
          </a:prstGeom>
          <a:noFill/>
          <a:ln>
            <a:solidFill>
              <a:schemeClr val="tx1"/>
            </a:solidFill>
          </a:ln>
        </p:spPr>
        <p:txBody>
          <a:bodyPr wrap="square" rtlCol="0">
            <a:spAutoFit/>
          </a:bodyPr>
          <a:lstStyle/>
          <a:p>
            <a:r>
              <a:rPr lang="en-US" dirty="0">
                <a:latin typeface="Times New Roman" panose="02020603050405020304" pitchFamily="18" charset="0"/>
                <a:cs typeface="Times New Roman" panose="02020603050405020304" pitchFamily="18" charset="0"/>
              </a:rPr>
              <a:t>DR – 4344: Tubbs Fire, Sonoma, CA</a:t>
            </a:r>
          </a:p>
        </p:txBody>
      </p:sp>
    </p:spTree>
    <p:extLst>
      <p:ext uri="{BB962C8B-B14F-4D97-AF65-F5344CB8AC3E}">
        <p14:creationId xmlns:p14="http://schemas.microsoft.com/office/powerpoint/2010/main" val="362449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B933D-D1AA-4E30-996F-084B7FA5BE7D}"/>
              </a:ext>
            </a:extLst>
          </p:cNvPr>
          <p:cNvSpPr>
            <a:spLocks noGrp="1"/>
          </p:cNvSpPr>
          <p:nvPr>
            <p:ph type="title"/>
          </p:nvPr>
        </p:nvSpPr>
        <p:spPr>
          <a:xfrm>
            <a:off x="779682" y="122630"/>
            <a:ext cx="7886700" cy="829949"/>
          </a:xfrm>
          <a:ln w="19050">
            <a:solidFill>
              <a:schemeClr val="tx1"/>
            </a:solidFill>
          </a:ln>
        </p:spPr>
        <p:txBody>
          <a:bodyPr>
            <a:normAutofit/>
          </a:bodyPr>
          <a:lstStyle/>
          <a:p>
            <a:pPr algn="ctr"/>
            <a:r>
              <a:rPr lang="en-US" sz="4000" dirty="0">
                <a:latin typeface="Times New Roman" panose="02020603050405020304" pitchFamily="18" charset="0"/>
                <a:cs typeface="Times New Roman" panose="02020603050405020304" pitchFamily="18" charset="0"/>
              </a:rPr>
              <a:t>Response and Recovery Sequence</a:t>
            </a:r>
          </a:p>
        </p:txBody>
      </p:sp>
      <p:pic>
        <p:nvPicPr>
          <p:cNvPr id="4" name="Content Placeholder 3">
            <a:extLst>
              <a:ext uri="{FF2B5EF4-FFF2-40B4-BE49-F238E27FC236}">
                <a16:creationId xmlns:a16="http://schemas.microsoft.com/office/drawing/2014/main" id="{CA2893DD-814D-4ABD-8C01-4E394787C6BB}"/>
              </a:ext>
            </a:extLst>
          </p:cNvPr>
          <p:cNvPicPr>
            <a:picLocks noGrp="1" noChangeAspect="1"/>
          </p:cNvPicPr>
          <p:nvPr>
            <p:ph idx="1"/>
          </p:nvPr>
        </p:nvPicPr>
        <p:blipFill>
          <a:blip r:embed="rId2"/>
          <a:stretch>
            <a:fillRect/>
          </a:stretch>
        </p:blipFill>
        <p:spPr>
          <a:xfrm>
            <a:off x="794983" y="1525530"/>
            <a:ext cx="8001479" cy="3245215"/>
          </a:xfrm>
          <a:prstGeom prst="rect">
            <a:avLst/>
          </a:prstGeom>
        </p:spPr>
      </p:pic>
      <p:sp>
        <p:nvSpPr>
          <p:cNvPr id="13" name="Rectangle: Rounded Corners 12">
            <a:extLst>
              <a:ext uri="{FF2B5EF4-FFF2-40B4-BE49-F238E27FC236}">
                <a16:creationId xmlns:a16="http://schemas.microsoft.com/office/drawing/2014/main" id="{12D0875F-328B-44FB-A883-2B62A359D2E0}"/>
              </a:ext>
            </a:extLst>
          </p:cNvPr>
          <p:cNvSpPr/>
          <p:nvPr/>
        </p:nvSpPr>
        <p:spPr>
          <a:xfrm>
            <a:off x="1077441" y="1592349"/>
            <a:ext cx="1472388" cy="316468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anose="02020603050405020304" pitchFamily="18" charset="0"/>
                <a:cs typeface="Times New Roman" panose="02020603050405020304" pitchFamily="18" charset="0"/>
              </a:rPr>
              <a:t> National/State and Local </a:t>
            </a:r>
            <a:r>
              <a:rPr lang="en-US" sz="1200" b="1" u="sng" dirty="0">
                <a:solidFill>
                  <a:schemeClr val="tx1"/>
                </a:solidFill>
                <a:latin typeface="Times New Roman" panose="02020603050405020304" pitchFamily="18" charset="0"/>
                <a:cs typeface="Times New Roman" panose="02020603050405020304" pitchFamily="18" charset="0"/>
              </a:rPr>
              <a:t>Agencies</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Emergency Managers</a:t>
            </a:r>
          </a:p>
          <a:p>
            <a:pPr algn="ctr"/>
            <a:r>
              <a:rPr lang="en-US" sz="1200" b="1" dirty="0">
                <a:solidFill>
                  <a:schemeClr val="tx1"/>
                </a:solidFill>
                <a:latin typeface="Times New Roman" panose="02020603050405020304" pitchFamily="18" charset="0"/>
                <a:cs typeface="Times New Roman" panose="02020603050405020304" pitchFamily="18" charset="0"/>
              </a:rPr>
              <a:t> Food </a:t>
            </a:r>
          </a:p>
          <a:p>
            <a:pPr algn="ctr"/>
            <a:r>
              <a:rPr lang="en-US" sz="1200" b="1" dirty="0">
                <a:solidFill>
                  <a:schemeClr val="tx1"/>
                </a:solidFill>
                <a:latin typeface="Times New Roman" panose="02020603050405020304" pitchFamily="18" charset="0"/>
                <a:cs typeface="Times New Roman" panose="02020603050405020304" pitchFamily="18" charset="0"/>
              </a:rPr>
              <a:t>Shelter</a:t>
            </a:r>
          </a:p>
          <a:p>
            <a:pPr algn="ctr"/>
            <a:r>
              <a:rPr lang="en-US" sz="1200" b="1" dirty="0">
                <a:solidFill>
                  <a:schemeClr val="tx1"/>
                </a:solidFill>
                <a:latin typeface="Times New Roman" panose="02020603050405020304" pitchFamily="18" charset="0"/>
                <a:cs typeface="Times New Roman" panose="02020603050405020304" pitchFamily="18" charset="0"/>
              </a:rPr>
              <a:t>Clothing</a:t>
            </a:r>
          </a:p>
          <a:p>
            <a:pPr algn="ctr"/>
            <a:r>
              <a:rPr lang="en-US" sz="1200" b="1" dirty="0">
                <a:solidFill>
                  <a:schemeClr val="tx1"/>
                </a:solidFill>
                <a:latin typeface="Times New Roman" panose="02020603050405020304" pitchFamily="18" charset="0"/>
                <a:cs typeface="Times New Roman" panose="02020603050405020304" pitchFamily="18" charset="0"/>
              </a:rPr>
              <a:t>Medical </a:t>
            </a:r>
          </a:p>
          <a:p>
            <a:pPr algn="ctr"/>
            <a:r>
              <a:rPr lang="en-US" sz="1200" b="1" dirty="0">
                <a:solidFill>
                  <a:schemeClr val="tx1"/>
                </a:solidFill>
                <a:latin typeface="Times New Roman" panose="02020603050405020304" pitchFamily="18" charset="0"/>
                <a:cs typeface="Times New Roman" panose="02020603050405020304" pitchFamily="18" charset="0"/>
              </a:rPr>
              <a:t>Clean Up</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Assessment of Needs Begins</a:t>
            </a:r>
          </a:p>
        </p:txBody>
      </p:sp>
      <p:cxnSp>
        <p:nvCxnSpPr>
          <p:cNvPr id="15" name="Connector: Elbow 14">
            <a:extLst>
              <a:ext uri="{FF2B5EF4-FFF2-40B4-BE49-F238E27FC236}">
                <a16:creationId xmlns:a16="http://schemas.microsoft.com/office/drawing/2014/main" id="{1440FE01-4282-43A6-A389-A5CE812FE2F9}"/>
              </a:ext>
            </a:extLst>
          </p:cNvPr>
          <p:cNvCxnSpPr/>
          <p:nvPr/>
        </p:nvCxnSpPr>
        <p:spPr>
          <a:xfrm>
            <a:off x="3474427" y="2057400"/>
            <a:ext cx="914400" cy="914400"/>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6" name="Flowchart: Alternate Process 15">
            <a:extLst>
              <a:ext uri="{FF2B5EF4-FFF2-40B4-BE49-F238E27FC236}">
                <a16:creationId xmlns:a16="http://schemas.microsoft.com/office/drawing/2014/main" id="{916BE6A7-5369-46B3-9239-8272AAE696D9}"/>
              </a:ext>
            </a:extLst>
          </p:cNvPr>
          <p:cNvSpPr/>
          <p:nvPr/>
        </p:nvSpPr>
        <p:spPr>
          <a:xfrm>
            <a:off x="2687629" y="1592349"/>
            <a:ext cx="1353429" cy="3164684"/>
          </a:xfrm>
          <a:prstGeom prst="flowChartAlternateProcess">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anose="02020603050405020304" pitchFamily="18" charset="0"/>
                <a:cs typeface="Times New Roman" panose="02020603050405020304" pitchFamily="18" charset="0"/>
              </a:rPr>
              <a:t>Private </a:t>
            </a:r>
            <a:r>
              <a:rPr lang="en-US" sz="1200" b="1" u="sng" dirty="0">
                <a:solidFill>
                  <a:schemeClr val="tx1"/>
                </a:solidFill>
                <a:latin typeface="Times New Roman" panose="02020603050405020304" pitchFamily="18" charset="0"/>
                <a:cs typeface="Times New Roman" panose="02020603050405020304" pitchFamily="18" charset="0"/>
              </a:rPr>
              <a:t>Insurance</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Homeowners</a:t>
            </a:r>
          </a:p>
          <a:p>
            <a:pPr algn="ctr"/>
            <a:r>
              <a:rPr lang="en-US" sz="1200" b="1" dirty="0">
                <a:solidFill>
                  <a:schemeClr val="tx1"/>
                </a:solidFill>
                <a:latin typeface="Times New Roman" panose="02020603050405020304" pitchFamily="18" charset="0"/>
                <a:cs typeface="Times New Roman" panose="02020603050405020304" pitchFamily="18" charset="0"/>
              </a:rPr>
              <a:t>Renters </a:t>
            </a:r>
          </a:p>
          <a:p>
            <a:pPr algn="ctr"/>
            <a:r>
              <a:rPr lang="en-US" sz="1200" b="1" dirty="0">
                <a:solidFill>
                  <a:schemeClr val="tx1"/>
                </a:solidFill>
                <a:latin typeface="Times New Roman" panose="02020603050405020304" pitchFamily="18" charset="0"/>
                <a:cs typeface="Times New Roman" panose="02020603050405020304" pitchFamily="18" charset="0"/>
              </a:rPr>
              <a:t>Fire</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Disaster Recovery Centers</a:t>
            </a:r>
          </a:p>
          <a:p>
            <a:pPr algn="ctr"/>
            <a:endParaRPr lang="en-US" sz="1200" b="1" dirty="0">
              <a:solidFill>
                <a:schemeClr val="tx1"/>
              </a:solidFill>
              <a:latin typeface="Times New Roman" panose="02020603050405020304" pitchFamily="18" charset="0"/>
              <a:cs typeface="Times New Roman" panose="02020603050405020304" pitchFamily="18" charset="0"/>
            </a:endParaRPr>
          </a:p>
        </p:txBody>
      </p:sp>
      <p:sp>
        <p:nvSpPr>
          <p:cNvPr id="18" name="Flowchart: Alternate Process 17">
            <a:extLst>
              <a:ext uri="{FF2B5EF4-FFF2-40B4-BE49-F238E27FC236}">
                <a16:creationId xmlns:a16="http://schemas.microsoft.com/office/drawing/2014/main" id="{81FBC78F-4D29-4A24-A16A-1D4718EA9FB6}"/>
              </a:ext>
            </a:extLst>
          </p:cNvPr>
          <p:cNvSpPr/>
          <p:nvPr/>
        </p:nvSpPr>
        <p:spPr>
          <a:xfrm>
            <a:off x="4181164" y="1592349"/>
            <a:ext cx="1193187" cy="3164684"/>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SBA Loans</a:t>
            </a:r>
          </a:p>
          <a:p>
            <a:pPr algn="ctr"/>
            <a:r>
              <a:rPr lang="en-US" sz="1200" b="1" dirty="0">
                <a:solidFill>
                  <a:schemeClr val="tx1"/>
                </a:solidFill>
                <a:latin typeface="Times New Roman" panose="02020603050405020304" pitchFamily="18" charset="0"/>
                <a:cs typeface="Times New Roman" panose="02020603050405020304" pitchFamily="18" charset="0"/>
              </a:rPr>
              <a:t>Real Property, Business and Personal Loans </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u="sng" dirty="0">
                <a:solidFill>
                  <a:schemeClr val="tx1"/>
                </a:solidFill>
                <a:latin typeface="Times New Roman" panose="02020603050405020304" pitchFamily="18" charset="0"/>
                <a:cs typeface="Times New Roman" panose="02020603050405020304" pitchFamily="18" charset="0"/>
              </a:rPr>
              <a:t>HUD</a:t>
            </a:r>
          </a:p>
          <a:p>
            <a:pPr algn="ctr"/>
            <a:r>
              <a:rPr lang="en-US" sz="1200" b="1" dirty="0">
                <a:solidFill>
                  <a:schemeClr val="tx1"/>
                </a:solidFill>
                <a:latin typeface="Times New Roman" panose="02020603050405020304" pitchFamily="18" charset="0"/>
                <a:cs typeface="Times New Roman" panose="02020603050405020304" pitchFamily="18" charset="0"/>
              </a:rPr>
              <a:t>Contacts Grantees and PHA’s</a:t>
            </a:r>
          </a:p>
        </p:txBody>
      </p:sp>
      <p:sp>
        <p:nvSpPr>
          <p:cNvPr id="21" name="Flowchart: Alternate Process 20">
            <a:extLst>
              <a:ext uri="{FF2B5EF4-FFF2-40B4-BE49-F238E27FC236}">
                <a16:creationId xmlns:a16="http://schemas.microsoft.com/office/drawing/2014/main" id="{D9A3FD10-9F47-4486-BE3A-ACA44F204DE2}"/>
              </a:ext>
            </a:extLst>
          </p:cNvPr>
          <p:cNvSpPr/>
          <p:nvPr/>
        </p:nvSpPr>
        <p:spPr>
          <a:xfrm>
            <a:off x="5557839" y="1619775"/>
            <a:ext cx="1193187" cy="3164684"/>
          </a:xfrm>
          <a:prstGeom prst="flowChartAlternateProcess">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FEMA</a:t>
            </a:r>
          </a:p>
          <a:p>
            <a:pPr algn="ctr"/>
            <a:endParaRPr lang="en-US" sz="1200" b="1" u="sng"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Temp. Hsg.</a:t>
            </a:r>
          </a:p>
          <a:p>
            <a:pPr algn="ctr"/>
            <a:r>
              <a:rPr lang="en-US" sz="1200" b="1" dirty="0">
                <a:solidFill>
                  <a:schemeClr val="tx1"/>
                </a:solidFill>
                <a:latin typeface="Times New Roman" panose="02020603050405020304" pitchFamily="18" charset="0"/>
                <a:cs typeface="Times New Roman" panose="02020603050405020304" pitchFamily="18" charset="0"/>
              </a:rPr>
              <a:t>Repair</a:t>
            </a:r>
          </a:p>
          <a:p>
            <a:pPr algn="ctr"/>
            <a:r>
              <a:rPr lang="en-US" sz="1200" b="1" dirty="0">
                <a:solidFill>
                  <a:schemeClr val="tx1"/>
                </a:solidFill>
                <a:latin typeface="Times New Roman" panose="02020603050405020304" pitchFamily="18" charset="0"/>
                <a:cs typeface="Times New Roman" panose="02020603050405020304" pitchFamily="18" charset="0"/>
              </a:rPr>
              <a:t>Med.Dent.</a:t>
            </a:r>
          </a:p>
          <a:p>
            <a:pPr algn="ctr"/>
            <a:r>
              <a:rPr lang="en-US" sz="1200" b="1" dirty="0">
                <a:solidFill>
                  <a:schemeClr val="tx1"/>
                </a:solidFill>
                <a:latin typeface="Times New Roman" panose="02020603050405020304" pitchFamily="18" charset="0"/>
                <a:cs typeface="Times New Roman" panose="02020603050405020304" pitchFamily="18" charset="0"/>
              </a:rPr>
              <a:t>Child Care</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u="sng" dirty="0">
                <a:solidFill>
                  <a:schemeClr val="tx1"/>
                </a:solidFill>
                <a:latin typeface="Times New Roman" panose="02020603050405020304" pitchFamily="18" charset="0"/>
                <a:cs typeface="Times New Roman" panose="02020603050405020304" pitchFamily="18" charset="0"/>
              </a:rPr>
              <a:t>HUD</a:t>
            </a:r>
          </a:p>
          <a:p>
            <a:pPr algn="ctr"/>
            <a:endParaRPr lang="en-US" sz="1200" b="1" u="sng"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Placement at other PHA and subsidized units where possible</a:t>
            </a:r>
          </a:p>
          <a:p>
            <a:pPr algn="ctr"/>
            <a:endParaRPr lang="en-US" sz="1200" dirty="0">
              <a:solidFill>
                <a:schemeClr val="tx1"/>
              </a:solidFill>
              <a:latin typeface="Times New Roman" panose="02020603050405020304" pitchFamily="18" charset="0"/>
              <a:cs typeface="Times New Roman" panose="02020603050405020304" pitchFamily="18" charset="0"/>
            </a:endParaRPr>
          </a:p>
        </p:txBody>
      </p:sp>
      <p:sp>
        <p:nvSpPr>
          <p:cNvPr id="23" name="Flowchart: Alternate Process 22">
            <a:extLst>
              <a:ext uri="{FF2B5EF4-FFF2-40B4-BE49-F238E27FC236}">
                <a16:creationId xmlns:a16="http://schemas.microsoft.com/office/drawing/2014/main" id="{B1D18E88-1EC6-46CF-9062-6F5F699BED36}"/>
              </a:ext>
            </a:extLst>
          </p:cNvPr>
          <p:cNvSpPr/>
          <p:nvPr/>
        </p:nvSpPr>
        <p:spPr>
          <a:xfrm>
            <a:off x="7034107" y="1633488"/>
            <a:ext cx="1193187" cy="3137257"/>
          </a:xfrm>
          <a:prstGeom prst="flowChartAlternateProcess">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latin typeface="Times New Roman" panose="02020603050405020304" pitchFamily="18" charset="0"/>
                <a:cs typeface="Times New Roman" panose="02020603050405020304" pitchFamily="18" charset="0"/>
              </a:rPr>
              <a:t>Long-term </a:t>
            </a:r>
            <a:r>
              <a:rPr lang="en-US" sz="1200" b="1" u="sng" dirty="0">
                <a:solidFill>
                  <a:schemeClr val="tx1"/>
                </a:solidFill>
                <a:latin typeface="Times New Roman" panose="02020603050405020304" pitchFamily="18" charset="0"/>
                <a:cs typeface="Times New Roman" panose="02020603050405020304" pitchFamily="18" charset="0"/>
              </a:rPr>
              <a:t>Recovery</a:t>
            </a:r>
          </a:p>
          <a:p>
            <a:pPr algn="ctr"/>
            <a:endParaRPr lang="en-US" sz="1200" b="1" u="sng"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 Locally Driven</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Interagency Recovery Group</a:t>
            </a:r>
          </a:p>
          <a:p>
            <a:pPr algn="ctr"/>
            <a:r>
              <a:rPr lang="en-US" sz="1200" b="1" dirty="0">
                <a:solidFill>
                  <a:schemeClr val="tx1"/>
                </a:solidFill>
                <a:latin typeface="Times New Roman" panose="02020603050405020304" pitchFamily="18" charset="0"/>
                <a:cs typeface="Times New Roman" panose="02020603050405020304" pitchFamily="18" charset="0"/>
              </a:rPr>
              <a:t>State, Local and Fed, including HUD</a:t>
            </a:r>
          </a:p>
        </p:txBody>
      </p:sp>
      <p:sp>
        <p:nvSpPr>
          <p:cNvPr id="27" name="Flowchart: Alternate Process 26">
            <a:extLst>
              <a:ext uri="{FF2B5EF4-FFF2-40B4-BE49-F238E27FC236}">
                <a16:creationId xmlns:a16="http://schemas.microsoft.com/office/drawing/2014/main" id="{8D7E1F97-99FC-464D-9285-04B3C38CE988}"/>
              </a:ext>
            </a:extLst>
          </p:cNvPr>
          <p:cNvSpPr/>
          <p:nvPr/>
        </p:nvSpPr>
        <p:spPr>
          <a:xfrm>
            <a:off x="4202855" y="1592349"/>
            <a:ext cx="1193187" cy="3164684"/>
          </a:xfrm>
          <a:prstGeom prst="flowChartAlternateProcess">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chemeClr val="tx1"/>
                </a:solidFill>
                <a:latin typeface="Times New Roman" panose="02020603050405020304" pitchFamily="18" charset="0"/>
                <a:cs typeface="Times New Roman" panose="02020603050405020304" pitchFamily="18" charset="0"/>
              </a:rPr>
              <a:t>SBA Loans</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Real Property, Business and Personal Loans </a:t>
            </a:r>
          </a:p>
          <a:p>
            <a:pPr algn="ctr"/>
            <a:endParaRPr lang="en-US" sz="1200" b="1" dirty="0">
              <a:solidFill>
                <a:schemeClr val="tx1"/>
              </a:solidFill>
              <a:latin typeface="Times New Roman" panose="02020603050405020304" pitchFamily="18" charset="0"/>
              <a:cs typeface="Times New Roman" panose="02020603050405020304" pitchFamily="18" charset="0"/>
            </a:endParaRPr>
          </a:p>
          <a:p>
            <a:pPr algn="ctr"/>
            <a:r>
              <a:rPr lang="en-US" sz="1200" b="1" u="sng" dirty="0">
                <a:solidFill>
                  <a:schemeClr val="tx1"/>
                </a:solidFill>
                <a:latin typeface="Times New Roman" panose="02020603050405020304" pitchFamily="18" charset="0"/>
                <a:cs typeface="Times New Roman" panose="02020603050405020304" pitchFamily="18" charset="0"/>
              </a:rPr>
              <a:t>HUD</a:t>
            </a:r>
          </a:p>
          <a:p>
            <a:pPr algn="ctr"/>
            <a:endParaRPr lang="en-US" sz="1200" b="1" u="sng" dirty="0">
              <a:solidFill>
                <a:schemeClr val="tx1"/>
              </a:solidFill>
              <a:latin typeface="Times New Roman" panose="02020603050405020304" pitchFamily="18" charset="0"/>
              <a:cs typeface="Times New Roman" panose="02020603050405020304" pitchFamily="18" charset="0"/>
            </a:endParaRPr>
          </a:p>
          <a:p>
            <a:pPr algn="ctr"/>
            <a:r>
              <a:rPr lang="en-US" sz="1200" b="1" dirty="0">
                <a:solidFill>
                  <a:schemeClr val="tx1"/>
                </a:solidFill>
                <a:latin typeface="Times New Roman" panose="02020603050405020304" pitchFamily="18" charset="0"/>
                <a:cs typeface="Times New Roman" panose="02020603050405020304" pitchFamily="18" charset="0"/>
              </a:rPr>
              <a:t>Contacts Grantees, MF projects, and PHA’s</a:t>
            </a:r>
          </a:p>
        </p:txBody>
      </p:sp>
      <p:sp>
        <p:nvSpPr>
          <p:cNvPr id="31" name="Flowchart: Alternate Process 30">
            <a:extLst>
              <a:ext uri="{FF2B5EF4-FFF2-40B4-BE49-F238E27FC236}">
                <a16:creationId xmlns:a16="http://schemas.microsoft.com/office/drawing/2014/main" id="{C5124F1F-BA51-454A-A71E-B50D9EB79FE7}"/>
              </a:ext>
            </a:extLst>
          </p:cNvPr>
          <p:cNvSpPr/>
          <p:nvPr/>
        </p:nvSpPr>
        <p:spPr>
          <a:xfrm>
            <a:off x="794983" y="1035194"/>
            <a:ext cx="7886699" cy="490336"/>
          </a:xfrm>
          <a:prstGeom prst="flowChartAlternateProcess">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Times New Roman" panose="02020603050405020304" pitchFamily="18" charset="0"/>
                <a:cs typeface="Times New Roman" panose="02020603050405020304" pitchFamily="18" charset="0"/>
              </a:rPr>
              <a:t>Response is immediate (30 – 60 days).  Recovery begins day two until…?</a:t>
            </a:r>
          </a:p>
        </p:txBody>
      </p:sp>
    </p:spTree>
    <p:extLst>
      <p:ext uri="{BB962C8B-B14F-4D97-AF65-F5344CB8AC3E}">
        <p14:creationId xmlns:p14="http://schemas.microsoft.com/office/powerpoint/2010/main" val="4017647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82909-73B7-42F7-97AF-593735360CBA}"/>
              </a:ext>
            </a:extLst>
          </p:cNvPr>
          <p:cNvSpPr>
            <a:spLocks noGrp="1"/>
          </p:cNvSpPr>
          <p:nvPr>
            <p:ph type="title"/>
          </p:nvPr>
        </p:nvSpPr>
        <p:spPr>
          <a:ln w="19050">
            <a:solidFill>
              <a:schemeClr val="tx1"/>
            </a:solidFill>
          </a:ln>
        </p:spPr>
        <p:txBody>
          <a:bodyPr>
            <a:noAutofit/>
          </a:bodyPr>
          <a:lstStyle/>
          <a:p>
            <a:pPr algn="ctr"/>
            <a:r>
              <a:rPr lang="en-US" sz="3600" dirty="0">
                <a:latin typeface="Times New Roman" panose="02020603050405020304" pitchFamily="18" charset="0"/>
                <a:cs typeface="Times New Roman" panose="02020603050405020304" pitchFamily="18" charset="0"/>
              </a:rPr>
              <a:t>National Disaster Recovery Framework</a:t>
            </a:r>
          </a:p>
        </p:txBody>
      </p:sp>
      <p:sp>
        <p:nvSpPr>
          <p:cNvPr id="3" name="Content Placeholder 2">
            <a:extLst>
              <a:ext uri="{FF2B5EF4-FFF2-40B4-BE49-F238E27FC236}">
                <a16:creationId xmlns:a16="http://schemas.microsoft.com/office/drawing/2014/main" id="{0CEF8EE7-06EA-4EB9-B9C8-9F92331C6A4F}"/>
              </a:ext>
            </a:extLst>
          </p:cNvPr>
          <p:cNvSpPr>
            <a:spLocks noGrp="1"/>
          </p:cNvSpPr>
          <p:nvPr>
            <p:ph idx="1"/>
          </p:nvPr>
        </p:nvSpPr>
        <p:spPr>
          <a:ln>
            <a:solidFill>
              <a:schemeClr val="tx1"/>
            </a:solidFill>
          </a:ln>
        </p:spPr>
        <p:txBody>
          <a:bodyPr>
            <a:normAutofit fontScale="92500" lnSpcReduction="10000"/>
          </a:bodyPr>
          <a:lstStyle/>
          <a:p>
            <a:pPr marL="0" indent="0">
              <a:buNone/>
            </a:pPr>
            <a:r>
              <a:rPr lang="en-US" sz="2200" dirty="0">
                <a:latin typeface="Times New Roman" panose="02020603050405020304" pitchFamily="18" charset="0"/>
                <a:cs typeface="Times New Roman" panose="02020603050405020304" pitchFamily="18" charset="0"/>
              </a:rPr>
              <a:t>Coordinated by FEMA:  Establishes “Resource Support Function” consisting of representation from all Federal Agencies</a:t>
            </a:r>
          </a:p>
          <a:p>
            <a:pPr marL="457200" indent="-457200">
              <a:buFont typeface="+mj-lt"/>
              <a:buAutoNum type="arabicPeriod"/>
            </a:pPr>
            <a:r>
              <a:rPr lang="en-US" dirty="0">
                <a:latin typeface="Times New Roman" panose="02020603050405020304" pitchFamily="18" charset="0"/>
                <a:cs typeface="Times New Roman" panose="02020603050405020304" pitchFamily="18" charset="0"/>
              </a:rPr>
              <a:t>Community Planning/Capacity Building – HUD </a:t>
            </a:r>
          </a:p>
          <a:p>
            <a:pPr marL="457200" indent="-457200">
              <a:buFont typeface="+mj-lt"/>
              <a:buAutoNum type="arabicPeriod"/>
            </a:pPr>
            <a:r>
              <a:rPr lang="en-US" dirty="0">
                <a:latin typeface="Times New Roman" panose="02020603050405020304" pitchFamily="18" charset="0"/>
                <a:cs typeface="Times New Roman" panose="02020603050405020304" pitchFamily="18" charset="0"/>
              </a:rPr>
              <a:t>Economic Development - DOC</a:t>
            </a:r>
          </a:p>
          <a:p>
            <a:pPr marL="457200" indent="-457200">
              <a:buFont typeface="+mj-lt"/>
              <a:buAutoNum type="arabicPeriod"/>
            </a:pPr>
            <a:r>
              <a:rPr lang="en-US" dirty="0">
                <a:latin typeface="Times New Roman" panose="02020603050405020304" pitchFamily="18" charset="0"/>
                <a:cs typeface="Times New Roman" panose="02020603050405020304" pitchFamily="18" charset="0"/>
              </a:rPr>
              <a:t>Health and Social Services – DHS</a:t>
            </a:r>
          </a:p>
          <a:p>
            <a:pPr marL="457200" indent="-457200">
              <a:buFont typeface="+mj-lt"/>
              <a:buAutoNum type="arabicPeriod"/>
            </a:pPr>
            <a:r>
              <a:rPr lang="en-US" dirty="0">
                <a:latin typeface="Times New Roman" panose="02020603050405020304" pitchFamily="18" charset="0"/>
                <a:cs typeface="Times New Roman" panose="02020603050405020304" pitchFamily="18" charset="0"/>
              </a:rPr>
              <a:t>Housing – HUD </a:t>
            </a:r>
          </a:p>
          <a:p>
            <a:pPr marL="457200" indent="-457200">
              <a:buFont typeface="+mj-lt"/>
              <a:buAutoNum type="arabicPeriod"/>
            </a:pPr>
            <a:r>
              <a:rPr lang="en-US" dirty="0">
                <a:latin typeface="Times New Roman" panose="02020603050405020304" pitchFamily="18" charset="0"/>
                <a:cs typeface="Times New Roman" panose="02020603050405020304" pitchFamily="18" charset="0"/>
              </a:rPr>
              <a:t>Infrastructure – Army Corps of </a:t>
            </a:r>
            <a:r>
              <a:rPr lang="en-US" dirty="0" err="1">
                <a:latin typeface="Times New Roman" panose="02020603050405020304" pitchFamily="18" charset="0"/>
                <a:cs typeface="Times New Roman" panose="02020603050405020304" pitchFamily="18" charset="0"/>
              </a:rPr>
              <a:t>Engrs</a:t>
            </a:r>
            <a:r>
              <a:rPr lang="en-US" dirty="0">
                <a:latin typeface="Times New Roman" panose="02020603050405020304" pitchFamily="18" charset="0"/>
                <a:cs typeface="Times New Roman" panose="02020603050405020304" pitchFamily="18" charset="0"/>
              </a:rPr>
              <a:t> </a:t>
            </a:r>
          </a:p>
          <a:p>
            <a:pPr marL="457200" indent="-457200">
              <a:buAutoNum type="arabicPeriod" startAt="6"/>
            </a:pPr>
            <a:r>
              <a:rPr lang="en-US" dirty="0">
                <a:latin typeface="Times New Roman" panose="02020603050405020304" pitchFamily="18" charset="0"/>
                <a:cs typeface="Times New Roman" panose="02020603050405020304" pitchFamily="18" charset="0"/>
              </a:rPr>
              <a:t>Natural and Cultural Resources – DOI</a:t>
            </a:r>
          </a:p>
          <a:p>
            <a:pPr marL="0" indent="0">
              <a:buNone/>
            </a:pPr>
            <a:endParaRPr lang="en-US" dirty="0"/>
          </a:p>
          <a:p>
            <a:pPr marL="0" indent="0">
              <a:buNone/>
            </a:pPr>
            <a:r>
              <a:rPr lang="en-US" sz="1400" dirty="0">
                <a:latin typeface="Times New Roman" panose="02020603050405020304" pitchFamily="18" charset="0"/>
                <a:cs typeface="Times New Roman" panose="02020603050405020304" pitchFamily="18" charset="0"/>
              </a:rPr>
              <a:t>https://www.fema.gov/national-disaster-recovery-framework</a:t>
            </a:r>
          </a:p>
        </p:txBody>
      </p:sp>
      <p:pic>
        <p:nvPicPr>
          <p:cNvPr id="5" name="Picture 4">
            <a:extLst>
              <a:ext uri="{FF2B5EF4-FFF2-40B4-BE49-F238E27FC236}">
                <a16:creationId xmlns:a16="http://schemas.microsoft.com/office/drawing/2014/main" id="{50FD3F23-B29A-4B7A-9FF9-6B4527BC8771}"/>
              </a:ext>
            </a:extLst>
          </p:cNvPr>
          <p:cNvPicPr>
            <a:picLocks noChangeAspect="1"/>
          </p:cNvPicPr>
          <p:nvPr/>
        </p:nvPicPr>
        <p:blipFill>
          <a:blip r:embed="rId2"/>
          <a:stretch>
            <a:fillRect/>
          </a:stretch>
        </p:blipFill>
        <p:spPr>
          <a:xfrm>
            <a:off x="5322095" y="2157413"/>
            <a:ext cx="3193256" cy="2422195"/>
          </a:xfrm>
          <a:prstGeom prst="rect">
            <a:avLst/>
          </a:prstGeom>
        </p:spPr>
      </p:pic>
    </p:spTree>
    <p:extLst>
      <p:ext uri="{BB962C8B-B14F-4D97-AF65-F5344CB8AC3E}">
        <p14:creationId xmlns:p14="http://schemas.microsoft.com/office/powerpoint/2010/main" val="2944251940"/>
      </p:ext>
    </p:extLst>
  </p:cSld>
  <p:clrMapOvr>
    <a:masterClrMapping/>
  </p:clrMapOvr>
</p:sld>
</file>

<file path=ppt/theme/theme1.xml><?xml version="1.0" encoding="utf-8"?>
<a:theme xmlns:a="http://schemas.openxmlformats.org/drawingml/2006/main" name="Office Theme">
  <a:themeElements>
    <a:clrScheme name="HUD Template">
      <a:dk1>
        <a:srgbClr val="0D404F"/>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1791</TotalTime>
  <Words>2346</Words>
  <Application>Microsoft Office PowerPoint</Application>
  <PresentationFormat>On-screen Show (16:9)</PresentationFormat>
  <Paragraphs>254</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Times New Roman</vt:lpstr>
      <vt:lpstr>Wingdings</vt:lpstr>
      <vt:lpstr>Office Theme</vt:lpstr>
      <vt:lpstr>PowerPoint Presentation</vt:lpstr>
      <vt:lpstr>PowerPoint Presentation</vt:lpstr>
      <vt:lpstr>PowerPoint Presentation</vt:lpstr>
      <vt:lpstr>Regional Relocation Specialists</vt:lpstr>
      <vt:lpstr>PowerPoint Presentation</vt:lpstr>
      <vt:lpstr>$1.6 Billion CDBG – DR  Awarded to Seven States for  2018 Disasters</vt:lpstr>
      <vt:lpstr>CDBG-DR Awards</vt:lpstr>
      <vt:lpstr>Response and Recovery Sequence</vt:lpstr>
      <vt:lpstr>National Disaster Recovery Framework</vt:lpstr>
      <vt:lpstr> 2018 Camp Fire (DR – 4407) Butte County, California (11/8 – 11/25/18) </vt:lpstr>
      <vt:lpstr>DR – 4407/Post Fire Mass Relocation </vt:lpstr>
      <vt:lpstr>Establishing CDBG-DR “Need” Numbers</vt:lpstr>
      <vt:lpstr>PowerPoint Presentation</vt:lpstr>
      <vt:lpstr>PowerPoint Presentation</vt:lpstr>
      <vt:lpstr>PowerPoint Presentation</vt:lpstr>
      <vt:lpstr>The CDBG-DR Life Cycle</vt:lpstr>
      <vt:lpstr>PowerPoint Presentation</vt:lpstr>
      <vt:lpstr>Waivers &amp; Alternative Requirements</vt:lpstr>
      <vt:lpstr>Waivers &amp; Alternative Requirements</vt:lpstr>
      <vt:lpstr>CDBG-DR Grantee Roles</vt:lpstr>
      <vt:lpstr>Program Execution</vt:lpstr>
      <vt:lpstr>PowerPoint Presentation</vt:lpstr>
      <vt:lpstr>PowerPoint Presentation</vt:lpstr>
      <vt:lpstr>From Action Plans to Activities</vt:lpstr>
      <vt:lpstr>Common Eligible Activities with URA Applicability</vt:lpstr>
      <vt:lpstr>URA Applicability</vt:lpstr>
      <vt:lpstr>URA Applicability</vt:lpstr>
      <vt:lpstr>Acquisition &amp; Buyout URA Issues</vt:lpstr>
      <vt:lpstr>Acquisition &amp; Buyout URA Issues</vt:lpstr>
      <vt:lpstr>Acquisition &amp; Buyout URA Issues</vt:lpstr>
      <vt:lpstr>Acquisition &amp; Buyout URA Issues</vt:lpstr>
      <vt:lpstr>Acquisition &amp; Buyout URA Issues</vt:lpstr>
      <vt:lpstr>Duplication of Benefit</vt:lpstr>
      <vt:lpstr>HUD Compliance Monitoring</vt:lpstr>
      <vt:lpstr>HUD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Smith, Jay</dc:creator>
  <cp:lastModifiedBy>Neira, Sara M</cp:lastModifiedBy>
  <cp:revision>90</cp:revision>
  <cp:lastPrinted>2019-06-04T20:11:55Z</cp:lastPrinted>
  <dcterms:created xsi:type="dcterms:W3CDTF">2019-05-15T16:32:07Z</dcterms:created>
  <dcterms:modified xsi:type="dcterms:W3CDTF">2019-06-07T14:19:51Z</dcterms:modified>
</cp:coreProperties>
</file>