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2"/>
  </p:notesMasterIdLst>
  <p:sldIdLst>
    <p:sldId id="256" r:id="rId5"/>
    <p:sldId id="259" r:id="rId6"/>
    <p:sldId id="261" r:id="rId7"/>
    <p:sldId id="257" r:id="rId8"/>
    <p:sldId id="266" r:id="rId9"/>
    <p:sldId id="262" r:id="rId10"/>
    <p:sldId id="277" r:id="rId11"/>
    <p:sldId id="278" r:id="rId12"/>
    <p:sldId id="281" r:id="rId13"/>
    <p:sldId id="282" r:id="rId14"/>
    <p:sldId id="280" r:id="rId15"/>
    <p:sldId id="283" r:id="rId16"/>
    <p:sldId id="285" r:id="rId17"/>
    <p:sldId id="286" r:id="rId18"/>
    <p:sldId id="288" r:id="rId19"/>
    <p:sldId id="263" r:id="rId20"/>
    <p:sldId id="274" r:id="rId21"/>
    <p:sldId id="275" r:id="rId22"/>
    <p:sldId id="267" r:id="rId23"/>
    <p:sldId id="269" r:id="rId24"/>
    <p:sldId id="289" r:id="rId25"/>
    <p:sldId id="273" r:id="rId26"/>
    <p:sldId id="287" r:id="rId27"/>
    <p:sldId id="271" r:id="rId28"/>
    <p:sldId id="276" r:id="rId29"/>
    <p:sldId id="272" r:id="rId30"/>
    <p:sldId id="290" r:id="rId31"/>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pitchFamily="34" charset="0"/>
        <a:ea typeface="ヒラギノ角ゴ Pro W3" pitchFamily="125" charset="-128"/>
        <a:cs typeface="+mn-cs"/>
      </a:defRPr>
    </a:lvl1pPr>
    <a:lvl2pPr marL="457200" algn="l" defTabSz="457200" rtl="0" fontAlgn="base">
      <a:spcBef>
        <a:spcPct val="0"/>
      </a:spcBef>
      <a:spcAft>
        <a:spcPct val="0"/>
      </a:spcAft>
      <a:defRPr kern="1200">
        <a:solidFill>
          <a:schemeClr val="tx1"/>
        </a:solidFill>
        <a:latin typeface="Arial" pitchFamily="34" charset="0"/>
        <a:ea typeface="ヒラギノ角ゴ Pro W3" pitchFamily="125" charset="-128"/>
        <a:cs typeface="+mn-cs"/>
      </a:defRPr>
    </a:lvl2pPr>
    <a:lvl3pPr marL="914400" algn="l" defTabSz="457200" rtl="0" fontAlgn="base">
      <a:spcBef>
        <a:spcPct val="0"/>
      </a:spcBef>
      <a:spcAft>
        <a:spcPct val="0"/>
      </a:spcAft>
      <a:defRPr kern="1200">
        <a:solidFill>
          <a:schemeClr val="tx1"/>
        </a:solidFill>
        <a:latin typeface="Arial" pitchFamily="34" charset="0"/>
        <a:ea typeface="ヒラギノ角ゴ Pro W3" pitchFamily="125" charset="-128"/>
        <a:cs typeface="+mn-cs"/>
      </a:defRPr>
    </a:lvl3pPr>
    <a:lvl4pPr marL="1371600" algn="l" defTabSz="457200" rtl="0" fontAlgn="base">
      <a:spcBef>
        <a:spcPct val="0"/>
      </a:spcBef>
      <a:spcAft>
        <a:spcPct val="0"/>
      </a:spcAft>
      <a:defRPr kern="1200">
        <a:solidFill>
          <a:schemeClr val="tx1"/>
        </a:solidFill>
        <a:latin typeface="Arial" pitchFamily="34" charset="0"/>
        <a:ea typeface="ヒラギノ角ゴ Pro W3" pitchFamily="125" charset="-128"/>
        <a:cs typeface="+mn-cs"/>
      </a:defRPr>
    </a:lvl4pPr>
    <a:lvl5pPr marL="1828800" algn="l" defTabSz="457200" rtl="0" fontAlgn="base">
      <a:spcBef>
        <a:spcPct val="0"/>
      </a:spcBef>
      <a:spcAft>
        <a:spcPct val="0"/>
      </a:spcAft>
      <a:defRPr kern="1200">
        <a:solidFill>
          <a:schemeClr val="tx1"/>
        </a:solidFill>
        <a:latin typeface="Arial" pitchFamily="34" charset="0"/>
        <a:ea typeface="ヒラギノ角ゴ Pro W3" pitchFamily="125" charset="-128"/>
        <a:cs typeface="+mn-cs"/>
      </a:defRPr>
    </a:lvl5pPr>
    <a:lvl6pPr marL="2286000" algn="l" defTabSz="914400" rtl="0" eaLnBrk="1" latinLnBrk="0" hangingPunct="1">
      <a:defRPr kern="1200">
        <a:solidFill>
          <a:schemeClr val="tx1"/>
        </a:solidFill>
        <a:latin typeface="Arial" pitchFamily="34" charset="0"/>
        <a:ea typeface="ヒラギノ角ゴ Pro W3" pitchFamily="125" charset="-128"/>
        <a:cs typeface="+mn-cs"/>
      </a:defRPr>
    </a:lvl6pPr>
    <a:lvl7pPr marL="2743200" algn="l" defTabSz="914400" rtl="0" eaLnBrk="1" latinLnBrk="0" hangingPunct="1">
      <a:defRPr kern="1200">
        <a:solidFill>
          <a:schemeClr val="tx1"/>
        </a:solidFill>
        <a:latin typeface="Arial" pitchFamily="34" charset="0"/>
        <a:ea typeface="ヒラギノ角ゴ Pro W3" pitchFamily="125" charset="-128"/>
        <a:cs typeface="+mn-cs"/>
      </a:defRPr>
    </a:lvl7pPr>
    <a:lvl8pPr marL="3200400" algn="l" defTabSz="914400" rtl="0" eaLnBrk="1" latinLnBrk="0" hangingPunct="1">
      <a:defRPr kern="1200">
        <a:solidFill>
          <a:schemeClr val="tx1"/>
        </a:solidFill>
        <a:latin typeface="Arial" pitchFamily="34" charset="0"/>
        <a:ea typeface="ヒラギノ角ゴ Pro W3" pitchFamily="125" charset="-128"/>
        <a:cs typeface="+mn-cs"/>
      </a:defRPr>
    </a:lvl8pPr>
    <a:lvl9pPr marL="3657600" algn="l" defTabSz="914400" rtl="0" eaLnBrk="1" latinLnBrk="0" hangingPunct="1">
      <a:defRPr kern="1200">
        <a:solidFill>
          <a:schemeClr val="tx1"/>
        </a:solidFill>
        <a:latin typeface="Arial" pitchFamily="34" charset="0"/>
        <a:ea typeface="ヒラギノ角ゴ Pro W3" pitchFamily="125"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ristin Mayfield" initials="KM" lastIdx="13" clrIdx="0">
    <p:extLst>
      <p:ext uri="{19B8F6BF-5375-455C-9EA6-DF929625EA0E}">
        <p15:presenceInfo xmlns:p15="http://schemas.microsoft.com/office/powerpoint/2012/main" userId="S::kristin.mayfield@percheronllc.com::bc4d2749-0b3c-479c-ab4b-65200a6f6e4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3B67"/>
    <a:srgbClr val="1C3D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3673" autoAdjust="0"/>
  </p:normalViewPr>
  <p:slideViewPr>
    <p:cSldViewPr snapToGrid="0" snapToObjects="1">
      <p:cViewPr varScale="1">
        <p:scale>
          <a:sx n="107" d="100"/>
          <a:sy n="107" d="100"/>
        </p:scale>
        <p:origin x="1734" y="96"/>
      </p:cViewPr>
      <p:guideLst>
        <p:guide orient="horz" pos="2160"/>
        <p:guide pos="2880"/>
      </p:guideLst>
    </p:cSldViewPr>
  </p:slideViewPr>
  <p:outlineViewPr>
    <p:cViewPr>
      <p:scale>
        <a:sx n="33" d="100"/>
        <a:sy n="33" d="100"/>
      </p:scale>
      <p:origin x="0" y="-4044"/>
    </p:cViewPr>
  </p:outlineViewPr>
  <p:notesTextViewPr>
    <p:cViewPr>
      <p:scale>
        <a:sx n="3" d="2"/>
        <a:sy n="3" d="2"/>
      </p:scale>
      <p:origin x="0" y="0"/>
    </p:cViewPr>
  </p:notesTextViewPr>
  <p:sorterViewPr>
    <p:cViewPr varScale="1">
      <p:scale>
        <a:sx n="100" d="100"/>
        <a:sy n="100" d="100"/>
      </p:scale>
      <p:origin x="0" y="0"/>
    </p:cViewPr>
  </p:sorterViewPr>
  <p:notesViewPr>
    <p:cSldViewPr snapToGrid="0" snapToObjects="1">
      <p:cViewPr varScale="1">
        <p:scale>
          <a:sx n="87" d="100"/>
          <a:sy n="87" d="100"/>
        </p:scale>
        <p:origin x="3840"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971B1F-2AD1-4FDD-ABDE-1D7A654B85DE}" type="datetimeFigureOut">
              <a:rPr lang="en-US" smtClean="0"/>
              <a:t>6/10/2019</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58180B-FF49-4404-96B0-0911E9C492B2}" type="slidenum">
              <a:rPr lang="en-US" smtClean="0"/>
              <a:t>‹#›</a:t>
            </a:fld>
            <a:endParaRPr lang="en-US"/>
          </a:p>
        </p:txBody>
      </p:sp>
    </p:spTree>
    <p:extLst>
      <p:ext uri="{BB962C8B-B14F-4D97-AF65-F5344CB8AC3E}">
        <p14:creationId xmlns:p14="http://schemas.microsoft.com/office/powerpoint/2010/main" val="15101056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Todd – Welcome to Manage your survey contractor</a:t>
            </a:r>
            <a:r>
              <a:rPr lang="en-US" sz="2000" dirty="0"/>
              <a:t>*</a:t>
            </a:r>
          </a:p>
        </p:txBody>
      </p:sp>
      <p:sp>
        <p:nvSpPr>
          <p:cNvPr id="4" name="Slide Number Placeholder 3"/>
          <p:cNvSpPr>
            <a:spLocks noGrp="1"/>
          </p:cNvSpPr>
          <p:nvPr>
            <p:ph type="sldNum" sz="quarter" idx="5"/>
          </p:nvPr>
        </p:nvSpPr>
        <p:spPr/>
        <p:txBody>
          <a:bodyPr/>
          <a:lstStyle/>
          <a:p>
            <a:fld id="{6C58180B-FF49-4404-96B0-0911E9C492B2}" type="slidenum">
              <a:rPr lang="en-US" smtClean="0"/>
              <a:t>1</a:t>
            </a:fld>
            <a:endParaRPr lang="en-US"/>
          </a:p>
        </p:txBody>
      </p:sp>
    </p:spTree>
    <p:extLst>
      <p:ext uri="{BB962C8B-B14F-4D97-AF65-F5344CB8AC3E}">
        <p14:creationId xmlns:p14="http://schemas.microsoft.com/office/powerpoint/2010/main" val="15058651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Making sure your surveyor can be as simple as a statement in a Request for Proposal or Bid with a statement stating such. Maybe </a:t>
            </a:r>
          </a:p>
        </p:txBody>
      </p:sp>
      <p:sp>
        <p:nvSpPr>
          <p:cNvPr id="4" name="Slide Number Placeholder 3"/>
          <p:cNvSpPr>
            <a:spLocks noGrp="1"/>
          </p:cNvSpPr>
          <p:nvPr>
            <p:ph type="sldNum" sz="quarter" idx="5"/>
          </p:nvPr>
        </p:nvSpPr>
        <p:spPr/>
        <p:txBody>
          <a:bodyPr/>
          <a:lstStyle/>
          <a:p>
            <a:fld id="{6C58180B-FF49-4404-96B0-0911E9C492B2}" type="slidenum">
              <a:rPr lang="en-US" smtClean="0"/>
              <a:t>11</a:t>
            </a:fld>
            <a:endParaRPr lang="en-US"/>
          </a:p>
        </p:txBody>
      </p:sp>
    </p:spTree>
    <p:extLst>
      <p:ext uri="{BB962C8B-B14F-4D97-AF65-F5344CB8AC3E}">
        <p14:creationId xmlns:p14="http://schemas.microsoft.com/office/powerpoint/2010/main" val="29486051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Making sure your surveyor can be as simple as a statement in a Request for Proposal or Bid with a statement stating such. Maybe </a:t>
            </a:r>
          </a:p>
        </p:txBody>
      </p:sp>
      <p:sp>
        <p:nvSpPr>
          <p:cNvPr id="4" name="Slide Number Placeholder 3"/>
          <p:cNvSpPr>
            <a:spLocks noGrp="1"/>
          </p:cNvSpPr>
          <p:nvPr>
            <p:ph type="sldNum" sz="quarter" idx="5"/>
          </p:nvPr>
        </p:nvSpPr>
        <p:spPr/>
        <p:txBody>
          <a:bodyPr/>
          <a:lstStyle/>
          <a:p>
            <a:fld id="{6C58180B-FF49-4404-96B0-0911E9C492B2}" type="slidenum">
              <a:rPr lang="en-US" smtClean="0"/>
              <a:t>12</a:t>
            </a:fld>
            <a:endParaRPr lang="en-US"/>
          </a:p>
        </p:txBody>
      </p:sp>
    </p:spTree>
    <p:extLst>
      <p:ext uri="{BB962C8B-B14F-4D97-AF65-F5344CB8AC3E}">
        <p14:creationId xmlns:p14="http://schemas.microsoft.com/office/powerpoint/2010/main" val="24626445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dirty="0"/>
          </a:p>
        </p:txBody>
      </p:sp>
      <p:sp>
        <p:nvSpPr>
          <p:cNvPr id="4" name="Slide Number Placeholder 3"/>
          <p:cNvSpPr>
            <a:spLocks noGrp="1"/>
          </p:cNvSpPr>
          <p:nvPr>
            <p:ph type="sldNum" sz="quarter" idx="5"/>
          </p:nvPr>
        </p:nvSpPr>
        <p:spPr/>
        <p:txBody>
          <a:bodyPr/>
          <a:lstStyle/>
          <a:p>
            <a:fld id="{6C58180B-FF49-4404-96B0-0911E9C492B2}" type="slidenum">
              <a:rPr lang="en-US" smtClean="0"/>
              <a:t>13</a:t>
            </a:fld>
            <a:endParaRPr lang="en-US"/>
          </a:p>
        </p:txBody>
      </p:sp>
    </p:spTree>
    <p:extLst>
      <p:ext uri="{BB962C8B-B14F-4D97-AF65-F5344CB8AC3E}">
        <p14:creationId xmlns:p14="http://schemas.microsoft.com/office/powerpoint/2010/main" val="30440041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dirty="0"/>
          </a:p>
        </p:txBody>
      </p:sp>
      <p:sp>
        <p:nvSpPr>
          <p:cNvPr id="4" name="Slide Number Placeholder 3"/>
          <p:cNvSpPr>
            <a:spLocks noGrp="1"/>
          </p:cNvSpPr>
          <p:nvPr>
            <p:ph type="sldNum" sz="quarter" idx="5"/>
          </p:nvPr>
        </p:nvSpPr>
        <p:spPr/>
        <p:txBody>
          <a:bodyPr/>
          <a:lstStyle/>
          <a:p>
            <a:fld id="{6C58180B-FF49-4404-96B0-0911E9C492B2}" type="slidenum">
              <a:rPr lang="en-US" smtClean="0"/>
              <a:t>14</a:t>
            </a:fld>
            <a:endParaRPr lang="en-US"/>
          </a:p>
        </p:txBody>
      </p:sp>
    </p:spTree>
    <p:extLst>
      <p:ext uri="{BB962C8B-B14F-4D97-AF65-F5344CB8AC3E}">
        <p14:creationId xmlns:p14="http://schemas.microsoft.com/office/powerpoint/2010/main" val="15403033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GIS</a:t>
            </a:r>
          </a:p>
          <a:p>
            <a:r>
              <a:rPr lang="en-US" dirty="0"/>
              <a:t>A new buzzword. </a:t>
            </a:r>
          </a:p>
          <a:p>
            <a:r>
              <a:rPr lang="en-US" dirty="0"/>
              <a:t>Get It Surveyed</a:t>
            </a:r>
          </a:p>
          <a:p>
            <a:endParaRPr lang="en-US" dirty="0"/>
          </a:p>
          <a:p>
            <a:r>
              <a:rPr lang="en-US" dirty="0"/>
              <a:t>Pros</a:t>
            </a:r>
          </a:p>
          <a:p>
            <a:pPr marL="171450" indent="-171450">
              <a:buFontTx/>
              <a:buChar char="-"/>
            </a:pPr>
            <a:r>
              <a:rPr lang="en-US" dirty="0"/>
              <a:t>Appraisal District data is not always correct.</a:t>
            </a:r>
          </a:p>
          <a:p>
            <a:pPr marL="171450" indent="-171450">
              <a:buFontTx/>
              <a:buChar char="-"/>
            </a:pPr>
            <a:r>
              <a:rPr lang="en-US" dirty="0"/>
              <a:t>Enables the surveyor to provide preliminary exhibits quickly which assists the ROW group in getting survey permissions quicker.</a:t>
            </a:r>
          </a:p>
          <a:p>
            <a:endParaRPr lang="en-US" dirty="0"/>
          </a:p>
          <a:p>
            <a:r>
              <a:rPr lang="en-US" dirty="0"/>
              <a:t>Cons</a:t>
            </a:r>
          </a:p>
          <a:p>
            <a:pPr marL="171450" indent="-171450">
              <a:buFontTx/>
              <a:buChar char="-"/>
            </a:pPr>
            <a:r>
              <a:rPr lang="en-US" dirty="0"/>
              <a:t>Landowner might construe it as a “surveyed” product and that might cause issues with State Board. </a:t>
            </a:r>
          </a:p>
          <a:p>
            <a:pPr marL="171450" indent="-171450">
              <a:buFontTx/>
              <a:buChar char="-"/>
            </a:pPr>
            <a:r>
              <a:rPr lang="en-US" dirty="0"/>
              <a:t>Since it is not surveyed on the ground, it may not show an accurate picture of where the boundary is.</a:t>
            </a:r>
          </a:p>
        </p:txBody>
      </p:sp>
      <p:sp>
        <p:nvSpPr>
          <p:cNvPr id="4" name="Slide Number Placeholder 3"/>
          <p:cNvSpPr>
            <a:spLocks noGrp="1"/>
          </p:cNvSpPr>
          <p:nvPr>
            <p:ph type="sldNum" sz="quarter" idx="5"/>
          </p:nvPr>
        </p:nvSpPr>
        <p:spPr/>
        <p:txBody>
          <a:bodyPr/>
          <a:lstStyle/>
          <a:p>
            <a:fld id="{6C58180B-FF49-4404-96B0-0911E9C492B2}" type="slidenum">
              <a:rPr lang="en-US" smtClean="0"/>
              <a:t>16</a:t>
            </a:fld>
            <a:endParaRPr lang="en-US"/>
          </a:p>
        </p:txBody>
      </p:sp>
    </p:spTree>
    <p:extLst>
      <p:ext uri="{BB962C8B-B14F-4D97-AF65-F5344CB8AC3E}">
        <p14:creationId xmlns:p14="http://schemas.microsoft.com/office/powerpoint/2010/main" val="21346107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dirty="0"/>
          </a:p>
        </p:txBody>
      </p:sp>
      <p:sp>
        <p:nvSpPr>
          <p:cNvPr id="4" name="Slide Number Placeholder 3"/>
          <p:cNvSpPr>
            <a:spLocks noGrp="1"/>
          </p:cNvSpPr>
          <p:nvPr>
            <p:ph type="sldNum" sz="quarter" idx="5"/>
          </p:nvPr>
        </p:nvSpPr>
        <p:spPr/>
        <p:txBody>
          <a:bodyPr/>
          <a:lstStyle/>
          <a:p>
            <a:fld id="{6C58180B-FF49-4404-96B0-0911E9C492B2}" type="slidenum">
              <a:rPr lang="en-US" smtClean="0"/>
              <a:t>17</a:t>
            </a:fld>
            <a:endParaRPr lang="en-US"/>
          </a:p>
        </p:txBody>
      </p:sp>
    </p:spTree>
    <p:extLst>
      <p:ext uri="{BB962C8B-B14F-4D97-AF65-F5344CB8AC3E}">
        <p14:creationId xmlns:p14="http://schemas.microsoft.com/office/powerpoint/2010/main" val="15100835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sz="11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6C58180B-FF49-4404-96B0-0911E9C492B2}" type="slidenum">
              <a:rPr lang="en-US" smtClean="0"/>
              <a:t>18</a:t>
            </a:fld>
            <a:endParaRPr lang="en-US"/>
          </a:p>
        </p:txBody>
      </p:sp>
    </p:spTree>
    <p:extLst>
      <p:ext uri="{BB962C8B-B14F-4D97-AF65-F5344CB8AC3E}">
        <p14:creationId xmlns:p14="http://schemas.microsoft.com/office/powerpoint/2010/main" val="4871700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sz="11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6C58180B-FF49-4404-96B0-0911E9C492B2}" type="slidenum">
              <a:rPr lang="en-US" smtClean="0"/>
              <a:t>19</a:t>
            </a:fld>
            <a:endParaRPr lang="en-US"/>
          </a:p>
        </p:txBody>
      </p:sp>
    </p:spTree>
    <p:extLst>
      <p:ext uri="{BB962C8B-B14F-4D97-AF65-F5344CB8AC3E}">
        <p14:creationId xmlns:p14="http://schemas.microsoft.com/office/powerpoint/2010/main" val="14662499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sz="11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6C58180B-FF49-4404-96B0-0911E9C492B2}" type="slidenum">
              <a:rPr lang="en-US" smtClean="0"/>
              <a:t>20</a:t>
            </a:fld>
            <a:endParaRPr lang="en-US"/>
          </a:p>
        </p:txBody>
      </p:sp>
    </p:spTree>
    <p:extLst>
      <p:ext uri="{BB962C8B-B14F-4D97-AF65-F5344CB8AC3E}">
        <p14:creationId xmlns:p14="http://schemas.microsoft.com/office/powerpoint/2010/main" val="33120368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sz="11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6C58180B-FF49-4404-96B0-0911E9C492B2}" type="slidenum">
              <a:rPr lang="en-US" smtClean="0"/>
              <a:t>22</a:t>
            </a:fld>
            <a:endParaRPr lang="en-US"/>
          </a:p>
        </p:txBody>
      </p:sp>
    </p:spTree>
    <p:extLst>
      <p:ext uri="{BB962C8B-B14F-4D97-AF65-F5344CB8AC3E}">
        <p14:creationId xmlns:p14="http://schemas.microsoft.com/office/powerpoint/2010/main" val="28650329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Todd – Room directions (if not done by host) and a relevant safety moment.</a:t>
            </a:r>
          </a:p>
          <a:p>
            <a:r>
              <a:rPr lang="en-US" dirty="0"/>
              <a:t> - Mention Survey Committee and what it does.</a:t>
            </a:r>
          </a:p>
          <a:p>
            <a:pPr marL="171450" indent="-171450">
              <a:buFontTx/>
              <a:buChar char="-"/>
            </a:pPr>
            <a:r>
              <a:rPr lang="en-US" dirty="0"/>
              <a:t>Text questions to….</a:t>
            </a:r>
          </a:p>
          <a:p>
            <a:pPr marL="171450" indent="-171450">
              <a:buFontTx/>
              <a:buChar char="-"/>
            </a:pPr>
            <a:endParaRPr lang="en-US" dirty="0"/>
          </a:p>
          <a:p>
            <a:pPr marL="171450" indent="-171450">
              <a:buFontTx/>
              <a:buChar char="-"/>
            </a:pPr>
            <a:r>
              <a:rPr lang="en-US" dirty="0"/>
              <a:t>Safety Moment</a:t>
            </a:r>
          </a:p>
          <a:p>
            <a:endParaRPr lang="en-US" dirty="0"/>
          </a:p>
          <a:p>
            <a:r>
              <a:rPr lang="en-US" dirty="0"/>
              <a:t>Objectives – Mike</a:t>
            </a:r>
          </a:p>
          <a:p>
            <a:r>
              <a:rPr lang="en-US" dirty="0"/>
              <a:t>As surveyors we want to have a short presentation and open discussion about </a:t>
            </a:r>
          </a:p>
          <a:p>
            <a:r>
              <a:rPr lang="en-US" dirty="0"/>
              <a:t>-    how you can get the best from your survey contractor,</a:t>
            </a:r>
          </a:p>
          <a:p>
            <a:pPr marL="171450" indent="-171450">
              <a:buFontTx/>
              <a:buChar char="-"/>
            </a:pPr>
            <a:r>
              <a:rPr lang="en-US" dirty="0"/>
              <a:t>how to better communicate your needs at the beginning of a project to ensure you get the deliverables you expect and the service you deserve,</a:t>
            </a:r>
          </a:p>
          <a:p>
            <a:r>
              <a:rPr lang="en-US" dirty="0"/>
              <a:t>-   highlight some areas where you might be seeing problem areas and ways to mitigate that in the future.</a:t>
            </a:r>
          </a:p>
        </p:txBody>
      </p:sp>
      <p:sp>
        <p:nvSpPr>
          <p:cNvPr id="4" name="Slide Number Placeholder 3"/>
          <p:cNvSpPr>
            <a:spLocks noGrp="1"/>
          </p:cNvSpPr>
          <p:nvPr>
            <p:ph type="sldNum" sz="quarter" idx="5"/>
          </p:nvPr>
        </p:nvSpPr>
        <p:spPr/>
        <p:txBody>
          <a:bodyPr/>
          <a:lstStyle/>
          <a:p>
            <a:fld id="{6C58180B-FF49-4404-96B0-0911E9C492B2}" type="slidenum">
              <a:rPr lang="en-US" smtClean="0"/>
              <a:t>2</a:t>
            </a:fld>
            <a:endParaRPr lang="en-US"/>
          </a:p>
        </p:txBody>
      </p:sp>
    </p:spTree>
    <p:extLst>
      <p:ext uri="{BB962C8B-B14F-4D97-AF65-F5344CB8AC3E}">
        <p14:creationId xmlns:p14="http://schemas.microsoft.com/office/powerpoint/2010/main" val="37741093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sz="11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6C58180B-FF49-4404-96B0-0911E9C492B2}" type="slidenum">
              <a:rPr lang="en-US" smtClean="0"/>
              <a:t>23</a:t>
            </a:fld>
            <a:endParaRPr lang="en-US"/>
          </a:p>
        </p:txBody>
      </p:sp>
    </p:spTree>
    <p:extLst>
      <p:ext uri="{BB962C8B-B14F-4D97-AF65-F5344CB8AC3E}">
        <p14:creationId xmlns:p14="http://schemas.microsoft.com/office/powerpoint/2010/main" val="23257863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sz="11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6C58180B-FF49-4404-96B0-0911E9C492B2}" type="slidenum">
              <a:rPr lang="en-US" smtClean="0"/>
              <a:t>24</a:t>
            </a:fld>
            <a:endParaRPr lang="en-US"/>
          </a:p>
        </p:txBody>
      </p:sp>
    </p:spTree>
    <p:extLst>
      <p:ext uri="{BB962C8B-B14F-4D97-AF65-F5344CB8AC3E}">
        <p14:creationId xmlns:p14="http://schemas.microsoft.com/office/powerpoint/2010/main" val="20659211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sz="11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6C58180B-FF49-4404-96B0-0911E9C492B2}" type="slidenum">
              <a:rPr lang="en-US" smtClean="0"/>
              <a:t>25</a:t>
            </a:fld>
            <a:endParaRPr lang="en-US"/>
          </a:p>
        </p:txBody>
      </p:sp>
    </p:spTree>
    <p:extLst>
      <p:ext uri="{BB962C8B-B14F-4D97-AF65-F5344CB8AC3E}">
        <p14:creationId xmlns:p14="http://schemas.microsoft.com/office/powerpoint/2010/main" val="21626015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sz="11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6C58180B-FF49-4404-96B0-0911E9C492B2}" type="slidenum">
              <a:rPr lang="en-US" smtClean="0"/>
              <a:t>26</a:t>
            </a:fld>
            <a:endParaRPr lang="en-US"/>
          </a:p>
        </p:txBody>
      </p:sp>
    </p:spTree>
    <p:extLst>
      <p:ext uri="{BB962C8B-B14F-4D97-AF65-F5344CB8AC3E}">
        <p14:creationId xmlns:p14="http://schemas.microsoft.com/office/powerpoint/2010/main" val="35459973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sz="11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6C58180B-FF49-4404-96B0-0911E9C492B2}" type="slidenum">
              <a:rPr lang="en-US" smtClean="0"/>
              <a:t>27</a:t>
            </a:fld>
            <a:endParaRPr lang="en-US"/>
          </a:p>
        </p:txBody>
      </p:sp>
    </p:spTree>
    <p:extLst>
      <p:ext uri="{BB962C8B-B14F-4D97-AF65-F5344CB8AC3E}">
        <p14:creationId xmlns:p14="http://schemas.microsoft.com/office/powerpoint/2010/main" val="2540397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1200" kern="1200" dirty="0">
                <a:solidFill>
                  <a:schemeClr val="tx1"/>
                </a:solidFill>
                <a:effectLst/>
                <a:latin typeface="+mn-lt"/>
                <a:ea typeface="+mn-ea"/>
                <a:cs typeface="+mn-cs"/>
              </a:rPr>
              <a:t>Everyone introduces themselves</a:t>
            </a:r>
          </a:p>
          <a:p>
            <a:pPr lvl="1"/>
            <a:endParaRPr lang="en-US" dirty="0"/>
          </a:p>
          <a:p>
            <a:pPr lvl="1"/>
            <a:r>
              <a:rPr lang="en-US" dirty="0"/>
              <a:t>I am…</a:t>
            </a:r>
          </a:p>
          <a:p>
            <a:pPr lvl="1"/>
            <a:r>
              <a:rPr lang="en-US" dirty="0"/>
              <a:t>I work for…</a:t>
            </a:r>
          </a:p>
          <a:p>
            <a:pPr lvl="1"/>
            <a:r>
              <a:rPr lang="en-US" dirty="0"/>
              <a:t>I have been surveying for ___ years and talk a little bit about your experience…</a:t>
            </a:r>
          </a:p>
          <a:p>
            <a:pPr lvl="1"/>
            <a:r>
              <a:rPr lang="en-US" dirty="0"/>
              <a:t>States you are licensed in…</a:t>
            </a:r>
          </a:p>
          <a:p>
            <a:pPr lvl="1"/>
            <a:r>
              <a:rPr lang="en-US" dirty="0"/>
              <a:t>Most interesting project management experience… (Something for people to remember you by).</a:t>
            </a:r>
          </a:p>
          <a:p>
            <a:pPr lvl="1"/>
            <a:endParaRPr lang="en-US" dirty="0"/>
          </a:p>
          <a:p>
            <a:pPr lvl="1"/>
            <a:endParaRPr lang="en-US" dirty="0"/>
          </a:p>
          <a:p>
            <a:pPr lvl="1"/>
            <a:r>
              <a:rPr lang="en-US" dirty="0"/>
              <a:t>GM, I am Terry Rowe and I work for Percheron Professional Services. My current position is the Director of GIS and Mapping, but I spend most of my time working with the surveying group. I have been surveying over 35 years starting as a rodman on a crew in MD and working my way through the ranks. I am registered in 25 states and also have my Project Management Professional certification.  My most interesting project management experience was when I worked with AECOM in Libya on several infrastructure projects. My exit was on a ferry leaving the Port of Tripoli as the rebels were moving in to take out </a:t>
            </a:r>
            <a:r>
              <a:rPr lang="en-US" dirty="0" err="1"/>
              <a:t>Ghadaffi</a:t>
            </a:r>
            <a:r>
              <a:rPr lang="en-US" dirty="0"/>
              <a:t>.</a:t>
            </a:r>
          </a:p>
          <a:p>
            <a:pPr lvl="1"/>
            <a:endParaRPr lang="en-US" dirty="0"/>
          </a:p>
          <a:p>
            <a:pPr lvl="1"/>
            <a:r>
              <a:rPr lang="en-US" dirty="0"/>
              <a:t>Let’s get into the meat of the discussion*</a:t>
            </a:r>
          </a:p>
          <a:p>
            <a:pPr lvl="1"/>
            <a:endParaRPr lang="en-US" dirty="0"/>
          </a:p>
        </p:txBody>
      </p:sp>
      <p:sp>
        <p:nvSpPr>
          <p:cNvPr id="4" name="Slide Number Placeholder 3"/>
          <p:cNvSpPr>
            <a:spLocks noGrp="1"/>
          </p:cNvSpPr>
          <p:nvPr>
            <p:ph type="sldNum" sz="quarter" idx="5"/>
          </p:nvPr>
        </p:nvSpPr>
        <p:spPr/>
        <p:txBody>
          <a:bodyPr/>
          <a:lstStyle/>
          <a:p>
            <a:fld id="{6C58180B-FF49-4404-96B0-0911E9C492B2}" type="slidenum">
              <a:rPr lang="en-US" smtClean="0"/>
              <a:t>3</a:t>
            </a:fld>
            <a:endParaRPr lang="en-US"/>
          </a:p>
        </p:txBody>
      </p:sp>
    </p:spTree>
    <p:extLst>
      <p:ext uri="{BB962C8B-B14F-4D97-AF65-F5344CB8AC3E}">
        <p14:creationId xmlns:p14="http://schemas.microsoft.com/office/powerpoint/2010/main" val="30532336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dirty="0"/>
          </a:p>
        </p:txBody>
      </p:sp>
      <p:sp>
        <p:nvSpPr>
          <p:cNvPr id="4" name="Slide Number Placeholder 3"/>
          <p:cNvSpPr>
            <a:spLocks noGrp="1"/>
          </p:cNvSpPr>
          <p:nvPr>
            <p:ph type="sldNum" sz="quarter" idx="5"/>
          </p:nvPr>
        </p:nvSpPr>
        <p:spPr/>
        <p:txBody>
          <a:bodyPr/>
          <a:lstStyle/>
          <a:p>
            <a:fld id="{6C58180B-FF49-4404-96B0-0911E9C492B2}" type="slidenum">
              <a:rPr lang="en-US" smtClean="0"/>
              <a:t>5</a:t>
            </a:fld>
            <a:endParaRPr lang="en-US"/>
          </a:p>
        </p:txBody>
      </p:sp>
    </p:spTree>
    <p:extLst>
      <p:ext uri="{BB962C8B-B14F-4D97-AF65-F5344CB8AC3E}">
        <p14:creationId xmlns:p14="http://schemas.microsoft.com/office/powerpoint/2010/main" val="33613288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Making sure your surveyor can be as simple as a statement in a Request for Proposal or Bid with a statement stating such. Maybe </a:t>
            </a:r>
          </a:p>
        </p:txBody>
      </p:sp>
      <p:sp>
        <p:nvSpPr>
          <p:cNvPr id="4" name="Slide Number Placeholder 3"/>
          <p:cNvSpPr>
            <a:spLocks noGrp="1"/>
          </p:cNvSpPr>
          <p:nvPr>
            <p:ph type="sldNum" sz="quarter" idx="5"/>
          </p:nvPr>
        </p:nvSpPr>
        <p:spPr/>
        <p:txBody>
          <a:bodyPr/>
          <a:lstStyle/>
          <a:p>
            <a:fld id="{6C58180B-FF49-4404-96B0-0911E9C492B2}" type="slidenum">
              <a:rPr lang="en-US" smtClean="0"/>
              <a:t>6</a:t>
            </a:fld>
            <a:endParaRPr lang="en-US"/>
          </a:p>
        </p:txBody>
      </p:sp>
    </p:spTree>
    <p:extLst>
      <p:ext uri="{BB962C8B-B14F-4D97-AF65-F5344CB8AC3E}">
        <p14:creationId xmlns:p14="http://schemas.microsoft.com/office/powerpoint/2010/main" val="30060794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Making sure your surveyor can be as simple as a statement in a Request for Proposal or Bid with a statement stating such. Maybe </a:t>
            </a:r>
          </a:p>
        </p:txBody>
      </p:sp>
      <p:sp>
        <p:nvSpPr>
          <p:cNvPr id="4" name="Slide Number Placeholder 3"/>
          <p:cNvSpPr>
            <a:spLocks noGrp="1"/>
          </p:cNvSpPr>
          <p:nvPr>
            <p:ph type="sldNum" sz="quarter" idx="5"/>
          </p:nvPr>
        </p:nvSpPr>
        <p:spPr/>
        <p:txBody>
          <a:bodyPr/>
          <a:lstStyle/>
          <a:p>
            <a:fld id="{6C58180B-FF49-4404-96B0-0911E9C492B2}" type="slidenum">
              <a:rPr lang="en-US" smtClean="0"/>
              <a:t>7</a:t>
            </a:fld>
            <a:endParaRPr lang="en-US"/>
          </a:p>
        </p:txBody>
      </p:sp>
    </p:spTree>
    <p:extLst>
      <p:ext uri="{BB962C8B-B14F-4D97-AF65-F5344CB8AC3E}">
        <p14:creationId xmlns:p14="http://schemas.microsoft.com/office/powerpoint/2010/main" val="35758598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Making sure your surveyor can be as simple as a statement in a Request for Proposal or Bid with a statement stating such. Maybe </a:t>
            </a:r>
          </a:p>
        </p:txBody>
      </p:sp>
      <p:sp>
        <p:nvSpPr>
          <p:cNvPr id="4" name="Slide Number Placeholder 3"/>
          <p:cNvSpPr>
            <a:spLocks noGrp="1"/>
          </p:cNvSpPr>
          <p:nvPr>
            <p:ph type="sldNum" sz="quarter" idx="5"/>
          </p:nvPr>
        </p:nvSpPr>
        <p:spPr/>
        <p:txBody>
          <a:bodyPr/>
          <a:lstStyle/>
          <a:p>
            <a:fld id="{6C58180B-FF49-4404-96B0-0911E9C492B2}" type="slidenum">
              <a:rPr lang="en-US" smtClean="0"/>
              <a:t>8</a:t>
            </a:fld>
            <a:endParaRPr lang="en-US"/>
          </a:p>
        </p:txBody>
      </p:sp>
    </p:spTree>
    <p:extLst>
      <p:ext uri="{BB962C8B-B14F-4D97-AF65-F5344CB8AC3E}">
        <p14:creationId xmlns:p14="http://schemas.microsoft.com/office/powerpoint/2010/main" val="7429858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Making sure your surveyor can be as simple as a statement in a Request for Proposal or Bid with a statement stating such. Maybe </a:t>
            </a:r>
          </a:p>
        </p:txBody>
      </p:sp>
      <p:sp>
        <p:nvSpPr>
          <p:cNvPr id="4" name="Slide Number Placeholder 3"/>
          <p:cNvSpPr>
            <a:spLocks noGrp="1"/>
          </p:cNvSpPr>
          <p:nvPr>
            <p:ph type="sldNum" sz="quarter" idx="5"/>
          </p:nvPr>
        </p:nvSpPr>
        <p:spPr/>
        <p:txBody>
          <a:bodyPr/>
          <a:lstStyle/>
          <a:p>
            <a:fld id="{6C58180B-FF49-4404-96B0-0911E9C492B2}" type="slidenum">
              <a:rPr lang="en-US" smtClean="0"/>
              <a:t>9</a:t>
            </a:fld>
            <a:endParaRPr lang="en-US"/>
          </a:p>
        </p:txBody>
      </p:sp>
    </p:spTree>
    <p:extLst>
      <p:ext uri="{BB962C8B-B14F-4D97-AF65-F5344CB8AC3E}">
        <p14:creationId xmlns:p14="http://schemas.microsoft.com/office/powerpoint/2010/main" val="31985840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Making sure your surveyor can be as simple as a statement in a Request for Proposal or Bid with a statement stating such. Maybe </a:t>
            </a:r>
          </a:p>
        </p:txBody>
      </p:sp>
      <p:sp>
        <p:nvSpPr>
          <p:cNvPr id="4" name="Slide Number Placeholder 3"/>
          <p:cNvSpPr>
            <a:spLocks noGrp="1"/>
          </p:cNvSpPr>
          <p:nvPr>
            <p:ph type="sldNum" sz="quarter" idx="5"/>
          </p:nvPr>
        </p:nvSpPr>
        <p:spPr/>
        <p:txBody>
          <a:bodyPr/>
          <a:lstStyle/>
          <a:p>
            <a:fld id="{6C58180B-FF49-4404-96B0-0911E9C492B2}" type="slidenum">
              <a:rPr lang="en-US" smtClean="0"/>
              <a:t>10</a:t>
            </a:fld>
            <a:endParaRPr lang="en-US"/>
          </a:p>
        </p:txBody>
      </p:sp>
    </p:spTree>
    <p:extLst>
      <p:ext uri="{BB962C8B-B14F-4D97-AF65-F5344CB8AC3E}">
        <p14:creationId xmlns:p14="http://schemas.microsoft.com/office/powerpoint/2010/main" val="341138426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chemeClr val="bg2"/>
          </a:solidFill>
          <a:ln w="38100" cmpd="sng">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chemeClr val="bg2"/>
              </a:solidFill>
            </a:endParaRPr>
          </a:p>
        </p:txBody>
      </p:sp>
      <p:pic>
        <p:nvPicPr>
          <p:cNvPr id="6" name="Picture 11" descr="cvrpage_bg-01.png"/>
          <p:cNvPicPr>
            <a:picLocks noChangeAspect="1"/>
          </p:cNvPicPr>
          <p:nvPr/>
        </p:nvPicPr>
        <p:blipFill>
          <a:blip r:embed="rId2">
            <a:extLst>
              <a:ext uri="{28A0092B-C50C-407E-A947-70E740481C1C}">
                <a14:useLocalDpi xmlns:a14="http://schemas.microsoft.com/office/drawing/2010/main" val="0"/>
              </a:ext>
            </a:extLst>
          </a:blip>
          <a:srcRect t="41731"/>
          <a:stretch>
            <a:fillRect/>
          </a:stretch>
        </p:blipFill>
        <p:spPr bwMode="auto">
          <a:xfrm>
            <a:off x="0" y="2862263"/>
            <a:ext cx="9144000" cy="3995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33338" y="6303963"/>
            <a:ext cx="9051925" cy="50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8" name="Picture 1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87375" y="584200"/>
            <a:ext cx="1760538" cy="595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5" descr="Stroke.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1587"/>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541861" y="1456272"/>
            <a:ext cx="7772400" cy="1286933"/>
          </a:xfrm>
        </p:spPr>
        <p:txBody>
          <a:bodyPr/>
          <a:lstStyle>
            <a:lvl1pPr algn="r">
              <a:lnSpc>
                <a:spcPct val="85000"/>
              </a:lnSpc>
              <a:defRPr sz="3600"/>
            </a:lvl1pPr>
          </a:lstStyle>
          <a:p>
            <a:r>
              <a:rPr lang="en-US"/>
              <a:t>Click to edit Master title style</a:t>
            </a:r>
            <a:endParaRPr lang="en-US" dirty="0"/>
          </a:p>
        </p:txBody>
      </p:sp>
      <p:sp>
        <p:nvSpPr>
          <p:cNvPr id="3" name="Subtitle 2"/>
          <p:cNvSpPr>
            <a:spLocks noGrp="1"/>
          </p:cNvSpPr>
          <p:nvPr>
            <p:ph type="subTitle" idx="1"/>
          </p:nvPr>
        </p:nvSpPr>
        <p:spPr>
          <a:xfrm>
            <a:off x="541861" y="2726271"/>
            <a:ext cx="7772400" cy="533400"/>
          </a:xfrm>
          <a:noFill/>
        </p:spPr>
        <p:txBody>
          <a:bodyPr>
            <a:noAutofit/>
          </a:bodyPr>
          <a:lstStyle>
            <a:lvl1pPr marL="0" indent="0" algn="r">
              <a:lnSpc>
                <a:spcPct val="75000"/>
              </a:lnSpc>
              <a:buNone/>
              <a:defRPr sz="2800" cap="all">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4" name="Content Placeholder 2"/>
          <p:cNvSpPr>
            <a:spLocks noGrp="1"/>
          </p:cNvSpPr>
          <p:nvPr>
            <p:ph idx="14"/>
          </p:nvPr>
        </p:nvSpPr>
        <p:spPr>
          <a:xfrm>
            <a:off x="722312" y="3191935"/>
            <a:ext cx="7591949" cy="905932"/>
          </a:xfrm>
        </p:spPr>
        <p:txBody>
          <a:bodyPr>
            <a:normAutofit/>
          </a:bodyPr>
          <a:lstStyle>
            <a:lvl1pPr marL="0" indent="0" algn="r">
              <a:buNone/>
              <a:defRPr sz="1800"/>
            </a:lvl1pPr>
            <a:lvl2pPr algn="r">
              <a:defRPr/>
            </a:lvl2pPr>
            <a:lvl3pPr algn="r">
              <a:defRPr/>
            </a:lvl3pPr>
            <a:lvl4pPr algn="r">
              <a:defRPr/>
            </a:lvl4pPr>
            <a:lvl5pPr algn="r">
              <a:defRPr/>
            </a:lvl5pPr>
          </a:lstStyle>
          <a:p>
            <a:pPr lvl="0"/>
            <a:r>
              <a:rPr lang="en-US"/>
              <a:t>Edit Master text styles</a:t>
            </a:r>
          </a:p>
        </p:txBody>
      </p:sp>
      <p:sp>
        <p:nvSpPr>
          <p:cNvPr id="11" name="Footer Placeholder 4"/>
          <p:cNvSpPr>
            <a:spLocks noGrp="1"/>
          </p:cNvSpPr>
          <p:nvPr>
            <p:ph type="ftr" sz="quarter" idx="15"/>
          </p:nvPr>
        </p:nvSpPr>
        <p:spPr/>
        <p:txBody>
          <a:bodyPr/>
          <a:lstStyle>
            <a:lvl1pPr>
              <a:defRPr dirty="0">
                <a:solidFill>
                  <a:srgbClr val="FFFFFF"/>
                </a:solidFill>
              </a:defRPr>
            </a:lvl1pPr>
          </a:lstStyle>
          <a:p>
            <a:pPr>
              <a:defRPr/>
            </a:pPr>
            <a:endParaRPr lang="en-US"/>
          </a:p>
        </p:txBody>
      </p:sp>
      <p:sp>
        <p:nvSpPr>
          <p:cNvPr id="12" name="Slide Number Placeholder 5"/>
          <p:cNvSpPr>
            <a:spLocks noGrp="1"/>
          </p:cNvSpPr>
          <p:nvPr>
            <p:ph type="sldNum" sz="quarter" idx="16"/>
          </p:nvPr>
        </p:nvSpPr>
        <p:spPr/>
        <p:txBody>
          <a:bodyPr/>
          <a:lstStyle>
            <a:lvl1pPr>
              <a:defRPr>
                <a:solidFill>
                  <a:srgbClr val="FFFFFF"/>
                </a:solidFill>
              </a:defRPr>
            </a:lvl1pPr>
          </a:lstStyle>
          <a:p>
            <a:fld id="{A4AEA709-FAB2-4BB5-924E-A4EA837EF252}" type="slidenum">
              <a:rPr lang="en-US" altLang="en-US"/>
              <a:pPr/>
              <a:t>‹#›</a:t>
            </a:fld>
            <a:endParaRPr lang="en-US" altLang="en-US"/>
          </a:p>
        </p:txBody>
      </p:sp>
      <p:pic>
        <p:nvPicPr>
          <p:cNvPr id="15" name="Picture 14">
            <a:extLst>
              <a:ext uri="{FF2B5EF4-FFF2-40B4-BE49-F238E27FC236}">
                <a16:creationId xmlns:a16="http://schemas.microsoft.com/office/drawing/2014/main" id="{3B98DBE1-7DBD-5244-8E1B-7F8094C5FF67}"/>
              </a:ext>
            </a:extLst>
          </p:cNvPr>
          <p:cNvPicPr>
            <a:picLocks noChangeAspect="1"/>
          </p:cNvPicPr>
          <p:nvPr userDrawn="1"/>
        </p:nvPicPr>
        <p:blipFill rotWithShape="1">
          <a:blip r:embed="rId5"/>
          <a:srcRect l="22986" t="25144" r="26187" b="46650"/>
          <a:stretch/>
        </p:blipFill>
        <p:spPr>
          <a:xfrm>
            <a:off x="2825667" y="492330"/>
            <a:ext cx="1698625" cy="680765"/>
          </a:xfrm>
          <a:prstGeom prst="rect">
            <a:avLst/>
          </a:prstGeom>
        </p:spPr>
      </p:pic>
      <p:pic>
        <p:nvPicPr>
          <p:cNvPr id="17" name="Picture 16">
            <a:extLst>
              <a:ext uri="{FF2B5EF4-FFF2-40B4-BE49-F238E27FC236}">
                <a16:creationId xmlns:a16="http://schemas.microsoft.com/office/drawing/2014/main" id="{F996EFD0-56DA-724B-90A4-B80EBD3A8FEF}"/>
              </a:ext>
            </a:extLst>
          </p:cNvPr>
          <p:cNvPicPr>
            <a:picLocks noChangeAspect="1"/>
          </p:cNvPicPr>
          <p:nvPr userDrawn="1"/>
        </p:nvPicPr>
        <p:blipFill>
          <a:blip r:embed="rId6"/>
          <a:stretch>
            <a:fillRect/>
          </a:stretch>
        </p:blipFill>
        <p:spPr>
          <a:xfrm>
            <a:off x="5002046" y="704351"/>
            <a:ext cx="3312215" cy="391390"/>
          </a:xfrm>
          <a:prstGeom prst="rect">
            <a:avLst/>
          </a:prstGeom>
        </p:spPr>
      </p:pic>
    </p:spTree>
    <p:extLst>
      <p:ext uri="{BB962C8B-B14F-4D97-AF65-F5344CB8AC3E}">
        <p14:creationId xmlns:p14="http://schemas.microsoft.com/office/powerpoint/2010/main" val="33483015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chemeClr val="bg2"/>
          </a:solidFill>
          <a:ln w="38100" cmpd="sng">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chemeClr val="bg2"/>
              </a:solidFill>
            </a:endParaRPr>
          </a:p>
        </p:txBody>
      </p:sp>
      <p:pic>
        <p:nvPicPr>
          <p:cNvPr id="5" name="Picture 11" descr="sectiondivider-02.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722313" y="1799172"/>
            <a:ext cx="7600424" cy="1362075"/>
          </a:xfrm>
        </p:spPr>
        <p:txBody>
          <a:bodyPr/>
          <a:lstStyle>
            <a:lvl1pPr algn="r">
              <a:lnSpc>
                <a:spcPct val="85000"/>
              </a:lnSpc>
              <a:defRPr sz="3600" b="1" cap="all"/>
            </a:lvl1pPr>
          </a:lstStyle>
          <a:p>
            <a:r>
              <a:rPr lang="en-US"/>
              <a:t>Click to edit Master title style</a:t>
            </a:r>
            <a:endParaRPr lang="en-US" dirty="0"/>
          </a:p>
        </p:txBody>
      </p:sp>
      <p:sp>
        <p:nvSpPr>
          <p:cNvPr id="3" name="Text Placeholder 2"/>
          <p:cNvSpPr>
            <a:spLocks noGrp="1"/>
          </p:cNvSpPr>
          <p:nvPr>
            <p:ph type="body" idx="1"/>
          </p:nvPr>
        </p:nvSpPr>
        <p:spPr>
          <a:xfrm>
            <a:off x="722313" y="3098801"/>
            <a:ext cx="7600424" cy="1341967"/>
          </a:xfrm>
        </p:spPr>
        <p:txBody>
          <a:bodyPr>
            <a:normAutofit/>
          </a:bodyPr>
          <a:lstStyle>
            <a:lvl1pPr marL="0" indent="0" algn="r">
              <a:lnSpc>
                <a:spcPct val="85000"/>
              </a:lnSpc>
              <a:buNone/>
              <a:defRPr sz="2800" cap="all">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3145542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Blue">
    <p:spTree>
      <p:nvGrpSpPr>
        <p:cNvPr id="1" name=""/>
        <p:cNvGrpSpPr/>
        <p:nvPr/>
      </p:nvGrpSpPr>
      <p:grpSpPr>
        <a:xfrm>
          <a:off x="0" y="0"/>
          <a:ext cx="0" cy="0"/>
          <a:chOff x="0" y="0"/>
          <a:chExt cx="0" cy="0"/>
        </a:xfrm>
      </p:grpSpPr>
      <p:pic>
        <p:nvPicPr>
          <p:cNvPr id="4" name="Picture 9"/>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15450" y="1392778"/>
            <a:ext cx="6846883" cy="1362075"/>
          </a:xfrm>
        </p:spPr>
        <p:txBody>
          <a:bodyPr/>
          <a:lstStyle>
            <a:lvl1pPr algn="l">
              <a:defRPr sz="3600" b="1" cap="all">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815450" y="2692407"/>
            <a:ext cx="6846883" cy="1341967"/>
          </a:xfrm>
        </p:spPr>
        <p:txBody>
          <a:bodyPr>
            <a:normAutofit/>
          </a:bodyPr>
          <a:lstStyle>
            <a:lvl1pPr marL="0" indent="0" algn="l">
              <a:lnSpc>
                <a:spcPct val="85000"/>
              </a:lnSpc>
              <a:buNone/>
              <a:defRPr sz="2800" cap="all">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1695325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fld id="{DB6897FB-8043-451D-8CD3-C1B988C83EA8}" type="slidenum">
              <a:rPr lang="en-US" altLang="en-US"/>
              <a:pPr/>
              <a:t>‹#›</a:t>
            </a:fld>
            <a:endParaRPr lang="en-US" altLang="en-US"/>
          </a:p>
        </p:txBody>
      </p:sp>
      <p:sp>
        <p:nvSpPr>
          <p:cNvPr id="6" name="Title 5">
            <a:extLst>
              <a:ext uri="{FF2B5EF4-FFF2-40B4-BE49-F238E27FC236}">
                <a16:creationId xmlns:a16="http://schemas.microsoft.com/office/drawing/2014/main" id="{9B8A84F6-7B73-4176-AA20-B6AEFF1EA2DE}"/>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2223400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ubhead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87338"/>
            <a:ext cx="8305800" cy="915322"/>
          </a:xfrm>
        </p:spPr>
        <p:txBody>
          <a:bodyPr/>
          <a:lstStyle/>
          <a:p>
            <a:r>
              <a:rPr lang="en-US"/>
              <a:t>Click to edit Master title style</a:t>
            </a:r>
          </a:p>
        </p:txBody>
      </p:sp>
      <p:sp>
        <p:nvSpPr>
          <p:cNvPr id="3" name="Content Placeholder 2"/>
          <p:cNvSpPr>
            <a:spLocks noGrp="1"/>
          </p:cNvSpPr>
          <p:nvPr>
            <p:ph idx="1"/>
          </p:nvPr>
        </p:nvSpPr>
        <p:spPr>
          <a:xfrm>
            <a:off x="457201" y="1964265"/>
            <a:ext cx="8305799" cy="389943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2"/>
          <p:cNvSpPr>
            <a:spLocks noGrp="1"/>
          </p:cNvSpPr>
          <p:nvPr>
            <p:ph type="body" idx="15"/>
          </p:nvPr>
        </p:nvSpPr>
        <p:spPr>
          <a:xfrm>
            <a:off x="457200" y="1272646"/>
            <a:ext cx="8305800" cy="639762"/>
          </a:xfrm>
        </p:spPr>
        <p:txBody>
          <a:bodyPr anchor="b">
            <a:norm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5" name="Footer Placeholder 4"/>
          <p:cNvSpPr>
            <a:spLocks noGrp="1"/>
          </p:cNvSpPr>
          <p:nvPr>
            <p:ph type="ftr" sz="quarter" idx="16"/>
          </p:nvPr>
        </p:nvSpPr>
        <p:spPr/>
        <p:txBody>
          <a:bodyPr/>
          <a:lstStyle>
            <a:lvl1pPr>
              <a:defRPr/>
            </a:lvl1pPr>
          </a:lstStyle>
          <a:p>
            <a:pPr>
              <a:defRPr/>
            </a:pPr>
            <a:endParaRPr lang="en-US"/>
          </a:p>
        </p:txBody>
      </p:sp>
      <p:sp>
        <p:nvSpPr>
          <p:cNvPr id="6" name="Slide Number Placeholder 5"/>
          <p:cNvSpPr>
            <a:spLocks noGrp="1"/>
          </p:cNvSpPr>
          <p:nvPr>
            <p:ph type="sldNum" sz="quarter" idx="17"/>
          </p:nvPr>
        </p:nvSpPr>
        <p:spPr/>
        <p:txBody>
          <a:bodyPr/>
          <a:lstStyle>
            <a:lvl1pPr>
              <a:defRPr/>
            </a:lvl1pPr>
          </a:lstStyle>
          <a:p>
            <a:fld id="{9890CA95-9549-4CFC-B30C-4BE6D67D9052}" type="slidenum">
              <a:rPr lang="en-US" altLang="en-US"/>
              <a:pPr/>
              <a:t>‹#›</a:t>
            </a:fld>
            <a:endParaRPr lang="en-US" altLang="en-US"/>
          </a:p>
        </p:txBody>
      </p:sp>
    </p:spTree>
    <p:extLst>
      <p:ext uri="{BB962C8B-B14F-4D97-AF65-F5344CB8AC3E}">
        <p14:creationId xmlns:p14="http://schemas.microsoft.com/office/powerpoint/2010/main" val="10964742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with Callout">
    <p:spTree>
      <p:nvGrpSpPr>
        <p:cNvPr id="1" name=""/>
        <p:cNvGrpSpPr/>
        <p:nvPr/>
      </p:nvGrpSpPr>
      <p:grpSpPr>
        <a:xfrm>
          <a:off x="0" y="0"/>
          <a:ext cx="0" cy="0"/>
          <a:chOff x="0" y="0"/>
          <a:chExt cx="0" cy="0"/>
        </a:xfrm>
      </p:grpSpPr>
      <p:sp>
        <p:nvSpPr>
          <p:cNvPr id="6" name="Rectangle 5"/>
          <p:cNvSpPr/>
          <p:nvPr/>
        </p:nvSpPr>
        <p:spPr>
          <a:xfrm>
            <a:off x="6289675" y="1738313"/>
            <a:ext cx="2197100" cy="1744662"/>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6"/>
          <p:cNvSpPr/>
          <p:nvPr/>
        </p:nvSpPr>
        <p:spPr>
          <a:xfrm>
            <a:off x="6289675" y="1474788"/>
            <a:ext cx="2197100" cy="263525"/>
          </a:xfrm>
          <a:prstGeom prst="rect">
            <a:avLst/>
          </a:prstGeom>
          <a:solidFill>
            <a:srgbClr val="1B3B6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Content Placeholder 2"/>
          <p:cNvSpPr>
            <a:spLocks noGrp="1"/>
          </p:cNvSpPr>
          <p:nvPr>
            <p:ph idx="13"/>
          </p:nvPr>
        </p:nvSpPr>
        <p:spPr>
          <a:xfrm>
            <a:off x="6387358" y="1774091"/>
            <a:ext cx="2091268" cy="1708396"/>
          </a:xfrm>
        </p:spPr>
        <p:txBody>
          <a:bodyPr>
            <a:normAutofit/>
          </a:bodyPr>
          <a:lstStyle>
            <a:lvl1pPr marL="137160" indent="-137160">
              <a:spcBef>
                <a:spcPts val="500"/>
              </a:spcBef>
              <a:spcAft>
                <a:spcPts val="0"/>
              </a:spcAft>
              <a:defRPr sz="1200"/>
            </a:lvl1pPr>
            <a:lvl2pPr>
              <a:defRPr sz="1200"/>
            </a:lvl2pPr>
            <a:lvl3pPr>
              <a:defRPr sz="1200"/>
            </a:lvl3pPr>
            <a:lvl4pPr>
              <a:defRPr sz="1200"/>
            </a:lvl4pPr>
            <a:lvl5pPr>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199" y="1373030"/>
            <a:ext cx="4682565" cy="475313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Subtitle 2"/>
          <p:cNvSpPr>
            <a:spLocks noGrp="1"/>
          </p:cNvSpPr>
          <p:nvPr>
            <p:ph type="subTitle" idx="14"/>
          </p:nvPr>
        </p:nvSpPr>
        <p:spPr>
          <a:xfrm>
            <a:off x="6387849" y="1489136"/>
            <a:ext cx="2098739" cy="264497"/>
          </a:xfrm>
          <a:noFill/>
        </p:spPr>
        <p:txBody>
          <a:bodyPr anchor="ctr">
            <a:noAutofit/>
          </a:bodyPr>
          <a:lstStyle>
            <a:lvl1pPr marL="0" indent="0" algn="l">
              <a:lnSpc>
                <a:spcPct val="75000"/>
              </a:lnSpc>
              <a:buNone/>
              <a:defRPr sz="1200" cap="all">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8" name="Footer Placeholder 4"/>
          <p:cNvSpPr>
            <a:spLocks noGrp="1"/>
          </p:cNvSpPr>
          <p:nvPr>
            <p:ph type="ftr" sz="quarter" idx="15"/>
          </p:nvPr>
        </p:nvSpPr>
        <p:spPr/>
        <p:txBody>
          <a:bodyPr/>
          <a:lstStyle>
            <a:lvl1pPr>
              <a:defRPr/>
            </a:lvl1pPr>
          </a:lstStyle>
          <a:p>
            <a:pPr>
              <a:defRPr/>
            </a:pPr>
            <a:endParaRPr lang="en-US"/>
          </a:p>
        </p:txBody>
      </p:sp>
      <p:sp>
        <p:nvSpPr>
          <p:cNvPr id="9" name="Slide Number Placeholder 5"/>
          <p:cNvSpPr>
            <a:spLocks noGrp="1"/>
          </p:cNvSpPr>
          <p:nvPr>
            <p:ph type="sldNum" sz="quarter" idx="16"/>
          </p:nvPr>
        </p:nvSpPr>
        <p:spPr/>
        <p:txBody>
          <a:bodyPr/>
          <a:lstStyle>
            <a:lvl1pPr>
              <a:defRPr/>
            </a:lvl1pPr>
          </a:lstStyle>
          <a:p>
            <a:fld id="{95059854-AE93-469C-8060-02D9304667D7}" type="slidenum">
              <a:rPr lang="en-US" altLang="en-US"/>
              <a:pPr/>
              <a:t>‹#›</a:t>
            </a:fld>
            <a:endParaRPr lang="en-US" altLang="en-US"/>
          </a:p>
        </p:txBody>
      </p:sp>
    </p:spTree>
    <p:extLst>
      <p:ext uri="{BB962C8B-B14F-4D97-AF65-F5344CB8AC3E}">
        <p14:creationId xmlns:p14="http://schemas.microsoft.com/office/powerpoint/2010/main" val="196248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wo Contents">
    <p:spTree>
      <p:nvGrpSpPr>
        <p:cNvPr id="1" name=""/>
        <p:cNvGrpSpPr/>
        <p:nvPr/>
      </p:nvGrpSpPr>
      <p:grpSpPr>
        <a:xfrm>
          <a:off x="0" y="0"/>
          <a:ext cx="0" cy="0"/>
          <a:chOff x="0" y="0"/>
          <a:chExt cx="0" cy="0"/>
        </a:xfrm>
      </p:grpSpPr>
      <p:sp>
        <p:nvSpPr>
          <p:cNvPr id="2" name="Title 1"/>
          <p:cNvSpPr>
            <a:spLocks noGrp="1"/>
          </p:cNvSpPr>
          <p:nvPr>
            <p:ph type="title"/>
          </p:nvPr>
        </p:nvSpPr>
        <p:spPr>
          <a:xfrm>
            <a:off x="457200" y="287338"/>
            <a:ext cx="8305800" cy="915322"/>
          </a:xfrm>
        </p:spPr>
        <p:txBody>
          <a:bodyPr/>
          <a:lstStyle/>
          <a:p>
            <a:r>
              <a:rPr lang="en-US"/>
              <a:t>Click to edit Master title style</a:t>
            </a:r>
          </a:p>
        </p:txBody>
      </p:sp>
      <p:sp>
        <p:nvSpPr>
          <p:cNvPr id="3" name="Content Placeholder 2"/>
          <p:cNvSpPr>
            <a:spLocks noGrp="1"/>
          </p:cNvSpPr>
          <p:nvPr>
            <p:ph idx="1"/>
          </p:nvPr>
        </p:nvSpPr>
        <p:spPr>
          <a:xfrm>
            <a:off x="457201" y="1373030"/>
            <a:ext cx="4066031" cy="475313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2"/>
          <p:cNvSpPr>
            <a:spLocks noGrp="1"/>
          </p:cNvSpPr>
          <p:nvPr>
            <p:ph idx="14"/>
          </p:nvPr>
        </p:nvSpPr>
        <p:spPr>
          <a:xfrm>
            <a:off x="4648200" y="1373030"/>
            <a:ext cx="4114800" cy="475313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5"/>
          </p:nvPr>
        </p:nvSpPr>
        <p:spPr/>
        <p:txBody>
          <a:bodyPr/>
          <a:lstStyle>
            <a:lvl1pPr>
              <a:defRPr/>
            </a:lvl1pPr>
          </a:lstStyle>
          <a:p>
            <a:pPr>
              <a:defRPr/>
            </a:pPr>
            <a:endParaRPr lang="en-US"/>
          </a:p>
        </p:txBody>
      </p:sp>
      <p:sp>
        <p:nvSpPr>
          <p:cNvPr id="6" name="Slide Number Placeholder 5"/>
          <p:cNvSpPr>
            <a:spLocks noGrp="1"/>
          </p:cNvSpPr>
          <p:nvPr>
            <p:ph type="sldNum" sz="quarter" idx="16"/>
          </p:nvPr>
        </p:nvSpPr>
        <p:spPr/>
        <p:txBody>
          <a:bodyPr/>
          <a:lstStyle>
            <a:lvl1pPr>
              <a:defRPr/>
            </a:lvl1pPr>
          </a:lstStyle>
          <a:p>
            <a:fld id="{7947286F-31D9-4472-ADB9-7D234E872BAE}" type="slidenum">
              <a:rPr lang="en-US" altLang="en-US"/>
              <a:pPr/>
              <a:t>‹#›</a:t>
            </a:fld>
            <a:endParaRPr lang="en-US" altLang="en-US"/>
          </a:p>
        </p:txBody>
      </p:sp>
    </p:spTree>
    <p:extLst>
      <p:ext uri="{BB962C8B-B14F-4D97-AF65-F5344CB8AC3E}">
        <p14:creationId xmlns:p14="http://schemas.microsoft.com/office/powerpoint/2010/main" val="33977112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ubhead and Two Contents">
    <p:spTree>
      <p:nvGrpSpPr>
        <p:cNvPr id="1" name=""/>
        <p:cNvGrpSpPr/>
        <p:nvPr/>
      </p:nvGrpSpPr>
      <p:grpSpPr>
        <a:xfrm>
          <a:off x="0" y="0"/>
          <a:ext cx="0" cy="0"/>
          <a:chOff x="0" y="0"/>
          <a:chExt cx="0" cy="0"/>
        </a:xfrm>
      </p:grpSpPr>
      <p:sp>
        <p:nvSpPr>
          <p:cNvPr id="2" name="Title 1"/>
          <p:cNvSpPr>
            <a:spLocks noGrp="1"/>
          </p:cNvSpPr>
          <p:nvPr>
            <p:ph type="title"/>
          </p:nvPr>
        </p:nvSpPr>
        <p:spPr>
          <a:xfrm>
            <a:off x="457200" y="287338"/>
            <a:ext cx="8305800" cy="915322"/>
          </a:xfrm>
        </p:spPr>
        <p:txBody>
          <a:bodyPr/>
          <a:lstStyle/>
          <a:p>
            <a:r>
              <a:rPr lang="en-US"/>
              <a:t>Click to edit Master title style</a:t>
            </a:r>
          </a:p>
        </p:txBody>
      </p:sp>
      <p:sp>
        <p:nvSpPr>
          <p:cNvPr id="3" name="Content Placeholder 2"/>
          <p:cNvSpPr>
            <a:spLocks noGrp="1"/>
          </p:cNvSpPr>
          <p:nvPr>
            <p:ph idx="1"/>
          </p:nvPr>
        </p:nvSpPr>
        <p:spPr>
          <a:xfrm>
            <a:off x="457201" y="1964265"/>
            <a:ext cx="4066031" cy="389943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2"/>
          <p:cNvSpPr>
            <a:spLocks noGrp="1"/>
          </p:cNvSpPr>
          <p:nvPr>
            <p:ph idx="14"/>
          </p:nvPr>
        </p:nvSpPr>
        <p:spPr>
          <a:xfrm>
            <a:off x="4648200" y="1964265"/>
            <a:ext cx="4114800" cy="389943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2"/>
          <p:cNvSpPr>
            <a:spLocks noGrp="1"/>
          </p:cNvSpPr>
          <p:nvPr>
            <p:ph type="body" idx="15"/>
          </p:nvPr>
        </p:nvSpPr>
        <p:spPr>
          <a:xfrm>
            <a:off x="457200" y="1272646"/>
            <a:ext cx="8305800" cy="639762"/>
          </a:xfrm>
        </p:spPr>
        <p:txBody>
          <a:bodyPr anchor="b">
            <a:norm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Footer Placeholder 4"/>
          <p:cNvSpPr>
            <a:spLocks noGrp="1"/>
          </p:cNvSpPr>
          <p:nvPr>
            <p:ph type="ftr" sz="quarter" idx="16"/>
          </p:nvPr>
        </p:nvSpPr>
        <p:spPr/>
        <p:txBody>
          <a:bodyPr/>
          <a:lstStyle>
            <a:lvl1pPr>
              <a:defRPr/>
            </a:lvl1pPr>
          </a:lstStyle>
          <a:p>
            <a:pPr>
              <a:defRPr/>
            </a:pPr>
            <a:endParaRPr lang="en-US"/>
          </a:p>
        </p:txBody>
      </p:sp>
      <p:sp>
        <p:nvSpPr>
          <p:cNvPr id="8" name="Slide Number Placeholder 5"/>
          <p:cNvSpPr>
            <a:spLocks noGrp="1"/>
          </p:cNvSpPr>
          <p:nvPr>
            <p:ph type="sldNum" sz="quarter" idx="17"/>
          </p:nvPr>
        </p:nvSpPr>
        <p:spPr/>
        <p:txBody>
          <a:bodyPr/>
          <a:lstStyle>
            <a:lvl1pPr>
              <a:defRPr/>
            </a:lvl1pPr>
          </a:lstStyle>
          <a:p>
            <a:fld id="{D564B75A-843F-4885-BE27-BE0D7E41EAB0}" type="slidenum">
              <a:rPr lang="en-US" altLang="en-US"/>
              <a:pPr/>
              <a:t>‹#›</a:t>
            </a:fld>
            <a:endParaRPr lang="en-US" altLang="en-US"/>
          </a:p>
        </p:txBody>
      </p:sp>
    </p:spTree>
    <p:extLst>
      <p:ext uri="{BB962C8B-B14F-4D97-AF65-F5344CB8AC3E}">
        <p14:creationId xmlns:p14="http://schemas.microsoft.com/office/powerpoint/2010/main" val="30869822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5" name="Rectangle 4"/>
          <p:cNvSpPr/>
          <p:nvPr/>
        </p:nvSpPr>
        <p:spPr>
          <a:xfrm>
            <a:off x="388938" y="1008063"/>
            <a:ext cx="8577262" cy="31273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Picture Placeholder 2"/>
          <p:cNvSpPr>
            <a:spLocks noGrp="1"/>
          </p:cNvSpPr>
          <p:nvPr>
            <p:ph type="pic" idx="1"/>
          </p:nvPr>
        </p:nvSpPr>
        <p:spPr>
          <a:xfrm>
            <a:off x="2122488" y="1750749"/>
            <a:ext cx="5175779" cy="3881834"/>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2" name="Title 1"/>
          <p:cNvSpPr>
            <a:spLocks noGrp="1"/>
          </p:cNvSpPr>
          <p:nvPr>
            <p:ph type="title"/>
          </p:nvPr>
        </p:nvSpPr>
        <p:spPr>
          <a:xfrm>
            <a:off x="457200" y="635922"/>
            <a:ext cx="8305800" cy="566738"/>
          </a:xfrm>
        </p:spPr>
        <p:txBody>
          <a:bodyPr/>
          <a:lstStyle>
            <a:lvl1pPr algn="l">
              <a:defRPr sz="2800" b="1"/>
            </a:lvl1pPr>
          </a:lstStyle>
          <a:p>
            <a:r>
              <a:rPr lang="en-US"/>
              <a:t>Click to edit Master title style</a:t>
            </a:r>
            <a:endParaRPr lang="en-US" dirty="0"/>
          </a:p>
        </p:txBody>
      </p:sp>
      <p:sp>
        <p:nvSpPr>
          <p:cNvPr id="4" name="Text Placeholder 3"/>
          <p:cNvSpPr>
            <a:spLocks noGrp="1"/>
          </p:cNvSpPr>
          <p:nvPr>
            <p:ph type="body" sz="half" idx="2"/>
          </p:nvPr>
        </p:nvSpPr>
        <p:spPr>
          <a:xfrm>
            <a:off x="457200" y="1272646"/>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6" name="Footer Placeholder 5"/>
          <p:cNvSpPr>
            <a:spLocks noGrp="1"/>
          </p:cNvSpPr>
          <p:nvPr>
            <p:ph type="ftr" sz="quarter" idx="10"/>
          </p:nvPr>
        </p:nvSpPr>
        <p:spPr/>
        <p:txBody>
          <a:bodyPr/>
          <a:lstStyle>
            <a:lvl1pPr>
              <a:defRPr/>
            </a:lvl1pPr>
          </a:lstStyle>
          <a:p>
            <a:pPr>
              <a:defRPr/>
            </a:pPr>
            <a:endParaRPr lang="en-US"/>
          </a:p>
        </p:txBody>
      </p:sp>
      <p:sp>
        <p:nvSpPr>
          <p:cNvPr id="7" name="Slide Number Placeholder 6"/>
          <p:cNvSpPr>
            <a:spLocks noGrp="1"/>
          </p:cNvSpPr>
          <p:nvPr>
            <p:ph type="sldNum" sz="quarter" idx="11"/>
          </p:nvPr>
        </p:nvSpPr>
        <p:spPr/>
        <p:txBody>
          <a:bodyPr/>
          <a:lstStyle>
            <a:lvl1pPr>
              <a:defRPr/>
            </a:lvl1pPr>
          </a:lstStyle>
          <a:p>
            <a:fld id="{84FA3B62-A607-4549-B7F5-8F65101AEBC3}" type="slidenum">
              <a:rPr lang="en-US" altLang="en-US"/>
              <a:pPr/>
              <a:t>‹#›</a:t>
            </a:fld>
            <a:endParaRPr lang="en-US" altLang="en-US"/>
          </a:p>
        </p:txBody>
      </p:sp>
    </p:spTree>
    <p:extLst>
      <p:ext uri="{BB962C8B-B14F-4D97-AF65-F5344CB8AC3E}">
        <p14:creationId xmlns:p14="http://schemas.microsoft.com/office/powerpoint/2010/main" val="790899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17" Type="http://schemas.openxmlformats.org/officeDocument/2006/relationships/image" Target="../media/image7.png"/><Relationship Id="rId2" Type="http://schemas.openxmlformats.org/officeDocument/2006/relationships/slideLayout" Target="../slideLayouts/slideLayout2.xml"/><Relationship Id="rId16"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image" Target="../media/image5.png"/><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5" descr="textslides_bg-03.png"/>
          <p:cNvPicPr>
            <a:picLocks noChangeAspect="1"/>
          </p:cNvPicPr>
          <p:nvPr/>
        </p:nvPicPr>
        <p:blipFill>
          <a:blip r:embed="rId11">
            <a:extLst>
              <a:ext uri="{28A0092B-C50C-407E-A947-70E740481C1C}">
                <a14:useLocalDpi xmlns:a14="http://schemas.microsoft.com/office/drawing/2010/main" val="0"/>
              </a:ext>
            </a:extLst>
          </a:blip>
          <a:srcRect t="69009" r="54448"/>
          <a:stretch>
            <a:fillRect/>
          </a:stretch>
        </p:blipFill>
        <p:spPr bwMode="auto">
          <a:xfrm>
            <a:off x="0" y="4732338"/>
            <a:ext cx="4165600" cy="2125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26" descr="Stroke-03.png"/>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Placeholder 1"/>
          <p:cNvSpPr>
            <a:spLocks noGrp="1"/>
          </p:cNvSpPr>
          <p:nvPr>
            <p:ph type="title"/>
          </p:nvPr>
        </p:nvSpPr>
        <p:spPr>
          <a:xfrm>
            <a:off x="457200" y="287338"/>
            <a:ext cx="8229600" cy="91598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1029" name="Text Placeholder 2"/>
          <p:cNvSpPr>
            <a:spLocks noGrp="1"/>
          </p:cNvSpPr>
          <p:nvPr>
            <p:ph type="body" idx="1"/>
          </p:nvPr>
        </p:nvSpPr>
        <p:spPr bwMode="auto">
          <a:xfrm>
            <a:off x="457200" y="1373188"/>
            <a:ext cx="8229600" cy="475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 name="Footer Placeholder 4"/>
          <p:cNvSpPr>
            <a:spLocks noGrp="1"/>
          </p:cNvSpPr>
          <p:nvPr>
            <p:ph type="ftr" sz="quarter" idx="3"/>
          </p:nvPr>
        </p:nvSpPr>
        <p:spPr>
          <a:xfrm>
            <a:off x="1066800" y="6297613"/>
            <a:ext cx="2895600" cy="365125"/>
          </a:xfrm>
          <a:prstGeom prst="rect">
            <a:avLst/>
          </a:prstGeom>
        </p:spPr>
        <p:txBody>
          <a:bodyPr vert="horz" lIns="91440" tIns="45720" rIns="91440" bIns="45720" rtlCol="0" anchor="ctr"/>
          <a:lstStyle>
            <a:lvl1pPr algn="l" fontAlgn="auto">
              <a:spcBef>
                <a:spcPts val="0"/>
              </a:spcBef>
              <a:spcAft>
                <a:spcPts val="0"/>
              </a:spcAft>
              <a:defRPr sz="1200" dirty="0">
                <a:solidFill>
                  <a:schemeClr val="tx2"/>
                </a:solidFill>
                <a:latin typeface="Helvetica"/>
                <a:ea typeface="+mn-ea"/>
                <a:cs typeface="Helvetica"/>
              </a:defRPr>
            </a:lvl1pPr>
          </a:lstStyle>
          <a:p>
            <a:pPr>
              <a:defRPr/>
            </a:pPr>
            <a:endParaRPr lang="en-US"/>
          </a:p>
        </p:txBody>
      </p:sp>
      <p:sp>
        <p:nvSpPr>
          <p:cNvPr id="6" name="Slide Number Placeholder 5"/>
          <p:cNvSpPr>
            <a:spLocks noGrp="1"/>
          </p:cNvSpPr>
          <p:nvPr>
            <p:ph type="sldNum" sz="quarter" idx="4"/>
          </p:nvPr>
        </p:nvSpPr>
        <p:spPr>
          <a:xfrm>
            <a:off x="457200" y="6297613"/>
            <a:ext cx="388938" cy="365125"/>
          </a:xfrm>
          <a:prstGeom prst="rect">
            <a:avLst/>
          </a:prstGeom>
        </p:spPr>
        <p:txBody>
          <a:bodyPr vert="horz" wrap="square" lIns="91440" tIns="45720" rIns="91440" bIns="45720" numCol="1" anchor="ctr" anchorCtr="0" compatLnSpc="1">
            <a:prstTxWarp prst="textNoShape">
              <a:avLst/>
            </a:prstTxWarp>
          </a:bodyPr>
          <a:lstStyle>
            <a:lvl1pPr>
              <a:defRPr sz="1200">
                <a:solidFill>
                  <a:schemeClr val="tx2"/>
                </a:solidFill>
                <a:latin typeface="Helvetica" pitchFamily="125" charset="0"/>
              </a:defRPr>
            </a:lvl1pPr>
          </a:lstStyle>
          <a:p>
            <a:fld id="{CACCFF58-44CF-4D47-BA33-95BB089BE443}" type="slidenum">
              <a:rPr lang="en-US" altLang="en-US"/>
              <a:pPr/>
              <a:t>‹#›</a:t>
            </a:fld>
            <a:endParaRPr lang="en-US" altLang="en-US"/>
          </a:p>
        </p:txBody>
      </p:sp>
      <p:pic>
        <p:nvPicPr>
          <p:cNvPr id="1032" name="Picture 10"/>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7254875" y="6188145"/>
            <a:ext cx="1431925" cy="48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4" name="Straight Connector 13"/>
          <p:cNvCxnSpPr/>
          <p:nvPr/>
        </p:nvCxnSpPr>
        <p:spPr>
          <a:xfrm>
            <a:off x="576263" y="1173163"/>
            <a:ext cx="8174037" cy="0"/>
          </a:xfrm>
          <a:prstGeom prst="line">
            <a:avLst/>
          </a:prstGeom>
          <a:ln w="3175" cmpd="sng">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10" name="Picture 9">
            <a:extLst>
              <a:ext uri="{FF2B5EF4-FFF2-40B4-BE49-F238E27FC236}">
                <a16:creationId xmlns:a16="http://schemas.microsoft.com/office/drawing/2014/main" id="{97188D99-37C0-F44A-A25F-5614B544134A}"/>
              </a:ext>
            </a:extLst>
          </p:cNvPr>
          <p:cNvPicPr>
            <a:picLocks noChangeAspect="1"/>
          </p:cNvPicPr>
          <p:nvPr userDrawn="1"/>
        </p:nvPicPr>
        <p:blipFill rotWithShape="1">
          <a:blip r:embed="rId14"/>
          <a:srcRect l="22986" t="25144" r="26187" b="46650"/>
          <a:stretch/>
        </p:blipFill>
        <p:spPr>
          <a:xfrm>
            <a:off x="5843546" y="6201777"/>
            <a:ext cx="1208129" cy="484187"/>
          </a:xfrm>
          <a:prstGeom prst="rect">
            <a:avLst/>
          </a:prstGeom>
        </p:spPr>
      </p:pic>
      <p:pic>
        <p:nvPicPr>
          <p:cNvPr id="11" name="Picture 10">
            <a:extLst>
              <a:ext uri="{FF2B5EF4-FFF2-40B4-BE49-F238E27FC236}">
                <a16:creationId xmlns:a16="http://schemas.microsoft.com/office/drawing/2014/main" id="{21BC4954-06ED-4740-ABBE-3E50D89B95F7}"/>
              </a:ext>
            </a:extLst>
          </p:cNvPr>
          <p:cNvPicPr>
            <a:picLocks noChangeAspect="1"/>
          </p:cNvPicPr>
          <p:nvPr userDrawn="1"/>
        </p:nvPicPr>
        <p:blipFill>
          <a:blip r:embed="rId15"/>
          <a:stretch>
            <a:fillRect/>
          </a:stretch>
        </p:blipFill>
        <p:spPr>
          <a:xfrm>
            <a:off x="3542646" y="6322786"/>
            <a:ext cx="2097700" cy="247876"/>
          </a:xfrm>
          <a:prstGeom prst="rect">
            <a:avLst/>
          </a:prstGeom>
        </p:spPr>
      </p:pic>
    </p:spTree>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68" r:id="rId4"/>
    <p:sldLayoutId id="2147483669" r:id="rId5"/>
    <p:sldLayoutId id="2147483675" r:id="rId6"/>
    <p:sldLayoutId id="2147483670" r:id="rId7"/>
    <p:sldLayoutId id="2147483671" r:id="rId8"/>
    <p:sldLayoutId id="2147483676" r:id="rId9"/>
  </p:sldLayoutIdLst>
  <p:txStyles>
    <p:titleStyle>
      <a:lvl1pPr algn="l" defTabSz="457200" rtl="0" eaLnBrk="1" fontAlgn="base" hangingPunct="1">
        <a:lnSpc>
          <a:spcPct val="85000"/>
        </a:lnSpc>
        <a:spcBef>
          <a:spcPct val="0"/>
        </a:spcBef>
        <a:spcAft>
          <a:spcPct val="0"/>
        </a:spcAft>
        <a:defRPr sz="2800" b="1" kern="1200" cap="all">
          <a:solidFill>
            <a:schemeClr val="tx2"/>
          </a:solidFill>
          <a:latin typeface="Helvetica"/>
          <a:ea typeface="ヒラギノ角ゴ Pro W3" pitchFamily="125" charset="-128"/>
          <a:cs typeface="Helvetica"/>
        </a:defRPr>
      </a:lvl1pPr>
      <a:lvl2pPr algn="l" defTabSz="457200" rtl="0" eaLnBrk="1" fontAlgn="base" hangingPunct="1">
        <a:lnSpc>
          <a:spcPct val="85000"/>
        </a:lnSpc>
        <a:spcBef>
          <a:spcPct val="0"/>
        </a:spcBef>
        <a:spcAft>
          <a:spcPct val="0"/>
        </a:spcAft>
        <a:defRPr sz="2800" b="1">
          <a:solidFill>
            <a:schemeClr val="tx2"/>
          </a:solidFill>
          <a:latin typeface="Helvetica" pitchFamily="125" charset="0"/>
          <a:ea typeface="ヒラギノ角ゴ Pro W3" pitchFamily="125" charset="-128"/>
        </a:defRPr>
      </a:lvl2pPr>
      <a:lvl3pPr algn="l" defTabSz="457200" rtl="0" eaLnBrk="1" fontAlgn="base" hangingPunct="1">
        <a:lnSpc>
          <a:spcPct val="85000"/>
        </a:lnSpc>
        <a:spcBef>
          <a:spcPct val="0"/>
        </a:spcBef>
        <a:spcAft>
          <a:spcPct val="0"/>
        </a:spcAft>
        <a:defRPr sz="2800" b="1">
          <a:solidFill>
            <a:schemeClr val="tx2"/>
          </a:solidFill>
          <a:latin typeface="Helvetica" pitchFamily="125" charset="0"/>
          <a:ea typeface="ヒラギノ角ゴ Pro W3" pitchFamily="125" charset="-128"/>
        </a:defRPr>
      </a:lvl3pPr>
      <a:lvl4pPr algn="l" defTabSz="457200" rtl="0" eaLnBrk="1" fontAlgn="base" hangingPunct="1">
        <a:lnSpc>
          <a:spcPct val="85000"/>
        </a:lnSpc>
        <a:spcBef>
          <a:spcPct val="0"/>
        </a:spcBef>
        <a:spcAft>
          <a:spcPct val="0"/>
        </a:spcAft>
        <a:defRPr sz="2800" b="1">
          <a:solidFill>
            <a:schemeClr val="tx2"/>
          </a:solidFill>
          <a:latin typeface="Helvetica" pitchFamily="125" charset="0"/>
          <a:ea typeface="ヒラギノ角ゴ Pro W3" pitchFamily="125" charset="-128"/>
        </a:defRPr>
      </a:lvl4pPr>
      <a:lvl5pPr algn="l" defTabSz="457200" rtl="0" eaLnBrk="1" fontAlgn="base" hangingPunct="1">
        <a:lnSpc>
          <a:spcPct val="85000"/>
        </a:lnSpc>
        <a:spcBef>
          <a:spcPct val="0"/>
        </a:spcBef>
        <a:spcAft>
          <a:spcPct val="0"/>
        </a:spcAft>
        <a:defRPr sz="2800" b="1">
          <a:solidFill>
            <a:schemeClr val="tx2"/>
          </a:solidFill>
          <a:latin typeface="Helvetica" pitchFamily="125" charset="0"/>
          <a:ea typeface="ヒラギノ角ゴ Pro W3" pitchFamily="125" charset="-128"/>
        </a:defRPr>
      </a:lvl5pPr>
      <a:lvl6pPr marL="457200" algn="l" defTabSz="457200" rtl="0" eaLnBrk="1" fontAlgn="base" hangingPunct="1">
        <a:lnSpc>
          <a:spcPct val="85000"/>
        </a:lnSpc>
        <a:spcBef>
          <a:spcPct val="0"/>
        </a:spcBef>
        <a:spcAft>
          <a:spcPct val="0"/>
        </a:spcAft>
        <a:defRPr sz="2800" b="1">
          <a:solidFill>
            <a:schemeClr val="tx2"/>
          </a:solidFill>
          <a:latin typeface="Helvetica" pitchFamily="125" charset="0"/>
          <a:ea typeface="ヒラギノ角ゴ Pro W3" pitchFamily="125" charset="-128"/>
        </a:defRPr>
      </a:lvl6pPr>
      <a:lvl7pPr marL="914400" algn="l" defTabSz="457200" rtl="0" eaLnBrk="1" fontAlgn="base" hangingPunct="1">
        <a:lnSpc>
          <a:spcPct val="85000"/>
        </a:lnSpc>
        <a:spcBef>
          <a:spcPct val="0"/>
        </a:spcBef>
        <a:spcAft>
          <a:spcPct val="0"/>
        </a:spcAft>
        <a:defRPr sz="2800" b="1">
          <a:solidFill>
            <a:schemeClr val="tx2"/>
          </a:solidFill>
          <a:latin typeface="Helvetica" pitchFamily="125" charset="0"/>
          <a:ea typeface="ヒラギノ角ゴ Pro W3" pitchFamily="125" charset="-128"/>
        </a:defRPr>
      </a:lvl7pPr>
      <a:lvl8pPr marL="1371600" algn="l" defTabSz="457200" rtl="0" eaLnBrk="1" fontAlgn="base" hangingPunct="1">
        <a:lnSpc>
          <a:spcPct val="85000"/>
        </a:lnSpc>
        <a:spcBef>
          <a:spcPct val="0"/>
        </a:spcBef>
        <a:spcAft>
          <a:spcPct val="0"/>
        </a:spcAft>
        <a:defRPr sz="2800" b="1">
          <a:solidFill>
            <a:schemeClr val="tx2"/>
          </a:solidFill>
          <a:latin typeface="Helvetica" pitchFamily="125" charset="0"/>
          <a:ea typeface="ヒラギノ角ゴ Pro W3" pitchFamily="125" charset="-128"/>
        </a:defRPr>
      </a:lvl8pPr>
      <a:lvl9pPr marL="1828800" algn="l" defTabSz="457200" rtl="0" eaLnBrk="1" fontAlgn="base" hangingPunct="1">
        <a:lnSpc>
          <a:spcPct val="85000"/>
        </a:lnSpc>
        <a:spcBef>
          <a:spcPct val="0"/>
        </a:spcBef>
        <a:spcAft>
          <a:spcPct val="0"/>
        </a:spcAft>
        <a:defRPr sz="2800" b="1">
          <a:solidFill>
            <a:schemeClr val="tx2"/>
          </a:solidFill>
          <a:latin typeface="Helvetica" pitchFamily="125" charset="0"/>
          <a:ea typeface="ヒラギノ角ゴ Pro W3" pitchFamily="125" charset="-128"/>
        </a:defRPr>
      </a:lvl9pPr>
    </p:titleStyle>
    <p:bodyStyle>
      <a:lvl1pPr marL="255588" indent="-273050" algn="l" defTabSz="457200" rtl="0" eaLnBrk="1" fontAlgn="base" hangingPunct="1">
        <a:spcBef>
          <a:spcPts val="300"/>
        </a:spcBef>
        <a:spcAft>
          <a:spcPts val="300"/>
        </a:spcAft>
        <a:buClr>
          <a:schemeClr val="tx2"/>
        </a:buClr>
        <a:buSzPct val="100000"/>
        <a:buBlip>
          <a:blip r:embed="rId16"/>
        </a:buBlip>
        <a:defRPr sz="2000" kern="1200">
          <a:solidFill>
            <a:schemeClr val="tx1"/>
          </a:solidFill>
          <a:latin typeface="Helvetica"/>
          <a:ea typeface="ヒラギノ角ゴ Pro W3" pitchFamily="125" charset="-128"/>
          <a:cs typeface="Helvetica"/>
        </a:defRPr>
      </a:lvl1pPr>
      <a:lvl2pPr marL="593725" indent="-273050" algn="l" defTabSz="457200" rtl="0" eaLnBrk="1" fontAlgn="base" hangingPunct="1">
        <a:spcBef>
          <a:spcPts val="300"/>
        </a:spcBef>
        <a:spcAft>
          <a:spcPts val="300"/>
        </a:spcAft>
        <a:buClr>
          <a:schemeClr val="tx2"/>
        </a:buClr>
        <a:buSzPct val="110000"/>
        <a:buBlip>
          <a:blip r:embed="rId17"/>
        </a:buBlip>
        <a:defRPr kern="1200">
          <a:solidFill>
            <a:schemeClr val="tx1"/>
          </a:solidFill>
          <a:latin typeface="Helvetica"/>
          <a:ea typeface="ヒラギノ角ゴ Pro W3" pitchFamily="125" charset="-128"/>
          <a:cs typeface="Helvetica"/>
        </a:defRPr>
      </a:lvl2pPr>
      <a:lvl3pPr marL="977900" indent="-255588" algn="l" defTabSz="457200" rtl="0" eaLnBrk="1" fontAlgn="base" hangingPunct="1">
        <a:spcBef>
          <a:spcPts val="300"/>
        </a:spcBef>
        <a:spcAft>
          <a:spcPts val="300"/>
        </a:spcAft>
        <a:buClr>
          <a:schemeClr val="tx2"/>
        </a:buClr>
        <a:buFont typeface="Lucida Grande" pitchFamily="125" charset="0"/>
        <a:buChar char="-"/>
        <a:defRPr sz="1600" kern="1200">
          <a:solidFill>
            <a:schemeClr val="tx1"/>
          </a:solidFill>
          <a:latin typeface="Helvetica"/>
          <a:ea typeface="ヒラギノ角ゴ Pro W3" pitchFamily="125" charset="-128"/>
          <a:cs typeface="Helvetica"/>
        </a:defRPr>
      </a:lvl3pPr>
      <a:lvl4pPr marL="1279525" indent="-228600" algn="l" defTabSz="457200" rtl="0" eaLnBrk="1" fontAlgn="base" hangingPunct="1">
        <a:spcBef>
          <a:spcPts val="300"/>
        </a:spcBef>
        <a:spcAft>
          <a:spcPts val="300"/>
        </a:spcAft>
        <a:buClr>
          <a:schemeClr val="tx2"/>
        </a:buClr>
        <a:buFont typeface="Wingdings" pitchFamily="2" charset="2"/>
        <a:buChar char="§"/>
        <a:defRPr sz="1400" kern="1200">
          <a:solidFill>
            <a:schemeClr val="tx1"/>
          </a:solidFill>
          <a:latin typeface="Helvetica"/>
          <a:ea typeface="ヒラギノ角ゴ Pro W3" pitchFamily="125" charset="-128"/>
          <a:cs typeface="Helvetica"/>
        </a:defRPr>
      </a:lvl4pPr>
      <a:lvl5pPr marL="1554163" indent="-228600" algn="l" defTabSz="457200" rtl="0" eaLnBrk="1" fontAlgn="base" hangingPunct="1">
        <a:spcBef>
          <a:spcPts val="300"/>
        </a:spcBef>
        <a:spcAft>
          <a:spcPts val="300"/>
        </a:spcAft>
        <a:buClr>
          <a:schemeClr val="tx2"/>
        </a:buClr>
        <a:buFont typeface="Arial" pitchFamily="34" charset="0"/>
        <a:buChar char="»"/>
        <a:defRPr sz="1400" kern="1200">
          <a:solidFill>
            <a:schemeClr val="tx1"/>
          </a:solidFill>
          <a:latin typeface="Helvetica"/>
          <a:ea typeface="ヒラギノ角ゴ Pro W3" pitchFamily="125" charset="-128"/>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41339" y="1577461"/>
            <a:ext cx="8092298" cy="1287462"/>
          </a:xfrm>
        </p:spPr>
        <p:txBody>
          <a:bodyPr/>
          <a:lstStyle/>
          <a:p>
            <a:pPr algn="ctr" fontAlgn="auto">
              <a:spcAft>
                <a:spcPts val="0"/>
              </a:spcAft>
              <a:defRPr/>
            </a:pPr>
            <a:r>
              <a:rPr lang="en-US" dirty="0">
                <a:ea typeface="+mj-ea"/>
              </a:rPr>
              <a:t>Manage your </a:t>
            </a:r>
            <a:br>
              <a:rPr lang="en-US" dirty="0">
                <a:ea typeface="+mj-ea"/>
              </a:rPr>
            </a:br>
            <a:r>
              <a:rPr lang="en-US" dirty="0">
                <a:ea typeface="+mj-ea"/>
              </a:rPr>
              <a:t>(survey) contractor</a:t>
            </a:r>
          </a:p>
        </p:txBody>
      </p:sp>
      <p:sp>
        <p:nvSpPr>
          <p:cNvPr id="3" name="Subtitle 2"/>
          <p:cNvSpPr>
            <a:spLocks noGrp="1"/>
          </p:cNvSpPr>
          <p:nvPr>
            <p:ph type="subTitle" idx="1"/>
          </p:nvPr>
        </p:nvSpPr>
        <p:spPr>
          <a:xfrm>
            <a:off x="419986" y="2895600"/>
            <a:ext cx="8304028" cy="533400"/>
          </a:xfrm>
        </p:spPr>
        <p:txBody>
          <a:bodyPr rtlCol="0"/>
          <a:lstStyle/>
          <a:p>
            <a:pPr algn="ctr" fontAlgn="auto">
              <a:defRPr/>
            </a:pPr>
            <a:r>
              <a:rPr lang="en-US" sz="2600" dirty="0">
                <a:ea typeface="+mn-ea"/>
              </a:rPr>
              <a:t>It will save you headaches in the long run</a:t>
            </a:r>
          </a:p>
        </p:txBody>
      </p:sp>
      <p:sp>
        <p:nvSpPr>
          <p:cNvPr id="7171" name="Content Placeholder 3"/>
          <p:cNvSpPr>
            <a:spLocks noGrp="1"/>
          </p:cNvSpPr>
          <p:nvPr>
            <p:ph idx="14"/>
          </p:nvPr>
        </p:nvSpPr>
        <p:spPr>
          <a:xfrm>
            <a:off x="419986" y="3333309"/>
            <a:ext cx="8213651" cy="904875"/>
          </a:xfrm>
        </p:spPr>
        <p:txBody>
          <a:bodyPr>
            <a:normAutofit/>
          </a:bodyPr>
          <a:lstStyle/>
          <a:p>
            <a:pPr algn="ctr"/>
            <a:r>
              <a:rPr lang="en-US" altLang="en-US" dirty="0">
                <a:latin typeface="Helvetica" pitchFamily="125" charset="0"/>
              </a:rPr>
              <a:t>IRWA Conference | Portland, Oregon</a:t>
            </a:r>
          </a:p>
          <a:p>
            <a:pPr algn="ctr"/>
            <a:r>
              <a:rPr lang="en-US" altLang="en-US" dirty="0">
                <a:latin typeface="Helvetica" pitchFamily="125" charset="0"/>
              </a:rPr>
              <a:t>March 20, 2019</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7338"/>
            <a:ext cx="8229600" cy="915987"/>
          </a:xfrm>
        </p:spPr>
        <p:txBody>
          <a:bodyPr/>
          <a:lstStyle/>
          <a:p>
            <a:pPr fontAlgn="auto">
              <a:spcAft>
                <a:spcPts val="0"/>
              </a:spcAft>
              <a:defRPr/>
            </a:pPr>
            <a:r>
              <a:rPr lang="en-US" dirty="0">
                <a:ea typeface="+mj-ea"/>
              </a:rPr>
              <a:t>Why state licensure?</a:t>
            </a:r>
          </a:p>
        </p:txBody>
      </p:sp>
      <p:sp>
        <p:nvSpPr>
          <p:cNvPr id="10242" name="Content Placeholder 2"/>
          <p:cNvSpPr>
            <a:spLocks noGrp="1"/>
          </p:cNvSpPr>
          <p:nvPr>
            <p:ph idx="1"/>
          </p:nvPr>
        </p:nvSpPr>
        <p:spPr/>
        <p:txBody>
          <a:bodyPr/>
          <a:lstStyle/>
          <a:p>
            <a:pPr lvl="0"/>
            <a:r>
              <a:rPr lang="en-US" dirty="0"/>
              <a:t>State Licensure - Terry</a:t>
            </a:r>
          </a:p>
          <a:p>
            <a:pPr lvl="1"/>
            <a:r>
              <a:rPr lang="en-US" dirty="0"/>
              <a:t>New Mexico (</a:t>
            </a:r>
            <a:r>
              <a:rPr lang="en-US" dirty="0" err="1"/>
              <a:t>cont</a:t>
            </a:r>
            <a:r>
              <a:rPr lang="en-US" dirty="0"/>
              <a:t>)</a:t>
            </a:r>
          </a:p>
          <a:p>
            <a:pPr lvl="2"/>
            <a:r>
              <a:rPr lang="en-US" dirty="0"/>
              <a:t>(4) the establishment of horizontal and vertical controls that will be the basis for all geospatial data used for future design surveys, including construction staking surveys, surveys to lay out horizontal and vertical alignments, topographic surveys, control surveys for aerial photography for the collection of topographic and planimetric data using photogrammetric methods and construction surveys of engineering and architectural public works projects; </a:t>
            </a:r>
          </a:p>
          <a:p>
            <a:pPr lvl="2"/>
            <a:r>
              <a:rPr lang="en-US" dirty="0"/>
              <a:t>(5) the preparation and perpetuation of maps, records, plats, field notes, easements and property descriptions; and </a:t>
            </a:r>
          </a:p>
          <a:p>
            <a:pPr lvl="2"/>
            <a:r>
              <a:rPr lang="en-US" dirty="0"/>
              <a:t>(6</a:t>
            </a:r>
            <a:r>
              <a:rPr lang="en-US" dirty="0">
                <a:highlight>
                  <a:srgbClr val="FFFF00"/>
                </a:highlight>
              </a:rPr>
              <a:t>) the depiction and transmittal by paper or digital means of any digital geospatial data for use in geographic information systems or land information systems that purports to be the authoritative location of points or features of a survey regulated by the Engineering and Surveying Practice Act</a:t>
            </a:r>
            <a:r>
              <a:rPr lang="en-US" dirty="0"/>
              <a:t>, </a:t>
            </a:r>
          </a:p>
          <a:p>
            <a:pPr lvl="2"/>
            <a:r>
              <a:rPr lang="en-US" dirty="0"/>
              <a:t>but excludes data used solely for a </a:t>
            </a:r>
            <a:r>
              <a:rPr lang="en-US" dirty="0" err="1"/>
              <a:t>cadastre</a:t>
            </a:r>
            <a:r>
              <a:rPr lang="en-US" dirty="0"/>
              <a:t>, such as assessment and tax mapping purposes, or general representations of surveyed or historic data used for mapping purposes, such as land parcels and built infrastructure;</a:t>
            </a:r>
          </a:p>
        </p:txBody>
      </p:sp>
    </p:spTree>
    <p:extLst>
      <p:ext uri="{BB962C8B-B14F-4D97-AF65-F5344CB8AC3E}">
        <p14:creationId xmlns:p14="http://schemas.microsoft.com/office/powerpoint/2010/main" val="672360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0242">
                                            <p:txEl>
                                              <p:pRg st="2" end="2"/>
                                            </p:txEl>
                                          </p:spTgt>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10242">
                                            <p:txEl>
                                              <p:pRg st="3" end="3"/>
                                            </p:txEl>
                                          </p:spTgt>
                                        </p:tgtEl>
                                        <p:attrNameLst>
                                          <p:attrName>style.visibility</p:attrName>
                                        </p:attrNameLst>
                                      </p:cBhvr>
                                      <p:to>
                                        <p:strVal val="hidden"/>
                                      </p:to>
                                    </p:set>
                                  </p:childTnLst>
                                </p:cTn>
                              </p:par>
                              <p:par>
                                <p:cTn id="9" presetID="1" presetClass="exit" presetSubtype="0" fill="hold" nodeType="withEffect">
                                  <p:stCondLst>
                                    <p:cond delay="0"/>
                                  </p:stCondLst>
                                  <p:childTnLst>
                                    <p:set>
                                      <p:cBhvr>
                                        <p:cTn id="10" dur="1" fill="hold">
                                          <p:stCondLst>
                                            <p:cond delay="0"/>
                                          </p:stCondLst>
                                        </p:cTn>
                                        <p:tgtEl>
                                          <p:spTgt spid="10242">
                                            <p:txEl>
                                              <p:pRg st="5" end="5"/>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7338"/>
            <a:ext cx="8229600" cy="915987"/>
          </a:xfrm>
        </p:spPr>
        <p:txBody>
          <a:bodyPr/>
          <a:lstStyle/>
          <a:p>
            <a:pPr fontAlgn="auto">
              <a:spcAft>
                <a:spcPts val="0"/>
              </a:spcAft>
              <a:defRPr/>
            </a:pPr>
            <a:r>
              <a:rPr lang="en-US" dirty="0">
                <a:ea typeface="+mj-ea"/>
              </a:rPr>
              <a:t>Why state licensure?</a:t>
            </a:r>
          </a:p>
        </p:txBody>
      </p:sp>
      <p:sp>
        <p:nvSpPr>
          <p:cNvPr id="10242" name="Content Placeholder 2"/>
          <p:cNvSpPr>
            <a:spLocks noGrp="1"/>
          </p:cNvSpPr>
          <p:nvPr>
            <p:ph idx="1"/>
          </p:nvPr>
        </p:nvSpPr>
        <p:spPr/>
        <p:txBody>
          <a:bodyPr/>
          <a:lstStyle/>
          <a:p>
            <a:pPr lvl="0"/>
            <a:r>
              <a:rPr lang="en-US" dirty="0"/>
              <a:t>State Licensure - Terry</a:t>
            </a:r>
          </a:p>
          <a:p>
            <a:pPr lvl="1"/>
            <a:r>
              <a:rPr lang="en-US" dirty="0"/>
              <a:t>Virginia</a:t>
            </a:r>
          </a:p>
          <a:p>
            <a:pPr lvl="2"/>
            <a:r>
              <a:rPr lang="en-US" dirty="0"/>
              <a:t>The "practice of land surveying" includes surveying of areas for a determination or correction, a description, the establishment or reestablishment of internal and external land boundaries, or the determination of topography, contours or location of physical improvements, and also includes the planning of land and subdivisions thereof. </a:t>
            </a:r>
          </a:p>
          <a:p>
            <a:pPr lvl="2"/>
            <a:r>
              <a:rPr lang="en-US" dirty="0"/>
              <a:t>The term "planning of land and subdivisions thereof" shall include, but not be limited to, the preparation of incidental plans and profiles for roads, streets and sidewalks, grading, drainage on the surface, culverts and erosion control measures, with reference to existing state or local standards.</a:t>
            </a:r>
          </a:p>
        </p:txBody>
      </p:sp>
    </p:spTree>
    <p:extLst>
      <p:ext uri="{BB962C8B-B14F-4D97-AF65-F5344CB8AC3E}">
        <p14:creationId xmlns:p14="http://schemas.microsoft.com/office/powerpoint/2010/main" val="3582651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7338"/>
            <a:ext cx="8229600" cy="915987"/>
          </a:xfrm>
        </p:spPr>
        <p:txBody>
          <a:bodyPr/>
          <a:lstStyle/>
          <a:p>
            <a:pPr fontAlgn="auto">
              <a:spcAft>
                <a:spcPts val="0"/>
              </a:spcAft>
              <a:defRPr/>
            </a:pPr>
            <a:r>
              <a:rPr lang="en-US" dirty="0">
                <a:ea typeface="+mj-ea"/>
              </a:rPr>
              <a:t>Why state licensure?</a:t>
            </a:r>
          </a:p>
        </p:txBody>
      </p:sp>
      <p:sp>
        <p:nvSpPr>
          <p:cNvPr id="10242" name="Content Placeholder 2"/>
          <p:cNvSpPr>
            <a:spLocks noGrp="1"/>
          </p:cNvSpPr>
          <p:nvPr>
            <p:ph idx="1"/>
          </p:nvPr>
        </p:nvSpPr>
        <p:spPr/>
        <p:txBody>
          <a:bodyPr/>
          <a:lstStyle/>
          <a:p>
            <a:pPr lvl="0"/>
            <a:r>
              <a:rPr lang="en-US" dirty="0"/>
              <a:t>Examples of Discipline –</a:t>
            </a:r>
          </a:p>
          <a:p>
            <a:pPr lvl="1"/>
            <a:r>
              <a:rPr lang="en-US" dirty="0"/>
              <a:t>Bob, PE/PLS The Board received a complaint alleging Bob produced a survey that did not comply with the standards of practice for surveying in Alabama. Bob agreed to a consent order that required him to pay a $1,500 fine to the Board, his Professional Land Surveyor license be suspended for two years (with that suspension stayed) and to provide to the Board, upon request, a list of the surveying jobs performed within a one month period during the stayed suspension period to be reviewed for compliance with the standards of practice. The Consent Order and Final Order would be a public record.</a:t>
            </a:r>
          </a:p>
        </p:txBody>
      </p:sp>
    </p:spTree>
    <p:extLst>
      <p:ext uri="{BB962C8B-B14F-4D97-AF65-F5344CB8AC3E}">
        <p14:creationId xmlns:p14="http://schemas.microsoft.com/office/powerpoint/2010/main" val="4441223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7338"/>
            <a:ext cx="8229600" cy="915987"/>
          </a:xfrm>
        </p:spPr>
        <p:txBody>
          <a:bodyPr/>
          <a:lstStyle/>
          <a:p>
            <a:pPr fontAlgn="auto">
              <a:spcAft>
                <a:spcPts val="0"/>
              </a:spcAft>
              <a:defRPr/>
            </a:pPr>
            <a:r>
              <a:rPr lang="en-US" dirty="0" err="1">
                <a:ea typeface="+mj-ea"/>
              </a:rPr>
              <a:t>PREqualifying</a:t>
            </a:r>
            <a:r>
              <a:rPr lang="en-US" dirty="0">
                <a:ea typeface="+mj-ea"/>
              </a:rPr>
              <a:t> your surveyor</a:t>
            </a:r>
          </a:p>
        </p:txBody>
      </p:sp>
      <p:sp>
        <p:nvSpPr>
          <p:cNvPr id="10242" name="Content Placeholder 2"/>
          <p:cNvSpPr>
            <a:spLocks noGrp="1"/>
          </p:cNvSpPr>
          <p:nvPr>
            <p:ph idx="1"/>
          </p:nvPr>
        </p:nvSpPr>
        <p:spPr/>
        <p:txBody>
          <a:bodyPr/>
          <a:lstStyle/>
          <a:p>
            <a:r>
              <a:rPr lang="en-US" dirty="0"/>
              <a:t>Execution Plan </a:t>
            </a:r>
          </a:p>
          <a:p>
            <a:pPr lvl="1"/>
            <a:r>
              <a:rPr lang="en-US" dirty="0"/>
              <a:t>Why is it important?</a:t>
            </a:r>
          </a:p>
          <a:p>
            <a:pPr lvl="2"/>
            <a:r>
              <a:rPr lang="en-US" dirty="0"/>
              <a:t>By asking a contractor for an execution plan it will provide you a measure in determining whether or not the company has the knowledge and adequate and experienced staff to complete the work on time and as expected. </a:t>
            </a:r>
          </a:p>
          <a:p>
            <a:pPr lvl="1"/>
            <a:r>
              <a:rPr lang="en-US" dirty="0"/>
              <a:t>What should you ask for?</a:t>
            </a:r>
          </a:p>
          <a:p>
            <a:pPr lvl="2"/>
            <a:r>
              <a:rPr lang="en-US" dirty="0"/>
              <a:t>A plan will demonstrate the work is expected to be completed based on the parameters (schedule) you provide.</a:t>
            </a:r>
          </a:p>
          <a:p>
            <a:pPr lvl="2"/>
            <a:r>
              <a:rPr lang="en-US" dirty="0"/>
              <a:t>Crew size and number</a:t>
            </a:r>
          </a:p>
          <a:p>
            <a:pPr lvl="2"/>
            <a:r>
              <a:rPr lang="en-US" dirty="0"/>
              <a:t>Location of Key Personnel</a:t>
            </a:r>
          </a:p>
          <a:p>
            <a:pPr lvl="2"/>
            <a:r>
              <a:rPr lang="en-US" dirty="0"/>
              <a:t>Resumes of Key Personnel</a:t>
            </a:r>
          </a:p>
          <a:p>
            <a:pPr lvl="2"/>
            <a:r>
              <a:rPr lang="en-US" dirty="0"/>
              <a:t>Standards to be used</a:t>
            </a:r>
          </a:p>
          <a:p>
            <a:pPr marL="320675" lvl="1" indent="0">
              <a:buNone/>
            </a:pPr>
            <a:endParaRPr lang="en-US" altLang="en-US" dirty="0">
              <a:latin typeface="Helvetica" pitchFamily="125" charset="0"/>
            </a:endParaRPr>
          </a:p>
        </p:txBody>
      </p:sp>
    </p:spTree>
    <p:extLst>
      <p:ext uri="{BB962C8B-B14F-4D97-AF65-F5344CB8AC3E}">
        <p14:creationId xmlns:p14="http://schemas.microsoft.com/office/powerpoint/2010/main" val="2828256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4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4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4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24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24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242">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242">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24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7338"/>
            <a:ext cx="8229600" cy="915987"/>
          </a:xfrm>
        </p:spPr>
        <p:txBody>
          <a:bodyPr/>
          <a:lstStyle/>
          <a:p>
            <a:pPr fontAlgn="auto">
              <a:spcAft>
                <a:spcPts val="0"/>
              </a:spcAft>
              <a:defRPr/>
            </a:pPr>
            <a:r>
              <a:rPr lang="en-US" dirty="0" err="1">
                <a:ea typeface="+mj-ea"/>
              </a:rPr>
              <a:t>PREqualifying</a:t>
            </a:r>
            <a:r>
              <a:rPr lang="en-US" dirty="0">
                <a:ea typeface="+mj-ea"/>
              </a:rPr>
              <a:t> your surveyor</a:t>
            </a:r>
          </a:p>
        </p:txBody>
      </p:sp>
      <p:sp>
        <p:nvSpPr>
          <p:cNvPr id="10242" name="Content Placeholder 2"/>
          <p:cNvSpPr>
            <a:spLocks noGrp="1"/>
          </p:cNvSpPr>
          <p:nvPr>
            <p:ph idx="1"/>
          </p:nvPr>
        </p:nvSpPr>
        <p:spPr/>
        <p:txBody>
          <a:bodyPr/>
          <a:lstStyle/>
          <a:p>
            <a:r>
              <a:rPr lang="en-US" dirty="0"/>
              <a:t>Safe Work Plan </a:t>
            </a:r>
          </a:p>
          <a:p>
            <a:pPr lvl="1"/>
            <a:r>
              <a:rPr lang="en-US" dirty="0"/>
              <a:t>Why is it important?</a:t>
            </a:r>
          </a:p>
          <a:p>
            <a:pPr lvl="2"/>
            <a:r>
              <a:rPr lang="en-US" dirty="0"/>
              <a:t>By asking for a Safe Work Plan before work begins, it will help you ensure the contractor has reviewed the project site and has worked to minimize the risks associated with the project. </a:t>
            </a:r>
          </a:p>
          <a:p>
            <a:pPr lvl="1"/>
            <a:r>
              <a:rPr lang="en-US" dirty="0"/>
              <a:t>What is in it?</a:t>
            </a:r>
          </a:p>
          <a:p>
            <a:pPr lvl="2"/>
            <a:r>
              <a:rPr lang="en-US" dirty="0"/>
              <a:t>Safety Manual or reference to a safety protocol</a:t>
            </a:r>
          </a:p>
          <a:p>
            <a:pPr lvl="2"/>
            <a:r>
              <a:rPr lang="en-US" dirty="0"/>
              <a:t>Description of Tailgate Meetings</a:t>
            </a:r>
          </a:p>
          <a:p>
            <a:pPr lvl="2"/>
            <a:r>
              <a:rPr lang="en-US" dirty="0"/>
              <a:t>Preliminary Hazard Identification</a:t>
            </a:r>
          </a:p>
          <a:p>
            <a:pPr lvl="2"/>
            <a:r>
              <a:rPr lang="en-US" dirty="0"/>
              <a:t>Recognition of injury protocol</a:t>
            </a:r>
          </a:p>
          <a:p>
            <a:pPr lvl="2"/>
            <a:r>
              <a:rPr lang="en-US" dirty="0"/>
              <a:t>List of hospital, emergency rooms, and other important places with contact information</a:t>
            </a:r>
          </a:p>
          <a:p>
            <a:pPr lvl="1"/>
            <a:r>
              <a:rPr lang="en-US" dirty="0"/>
              <a:t>Which is safer?</a:t>
            </a:r>
          </a:p>
          <a:p>
            <a:pPr lvl="2"/>
            <a:r>
              <a:rPr lang="en-US" dirty="0"/>
              <a:t>2-man crew vs. 1-man crew</a:t>
            </a:r>
          </a:p>
          <a:p>
            <a:pPr marL="320675" lvl="1" indent="0">
              <a:buNone/>
            </a:pPr>
            <a:endParaRPr lang="en-US" altLang="en-US" dirty="0">
              <a:latin typeface="Helvetica" pitchFamily="125" charset="0"/>
            </a:endParaRPr>
          </a:p>
        </p:txBody>
      </p:sp>
    </p:spTree>
    <p:extLst>
      <p:ext uri="{BB962C8B-B14F-4D97-AF65-F5344CB8AC3E}">
        <p14:creationId xmlns:p14="http://schemas.microsoft.com/office/powerpoint/2010/main" val="4046050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4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4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4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24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24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242">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242">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242">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0242">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024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1798638"/>
            <a:ext cx="7600950" cy="1362075"/>
          </a:xfrm>
        </p:spPr>
        <p:txBody>
          <a:bodyPr/>
          <a:lstStyle/>
          <a:p>
            <a:pPr fontAlgn="auto">
              <a:spcAft>
                <a:spcPts val="0"/>
              </a:spcAft>
              <a:defRPr/>
            </a:pPr>
            <a:r>
              <a:rPr lang="en-US" dirty="0">
                <a:ea typeface="+mj-ea"/>
              </a:rPr>
              <a:t>ESTIMATING A PROJECT</a:t>
            </a:r>
          </a:p>
        </p:txBody>
      </p:sp>
      <p:sp>
        <p:nvSpPr>
          <p:cNvPr id="3" name="Subtitle 2"/>
          <p:cNvSpPr>
            <a:spLocks noGrp="1"/>
          </p:cNvSpPr>
          <p:nvPr>
            <p:ph type="body" idx="1"/>
          </p:nvPr>
        </p:nvSpPr>
        <p:spPr>
          <a:xfrm>
            <a:off x="722313" y="3098800"/>
            <a:ext cx="7600950" cy="1341438"/>
          </a:xfrm>
        </p:spPr>
        <p:txBody>
          <a:bodyPr rtlCol="0"/>
          <a:lstStyle/>
          <a:p>
            <a:pPr fontAlgn="auto">
              <a:defRPr/>
            </a:pPr>
            <a:endParaRPr lang="en-US" dirty="0">
              <a:ea typeface="+mn-ea"/>
            </a:endParaRPr>
          </a:p>
        </p:txBody>
      </p:sp>
    </p:spTree>
    <p:extLst>
      <p:ext uri="{BB962C8B-B14F-4D97-AF65-F5344CB8AC3E}">
        <p14:creationId xmlns:p14="http://schemas.microsoft.com/office/powerpoint/2010/main" val="4799801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7338"/>
            <a:ext cx="8229600" cy="915987"/>
          </a:xfrm>
        </p:spPr>
        <p:txBody>
          <a:bodyPr/>
          <a:lstStyle/>
          <a:p>
            <a:pPr fontAlgn="auto">
              <a:spcAft>
                <a:spcPts val="0"/>
              </a:spcAft>
              <a:defRPr/>
            </a:pPr>
            <a:r>
              <a:rPr lang="en-US" dirty="0">
                <a:ea typeface="+mj-ea"/>
              </a:rPr>
              <a:t>What is GIS?</a:t>
            </a:r>
          </a:p>
        </p:txBody>
      </p:sp>
      <p:sp>
        <p:nvSpPr>
          <p:cNvPr id="10242" name="Content Placeholder 2"/>
          <p:cNvSpPr>
            <a:spLocks noGrp="1"/>
          </p:cNvSpPr>
          <p:nvPr>
            <p:ph idx="1"/>
          </p:nvPr>
        </p:nvSpPr>
        <p:spPr>
          <a:xfrm>
            <a:off x="457200" y="1203325"/>
            <a:ext cx="8229600" cy="4752975"/>
          </a:xfrm>
        </p:spPr>
        <p:txBody>
          <a:bodyPr/>
          <a:lstStyle/>
          <a:p>
            <a:pPr lvl="0"/>
            <a:r>
              <a:rPr lang="en-US" dirty="0"/>
              <a:t>Using a Geographic Information System (GIS) is a great tool which assists stakeholders in determining completion dates and evaluate progress.  </a:t>
            </a:r>
          </a:p>
          <a:p>
            <a:pPr lvl="0"/>
            <a:r>
              <a:rPr lang="en-US" dirty="0"/>
              <a:t>Pros</a:t>
            </a:r>
          </a:p>
          <a:p>
            <a:pPr lvl="1"/>
            <a:r>
              <a:rPr lang="en-US" sz="1600" dirty="0"/>
              <a:t>It is getting more accurate and is a great way to proof the proposed route with overlays of property and environmental data in a desktop environment. </a:t>
            </a:r>
          </a:p>
          <a:p>
            <a:pPr lvl="1"/>
            <a:r>
              <a:rPr lang="en-US" sz="1600" dirty="0"/>
              <a:t>It can be used quickly to produce preliminary exhibits using appraisal district or other vendor data.</a:t>
            </a:r>
          </a:p>
          <a:p>
            <a:pPr lvl="1"/>
            <a:r>
              <a:rPr lang="en-US" sz="1600" dirty="0"/>
              <a:t>In some states, these exhibits can be used for ROW agents to discuss the project with landowner and even submitted as an exhibit to the easement agreement. </a:t>
            </a:r>
          </a:p>
          <a:p>
            <a:pPr lvl="0"/>
            <a:r>
              <a:rPr lang="en-US" dirty="0"/>
              <a:t>Cons</a:t>
            </a:r>
          </a:p>
          <a:p>
            <a:pPr lvl="1"/>
            <a:r>
              <a:rPr lang="en-US" sz="1600" dirty="0"/>
              <a:t>Relying solely on these exhibits may create problems later in the project.  They are not surveyed on the ground and actual easement could vary after survey complete. </a:t>
            </a:r>
          </a:p>
          <a:p>
            <a:pPr lvl="1"/>
            <a:r>
              <a:rPr lang="en-US" sz="1600" dirty="0"/>
              <a:t>Some states, GIS is considered surveying.</a:t>
            </a:r>
          </a:p>
          <a:p>
            <a:pPr lvl="1"/>
            <a:endParaRPr lang="en-US" dirty="0"/>
          </a:p>
          <a:p>
            <a:pPr lvl="1"/>
            <a:endParaRPr lang="en-US" dirty="0"/>
          </a:p>
          <a:p>
            <a:endParaRPr lang="en-US" altLang="en-US" dirty="0">
              <a:latin typeface="Helvetica" pitchFamily="125" charset="0"/>
            </a:endParaRPr>
          </a:p>
          <a:p>
            <a:pPr lvl="1"/>
            <a:endParaRPr lang="en-US" altLang="en-US" dirty="0">
              <a:latin typeface="Helvetica" pitchFamily="125" charset="0"/>
            </a:endParaRPr>
          </a:p>
        </p:txBody>
      </p:sp>
    </p:spTree>
    <p:extLst>
      <p:ext uri="{BB962C8B-B14F-4D97-AF65-F5344CB8AC3E}">
        <p14:creationId xmlns:p14="http://schemas.microsoft.com/office/powerpoint/2010/main" val="1541328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4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4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242">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242">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242">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242">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24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7338"/>
            <a:ext cx="8229600" cy="915987"/>
          </a:xfrm>
        </p:spPr>
        <p:txBody>
          <a:bodyPr/>
          <a:lstStyle/>
          <a:p>
            <a:pPr fontAlgn="auto">
              <a:spcAft>
                <a:spcPts val="0"/>
              </a:spcAft>
              <a:defRPr/>
            </a:pPr>
            <a:r>
              <a:rPr lang="en-US" dirty="0">
                <a:ea typeface="+mj-ea"/>
              </a:rPr>
              <a:t>Estimating a project</a:t>
            </a:r>
          </a:p>
        </p:txBody>
      </p:sp>
      <p:sp>
        <p:nvSpPr>
          <p:cNvPr id="10242" name="Content Placeholder 2"/>
          <p:cNvSpPr>
            <a:spLocks noGrp="1"/>
          </p:cNvSpPr>
          <p:nvPr>
            <p:ph idx="1"/>
          </p:nvPr>
        </p:nvSpPr>
        <p:spPr/>
        <p:txBody>
          <a:bodyPr/>
          <a:lstStyle/>
          <a:p>
            <a:r>
              <a:rPr lang="en-US" dirty="0"/>
              <a:t>To create an even response to your RFP, provide the surveyor with:</a:t>
            </a:r>
          </a:p>
          <a:p>
            <a:pPr lvl="1"/>
            <a:r>
              <a:rPr lang="en-US" dirty="0"/>
              <a:t>Safety and Access Requirements</a:t>
            </a:r>
          </a:p>
          <a:p>
            <a:pPr lvl="1"/>
            <a:r>
              <a:rPr lang="en-US" dirty="0"/>
              <a:t>Location of Route / Site to be surveyed</a:t>
            </a:r>
          </a:p>
          <a:p>
            <a:pPr lvl="1"/>
            <a:r>
              <a:rPr lang="en-US" dirty="0"/>
              <a:t>Scope of Work</a:t>
            </a:r>
          </a:p>
          <a:p>
            <a:pPr lvl="2"/>
            <a:r>
              <a:rPr lang="en-US" dirty="0"/>
              <a:t>As the operator, should I have my scope of work or rely on the surveyor to provide one?</a:t>
            </a:r>
          </a:p>
          <a:p>
            <a:pPr lvl="1"/>
            <a:r>
              <a:rPr lang="en-US" dirty="0"/>
              <a:t>Survey Standards</a:t>
            </a:r>
          </a:p>
          <a:p>
            <a:pPr lvl="2"/>
            <a:r>
              <a:rPr lang="en-US" dirty="0"/>
              <a:t>What is required when staking centerline.</a:t>
            </a:r>
          </a:p>
          <a:p>
            <a:pPr lvl="3"/>
            <a:r>
              <a:rPr lang="en-US" dirty="0"/>
              <a:t>Leave stakes in the ground?</a:t>
            </a:r>
          </a:p>
          <a:p>
            <a:pPr lvl="3"/>
            <a:r>
              <a:rPr lang="en-US" dirty="0"/>
              <a:t>Tree cutting and crops</a:t>
            </a:r>
          </a:p>
          <a:p>
            <a:pPr lvl="1"/>
            <a:r>
              <a:rPr lang="en-US" dirty="0"/>
              <a:t>Expected deliverables and schedule</a:t>
            </a:r>
          </a:p>
          <a:p>
            <a:pPr lvl="2"/>
            <a:r>
              <a:rPr lang="en-US" dirty="0"/>
              <a:t>Alignment sheets, Parcel Sketches, Permit Exhibits</a:t>
            </a:r>
          </a:p>
          <a:p>
            <a:pPr lvl="2"/>
            <a:r>
              <a:rPr lang="en-US" dirty="0"/>
              <a:t>Blue Sky, Skyline, AutoCAD, MicroStation, GIS Database</a:t>
            </a:r>
          </a:p>
          <a:p>
            <a:pPr lvl="1"/>
            <a:r>
              <a:rPr lang="en-US" dirty="0"/>
              <a:t>Construction schedule. </a:t>
            </a:r>
          </a:p>
        </p:txBody>
      </p:sp>
    </p:spTree>
    <p:extLst>
      <p:ext uri="{BB962C8B-B14F-4D97-AF65-F5344CB8AC3E}">
        <p14:creationId xmlns:p14="http://schemas.microsoft.com/office/powerpoint/2010/main" val="2139527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4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4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42">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242">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0242">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242">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242">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242">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242">
                                            <p:txEl>
                                              <p:pRg st="9" end="9"/>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0242">
                                            <p:txEl>
                                              <p:pRg st="10" end="10"/>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0242">
                                            <p:txEl>
                                              <p:pRg st="11" end="1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0242">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7338"/>
            <a:ext cx="8229600" cy="915987"/>
          </a:xfrm>
        </p:spPr>
        <p:txBody>
          <a:bodyPr/>
          <a:lstStyle/>
          <a:p>
            <a:pPr fontAlgn="auto">
              <a:spcAft>
                <a:spcPts val="0"/>
              </a:spcAft>
              <a:defRPr/>
            </a:pPr>
            <a:r>
              <a:rPr lang="en-US" dirty="0">
                <a:ea typeface="+mj-ea"/>
              </a:rPr>
              <a:t>Factors which affect price and performance</a:t>
            </a:r>
          </a:p>
        </p:txBody>
      </p:sp>
      <p:sp>
        <p:nvSpPr>
          <p:cNvPr id="10242" name="Content Placeholder 2"/>
          <p:cNvSpPr>
            <a:spLocks noGrp="1"/>
          </p:cNvSpPr>
          <p:nvPr>
            <p:ph idx="1"/>
          </p:nvPr>
        </p:nvSpPr>
        <p:spPr/>
        <p:txBody>
          <a:bodyPr/>
          <a:lstStyle/>
          <a:p>
            <a:r>
              <a:rPr lang="en-US" dirty="0"/>
              <a:t>Length of route</a:t>
            </a:r>
          </a:p>
          <a:p>
            <a:r>
              <a:rPr lang="en-US" dirty="0"/>
              <a:t>Number of parcels</a:t>
            </a:r>
          </a:p>
          <a:p>
            <a:pPr lvl="1"/>
            <a:r>
              <a:rPr lang="en-US" dirty="0"/>
              <a:t>Parcel congestion</a:t>
            </a:r>
          </a:p>
          <a:p>
            <a:pPr lvl="1"/>
            <a:r>
              <a:rPr lang="en-US" dirty="0"/>
              <a:t>City vs. Rural</a:t>
            </a:r>
          </a:p>
          <a:p>
            <a:r>
              <a:rPr lang="en-US" dirty="0"/>
              <a:t>Boundary monumentation (PLSS)</a:t>
            </a:r>
          </a:p>
          <a:p>
            <a:r>
              <a:rPr lang="en-US" dirty="0"/>
              <a:t>Number of Permits</a:t>
            </a:r>
          </a:p>
          <a:p>
            <a:pPr lvl="2"/>
            <a:r>
              <a:rPr lang="en-US" dirty="0"/>
              <a:t>What is the additional area required to be surveyed for the crossing?</a:t>
            </a:r>
          </a:p>
          <a:p>
            <a:pPr lvl="2"/>
            <a:r>
              <a:rPr lang="en-US" dirty="0"/>
              <a:t>DOT standards, FEMA standards, State, County, City</a:t>
            </a:r>
          </a:p>
          <a:p>
            <a:r>
              <a:rPr lang="en-US" dirty="0"/>
              <a:t>Per diem expected or not?</a:t>
            </a:r>
          </a:p>
          <a:p>
            <a:pPr lvl="2"/>
            <a:r>
              <a:rPr lang="en-US" dirty="0"/>
              <a:t>Working in Permian, the Bakken, or other high priced area?</a:t>
            </a:r>
          </a:p>
          <a:p>
            <a:pPr lvl="2"/>
            <a:endParaRPr lang="en-US" dirty="0"/>
          </a:p>
          <a:p>
            <a:pPr marL="320675" lvl="1" indent="0">
              <a:buNone/>
            </a:pPr>
            <a:endParaRPr lang="en-US" altLang="en-US" dirty="0">
              <a:latin typeface="Helvetica" pitchFamily="125" charset="0"/>
            </a:endParaRPr>
          </a:p>
        </p:txBody>
      </p:sp>
    </p:spTree>
    <p:extLst>
      <p:ext uri="{BB962C8B-B14F-4D97-AF65-F5344CB8AC3E}">
        <p14:creationId xmlns:p14="http://schemas.microsoft.com/office/powerpoint/2010/main" val="1425463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4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42">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242">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24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24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242">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242">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242">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242">
                                            <p:txEl>
                                              <p:pRg st="8" end="8"/>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024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7338"/>
            <a:ext cx="8229600" cy="915987"/>
          </a:xfrm>
        </p:spPr>
        <p:txBody>
          <a:bodyPr/>
          <a:lstStyle/>
          <a:p>
            <a:pPr fontAlgn="auto">
              <a:spcAft>
                <a:spcPts val="0"/>
              </a:spcAft>
              <a:defRPr/>
            </a:pPr>
            <a:r>
              <a:rPr lang="en-US" dirty="0">
                <a:ea typeface="+mj-ea"/>
              </a:rPr>
              <a:t>Factors which affect price and performance (CONT)</a:t>
            </a:r>
          </a:p>
        </p:txBody>
      </p:sp>
      <p:sp>
        <p:nvSpPr>
          <p:cNvPr id="10242" name="Content Placeholder 2"/>
          <p:cNvSpPr>
            <a:spLocks noGrp="1"/>
          </p:cNvSpPr>
          <p:nvPr>
            <p:ph idx="1"/>
          </p:nvPr>
        </p:nvSpPr>
        <p:spPr/>
        <p:txBody>
          <a:bodyPr/>
          <a:lstStyle/>
          <a:p>
            <a:pPr lvl="1"/>
            <a:r>
              <a:rPr lang="en-US" dirty="0"/>
              <a:t>Terrain</a:t>
            </a:r>
          </a:p>
          <a:p>
            <a:pPr lvl="2"/>
            <a:r>
              <a:rPr lang="en-US" dirty="0"/>
              <a:t>No GPS</a:t>
            </a:r>
          </a:p>
          <a:p>
            <a:pPr lvl="3"/>
            <a:r>
              <a:rPr lang="en-US" dirty="0"/>
              <a:t>Lots of hills</a:t>
            </a:r>
          </a:p>
          <a:p>
            <a:pPr lvl="3"/>
            <a:r>
              <a:rPr lang="en-US" dirty="0"/>
              <a:t>Lots of trees </a:t>
            </a:r>
          </a:p>
          <a:p>
            <a:r>
              <a:rPr lang="en-US" dirty="0"/>
              <a:t>Schedule</a:t>
            </a:r>
          </a:p>
          <a:p>
            <a:pPr lvl="1"/>
            <a:r>
              <a:rPr lang="en-US" dirty="0"/>
              <a:t>Survey Permissions Complete</a:t>
            </a:r>
          </a:p>
          <a:p>
            <a:pPr lvl="1"/>
            <a:r>
              <a:rPr lang="en-US" dirty="0"/>
              <a:t>Working Schedule – 5-day, 6-day, 7-day?</a:t>
            </a:r>
          </a:p>
          <a:p>
            <a:pPr lvl="1"/>
            <a:r>
              <a:rPr lang="en-US" dirty="0"/>
              <a:t>Construction Duration</a:t>
            </a:r>
          </a:p>
          <a:p>
            <a:pPr lvl="2"/>
            <a:r>
              <a:rPr lang="en-US" dirty="0"/>
              <a:t>The surveyor is at the mercy of the contractor and needs to be onsite to obtain critical as-built data.</a:t>
            </a:r>
          </a:p>
          <a:p>
            <a:pPr lvl="2"/>
            <a:r>
              <a:rPr lang="en-US" dirty="0"/>
              <a:t>Don’t trust your contractor to get the data needed. </a:t>
            </a:r>
          </a:p>
          <a:p>
            <a:pPr lvl="2"/>
            <a:r>
              <a:rPr lang="en-US" dirty="0"/>
              <a:t>Use a 3</a:t>
            </a:r>
            <a:r>
              <a:rPr lang="en-US" baseline="30000" dirty="0"/>
              <a:t>rd</a:t>
            </a:r>
            <a:r>
              <a:rPr lang="en-US" dirty="0"/>
              <a:t> party or your surveyor</a:t>
            </a:r>
          </a:p>
          <a:p>
            <a:pPr marL="722312" lvl="2" indent="0">
              <a:buNone/>
            </a:pPr>
            <a:endParaRPr lang="en-US" dirty="0"/>
          </a:p>
          <a:p>
            <a:pPr marL="320675" lvl="1" indent="0">
              <a:buNone/>
            </a:pPr>
            <a:endParaRPr lang="en-US" altLang="en-US" dirty="0">
              <a:latin typeface="Helvetica" pitchFamily="125" charset="0"/>
            </a:endParaRPr>
          </a:p>
        </p:txBody>
      </p:sp>
    </p:spTree>
    <p:extLst>
      <p:ext uri="{BB962C8B-B14F-4D97-AF65-F5344CB8AC3E}">
        <p14:creationId xmlns:p14="http://schemas.microsoft.com/office/powerpoint/2010/main" val="1169673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4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4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24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242">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242">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242">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242">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242">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242">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242">
                                            <p:txEl>
                                              <p:pRg st="9" end="9"/>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024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7338"/>
            <a:ext cx="8229600" cy="915987"/>
          </a:xfrm>
        </p:spPr>
        <p:txBody>
          <a:bodyPr/>
          <a:lstStyle/>
          <a:p>
            <a:pPr fontAlgn="auto">
              <a:spcAft>
                <a:spcPts val="0"/>
              </a:spcAft>
              <a:defRPr/>
            </a:pPr>
            <a:r>
              <a:rPr lang="en-US" dirty="0">
                <a:ea typeface="+mj-ea"/>
              </a:rPr>
              <a:t>WELCOME	</a:t>
            </a:r>
          </a:p>
        </p:txBody>
      </p:sp>
      <p:sp>
        <p:nvSpPr>
          <p:cNvPr id="10242" name="Content Placeholder 2"/>
          <p:cNvSpPr>
            <a:spLocks noGrp="1"/>
          </p:cNvSpPr>
          <p:nvPr>
            <p:ph idx="1"/>
          </p:nvPr>
        </p:nvSpPr>
        <p:spPr/>
        <p:txBody>
          <a:bodyPr/>
          <a:lstStyle/>
          <a:p>
            <a:pPr lvl="0"/>
            <a:r>
              <a:rPr lang="en-US" dirty="0"/>
              <a:t>Welcome - Todd</a:t>
            </a:r>
          </a:p>
          <a:p>
            <a:pPr lvl="1"/>
            <a:r>
              <a:rPr lang="en-US" dirty="0"/>
              <a:t>Survey Committee</a:t>
            </a:r>
          </a:p>
          <a:p>
            <a:pPr lvl="1"/>
            <a:r>
              <a:rPr lang="en-US" dirty="0"/>
              <a:t>During the presentation, text any questions to: 281-853-5260</a:t>
            </a:r>
          </a:p>
          <a:p>
            <a:pPr lvl="0"/>
            <a:r>
              <a:rPr lang="en-US" dirty="0"/>
              <a:t>Safety Moment - Todd</a:t>
            </a:r>
          </a:p>
          <a:p>
            <a:pPr lvl="1"/>
            <a:r>
              <a:rPr lang="en-US" dirty="0"/>
              <a:t>How to be safe while traveling</a:t>
            </a:r>
          </a:p>
          <a:p>
            <a:pPr lvl="0"/>
            <a:r>
              <a:rPr lang="en-US" dirty="0"/>
              <a:t>Objectives - Mike</a:t>
            </a:r>
          </a:p>
          <a:p>
            <a:pPr lvl="1"/>
            <a:r>
              <a:rPr lang="en-US" dirty="0"/>
              <a:t>The importance of prequalifying your contractor</a:t>
            </a:r>
          </a:p>
          <a:p>
            <a:pPr lvl="1"/>
            <a:r>
              <a:rPr lang="en-US" dirty="0"/>
              <a:t>The importance of providing an accurate RFP to your potential contractor</a:t>
            </a:r>
          </a:p>
          <a:p>
            <a:pPr lvl="1"/>
            <a:r>
              <a:rPr lang="en-US" dirty="0"/>
              <a:t>The importance of successfully managing the contractor relationship</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4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4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24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42">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242">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0242">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242">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0242">
                                            <p:txEl>
                                              <p:pRg st="7" end="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024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7338"/>
            <a:ext cx="8229600" cy="915987"/>
          </a:xfrm>
        </p:spPr>
        <p:txBody>
          <a:bodyPr/>
          <a:lstStyle/>
          <a:p>
            <a:pPr fontAlgn="auto">
              <a:spcAft>
                <a:spcPts val="0"/>
              </a:spcAft>
              <a:defRPr/>
            </a:pPr>
            <a:r>
              <a:rPr lang="en-US" dirty="0"/>
              <a:t>Factors which affect price and performance (CONT)</a:t>
            </a:r>
            <a:endParaRPr lang="en-US" dirty="0">
              <a:ea typeface="+mj-ea"/>
            </a:endParaRPr>
          </a:p>
        </p:txBody>
      </p:sp>
      <p:sp>
        <p:nvSpPr>
          <p:cNvPr id="5" name="Content Placeholder 4">
            <a:extLst>
              <a:ext uri="{FF2B5EF4-FFF2-40B4-BE49-F238E27FC236}">
                <a16:creationId xmlns:a16="http://schemas.microsoft.com/office/drawing/2014/main" id="{B6CF2186-B8BB-4AD5-A821-DBE466FBAAB8}"/>
              </a:ext>
            </a:extLst>
          </p:cNvPr>
          <p:cNvSpPr>
            <a:spLocks noGrp="1"/>
          </p:cNvSpPr>
          <p:nvPr>
            <p:ph idx="1"/>
          </p:nvPr>
        </p:nvSpPr>
        <p:spPr/>
        <p:txBody>
          <a:bodyPr/>
          <a:lstStyle/>
          <a:p>
            <a:pPr lvl="0"/>
            <a:r>
              <a:rPr lang="en-US" dirty="0"/>
              <a:t>Scope of Work </a:t>
            </a:r>
          </a:p>
          <a:p>
            <a:pPr lvl="1"/>
            <a:r>
              <a:rPr lang="en-US" dirty="0"/>
              <a:t>What is the work you want your surveyor to do?</a:t>
            </a:r>
          </a:p>
          <a:p>
            <a:pPr lvl="1"/>
            <a:r>
              <a:rPr lang="en-US" dirty="0"/>
              <a:t>I just want plats!</a:t>
            </a:r>
          </a:p>
          <a:p>
            <a:pPr lvl="1"/>
            <a:r>
              <a:rPr lang="en-US" dirty="0"/>
              <a:t>Yes, but the project may require any or all of the below…</a:t>
            </a:r>
          </a:p>
          <a:p>
            <a:pPr lvl="2"/>
            <a:r>
              <a:rPr lang="en-US" dirty="0"/>
              <a:t>Project Specifications and Requirements</a:t>
            </a:r>
          </a:p>
          <a:p>
            <a:pPr lvl="2"/>
            <a:r>
              <a:rPr lang="en-US" dirty="0"/>
              <a:t>Survey Control</a:t>
            </a:r>
          </a:p>
          <a:p>
            <a:pPr lvl="2"/>
            <a:r>
              <a:rPr lang="en-US" dirty="0"/>
              <a:t>Preliminary Survey, Design Survey, Topographic Survey</a:t>
            </a:r>
          </a:p>
          <a:p>
            <a:pPr lvl="2"/>
            <a:r>
              <a:rPr lang="en-US" dirty="0"/>
              <a:t>Boundary Survey, (uncertainty of PLSS monumentation)</a:t>
            </a:r>
          </a:p>
          <a:p>
            <a:pPr lvl="2"/>
            <a:r>
              <a:rPr lang="en-US" dirty="0"/>
              <a:t>Mapping / Plats / Exhibits</a:t>
            </a:r>
          </a:p>
          <a:p>
            <a:pPr lvl="2"/>
            <a:r>
              <a:rPr lang="en-US" dirty="0"/>
              <a:t>Alignment Sheets</a:t>
            </a:r>
          </a:p>
          <a:p>
            <a:pPr lvl="2"/>
            <a:r>
              <a:rPr lang="en-US" dirty="0"/>
              <a:t>Construction Staking</a:t>
            </a:r>
          </a:p>
          <a:p>
            <a:pPr lvl="2"/>
            <a:r>
              <a:rPr lang="en-US" dirty="0"/>
              <a:t>As-Built Survey (Pipeline)</a:t>
            </a:r>
          </a:p>
          <a:p>
            <a:pPr lvl="2"/>
            <a:r>
              <a:rPr lang="en-US" dirty="0"/>
              <a:t>Drone / sUAS / LiDAR</a:t>
            </a:r>
          </a:p>
          <a:p>
            <a:pPr lvl="2"/>
            <a:r>
              <a:rPr lang="en-US" dirty="0"/>
              <a:t>Aerial Imagery</a:t>
            </a:r>
          </a:p>
          <a:p>
            <a:endParaRPr lang="en-US" dirty="0"/>
          </a:p>
          <a:p>
            <a:endParaRPr lang="en-US" dirty="0"/>
          </a:p>
        </p:txBody>
      </p:sp>
    </p:spTree>
    <p:extLst>
      <p:ext uri="{BB962C8B-B14F-4D97-AF65-F5344CB8AC3E}">
        <p14:creationId xmlns:p14="http://schemas.microsoft.com/office/powerpoint/2010/main" val="1168598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5">
                                            <p:txEl>
                                              <p:pRg st="12" end="12"/>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5">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1798638"/>
            <a:ext cx="7600950" cy="1362075"/>
          </a:xfrm>
        </p:spPr>
        <p:txBody>
          <a:bodyPr/>
          <a:lstStyle/>
          <a:p>
            <a:pPr fontAlgn="auto">
              <a:spcAft>
                <a:spcPts val="0"/>
              </a:spcAft>
              <a:defRPr/>
            </a:pPr>
            <a:r>
              <a:rPr lang="en-US" dirty="0">
                <a:ea typeface="+mj-ea"/>
              </a:rPr>
              <a:t>CONTRACTING</a:t>
            </a:r>
          </a:p>
        </p:txBody>
      </p:sp>
      <p:sp>
        <p:nvSpPr>
          <p:cNvPr id="3" name="Subtitle 2"/>
          <p:cNvSpPr>
            <a:spLocks noGrp="1"/>
          </p:cNvSpPr>
          <p:nvPr>
            <p:ph type="body" idx="1"/>
          </p:nvPr>
        </p:nvSpPr>
        <p:spPr>
          <a:xfrm>
            <a:off x="722313" y="3098800"/>
            <a:ext cx="7600950" cy="1341438"/>
          </a:xfrm>
        </p:spPr>
        <p:txBody>
          <a:bodyPr rtlCol="0"/>
          <a:lstStyle/>
          <a:p>
            <a:pPr fontAlgn="auto">
              <a:defRPr/>
            </a:pPr>
            <a:endParaRPr lang="en-US" dirty="0">
              <a:ea typeface="+mn-ea"/>
            </a:endParaRPr>
          </a:p>
        </p:txBody>
      </p:sp>
    </p:spTree>
    <p:extLst>
      <p:ext uri="{BB962C8B-B14F-4D97-AF65-F5344CB8AC3E}">
        <p14:creationId xmlns:p14="http://schemas.microsoft.com/office/powerpoint/2010/main" val="1390727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7338"/>
            <a:ext cx="8229600" cy="915987"/>
          </a:xfrm>
        </p:spPr>
        <p:txBody>
          <a:bodyPr/>
          <a:lstStyle/>
          <a:p>
            <a:pPr fontAlgn="auto">
              <a:spcAft>
                <a:spcPts val="0"/>
              </a:spcAft>
              <a:defRPr/>
            </a:pPr>
            <a:r>
              <a:rPr lang="en-US" dirty="0">
                <a:ea typeface="+mj-ea"/>
              </a:rPr>
              <a:t>CONTRACTING PROCESS</a:t>
            </a:r>
          </a:p>
        </p:txBody>
      </p:sp>
      <p:sp>
        <p:nvSpPr>
          <p:cNvPr id="5" name="Content Placeholder 4">
            <a:extLst>
              <a:ext uri="{FF2B5EF4-FFF2-40B4-BE49-F238E27FC236}">
                <a16:creationId xmlns:a16="http://schemas.microsoft.com/office/drawing/2014/main" id="{FF113217-741C-49D3-AADF-7737AABD698A}"/>
              </a:ext>
            </a:extLst>
          </p:cNvPr>
          <p:cNvSpPr>
            <a:spLocks noGrp="1"/>
          </p:cNvSpPr>
          <p:nvPr>
            <p:ph idx="1"/>
          </p:nvPr>
        </p:nvSpPr>
        <p:spPr/>
        <p:txBody>
          <a:bodyPr/>
          <a:lstStyle/>
          <a:p>
            <a:pPr lvl="0"/>
            <a:r>
              <a:rPr lang="en-US" dirty="0"/>
              <a:t>Contracting Process </a:t>
            </a:r>
          </a:p>
          <a:p>
            <a:pPr lvl="1"/>
            <a:r>
              <a:rPr lang="en-US" dirty="0"/>
              <a:t>RFP – Request for Proposal</a:t>
            </a:r>
          </a:p>
          <a:p>
            <a:pPr lvl="2"/>
            <a:r>
              <a:rPr lang="en-US" dirty="0"/>
              <a:t>Offeror is expecting pricing</a:t>
            </a:r>
          </a:p>
          <a:p>
            <a:pPr lvl="1"/>
            <a:r>
              <a:rPr lang="en-US" dirty="0"/>
              <a:t>RFQ – Request for Qualification</a:t>
            </a:r>
          </a:p>
          <a:p>
            <a:pPr lvl="2"/>
            <a:r>
              <a:rPr lang="en-US" dirty="0"/>
              <a:t>Offeror is not expecting pricing. </a:t>
            </a:r>
          </a:p>
          <a:p>
            <a:pPr lvl="2"/>
            <a:r>
              <a:rPr lang="en-US" dirty="0"/>
              <a:t>Qualification based selection only.</a:t>
            </a:r>
          </a:p>
          <a:p>
            <a:pPr lvl="2"/>
            <a:r>
              <a:rPr lang="en-US" dirty="0"/>
              <a:t>In some states, RFQ is required by state statute for all government work</a:t>
            </a:r>
          </a:p>
          <a:p>
            <a:pPr lvl="1"/>
            <a:r>
              <a:rPr lang="en-US" dirty="0"/>
              <a:t>RFI – Request for Information</a:t>
            </a:r>
          </a:p>
          <a:p>
            <a:pPr lvl="2"/>
            <a:r>
              <a:rPr lang="en-US" dirty="0"/>
              <a:t>Offeror wants to determine who the possible bidders of the work are, but there is not a project defined.  </a:t>
            </a:r>
          </a:p>
          <a:p>
            <a:pPr lvl="1"/>
            <a:r>
              <a:rPr lang="en-US" dirty="0"/>
              <a:t>How do you handle surveyors assumptions on a project?</a:t>
            </a:r>
          </a:p>
          <a:p>
            <a:pPr lvl="2"/>
            <a:r>
              <a:rPr lang="en-US" dirty="0"/>
              <a:t>Each assumption is a risk to your project the surveyor has identified. </a:t>
            </a:r>
          </a:p>
          <a:p>
            <a:pPr lvl="2"/>
            <a:r>
              <a:rPr lang="en-US" dirty="0"/>
              <a:t>How are you mitigating these risk?</a:t>
            </a:r>
          </a:p>
          <a:p>
            <a:pPr lvl="1"/>
            <a:r>
              <a:rPr lang="en-US" dirty="0"/>
              <a:t>Always include Submittal Timelines and Deadline for Questions </a:t>
            </a:r>
          </a:p>
        </p:txBody>
      </p:sp>
    </p:spTree>
    <p:extLst>
      <p:ext uri="{BB962C8B-B14F-4D97-AF65-F5344CB8AC3E}">
        <p14:creationId xmlns:p14="http://schemas.microsoft.com/office/powerpoint/2010/main" val="2949847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
                                            <p:txEl>
                                              <p:pRg st="9" end="9"/>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
                                            <p:txEl>
                                              <p:pRg st="10" end="1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
                                            <p:txEl>
                                              <p:pRg st="11" end="11"/>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5">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7338"/>
            <a:ext cx="8229600" cy="915987"/>
          </a:xfrm>
        </p:spPr>
        <p:txBody>
          <a:bodyPr/>
          <a:lstStyle/>
          <a:p>
            <a:pPr fontAlgn="auto">
              <a:spcAft>
                <a:spcPts val="0"/>
              </a:spcAft>
              <a:defRPr/>
            </a:pPr>
            <a:r>
              <a:rPr lang="en-US" dirty="0">
                <a:ea typeface="+mj-ea"/>
              </a:rPr>
              <a:t>CONTRACT TYPES</a:t>
            </a:r>
          </a:p>
        </p:txBody>
      </p:sp>
      <p:sp>
        <p:nvSpPr>
          <p:cNvPr id="5" name="Content Placeholder 4">
            <a:extLst>
              <a:ext uri="{FF2B5EF4-FFF2-40B4-BE49-F238E27FC236}">
                <a16:creationId xmlns:a16="http://schemas.microsoft.com/office/drawing/2014/main" id="{FF113217-741C-49D3-AADF-7737AABD698A}"/>
              </a:ext>
            </a:extLst>
          </p:cNvPr>
          <p:cNvSpPr>
            <a:spLocks noGrp="1"/>
          </p:cNvSpPr>
          <p:nvPr>
            <p:ph idx="1"/>
          </p:nvPr>
        </p:nvSpPr>
        <p:spPr/>
        <p:txBody>
          <a:bodyPr/>
          <a:lstStyle/>
          <a:p>
            <a:pPr lvl="0"/>
            <a:r>
              <a:rPr lang="en-US" dirty="0"/>
              <a:t>Fee Types </a:t>
            </a:r>
          </a:p>
          <a:p>
            <a:pPr lvl="1"/>
            <a:r>
              <a:rPr lang="en-US" dirty="0"/>
              <a:t>Time and Materials (T&amp;M)</a:t>
            </a:r>
          </a:p>
          <a:p>
            <a:pPr lvl="2"/>
            <a:r>
              <a:rPr lang="en-US" dirty="0"/>
              <a:t>Used when a project cost will be uncertain but there is enough faith in the contractor to manage and report the cost on a regular basis. </a:t>
            </a:r>
          </a:p>
          <a:p>
            <a:pPr lvl="2"/>
            <a:r>
              <a:rPr lang="en-US" dirty="0"/>
              <a:t>Offeror Risk = HIGH; Contractor Risk = LOW </a:t>
            </a:r>
          </a:p>
          <a:p>
            <a:pPr lvl="1"/>
            <a:r>
              <a:rPr lang="en-US" dirty="0"/>
              <a:t>Time and Material, Not-to-Exceed (T&amp;M, NTE)</a:t>
            </a:r>
          </a:p>
          <a:p>
            <a:pPr lvl="2"/>
            <a:r>
              <a:rPr lang="en-US" dirty="0"/>
              <a:t>Used when project cost will be uncertain but there is a requirement to cap the budget at a certain amount. </a:t>
            </a:r>
          </a:p>
          <a:p>
            <a:pPr lvl="2"/>
            <a:r>
              <a:rPr lang="en-US" dirty="0"/>
              <a:t>Offeror Risk = MEDIUM; Contractor Risk = MEDIUM</a:t>
            </a:r>
          </a:p>
          <a:p>
            <a:pPr lvl="1"/>
            <a:r>
              <a:rPr lang="en-US" dirty="0"/>
              <a:t>Lump Sum, NTE (LS) </a:t>
            </a:r>
          </a:p>
          <a:p>
            <a:pPr lvl="2"/>
            <a:r>
              <a:rPr lang="en-US" dirty="0"/>
              <a:t>Used when a project cost is undefined but the offeror wants to mitigate their risk by pushing it to the contactor. </a:t>
            </a:r>
          </a:p>
          <a:p>
            <a:pPr lvl="2"/>
            <a:r>
              <a:rPr lang="en-US" dirty="0"/>
              <a:t>- Offeror Risk = LOW; Contractor Risk = HIGH</a:t>
            </a:r>
          </a:p>
          <a:p>
            <a:pPr lvl="1"/>
            <a:endParaRPr lang="en-US" dirty="0"/>
          </a:p>
          <a:p>
            <a:endParaRPr lang="en-US" dirty="0"/>
          </a:p>
        </p:txBody>
      </p:sp>
    </p:spTree>
    <p:extLst>
      <p:ext uri="{BB962C8B-B14F-4D97-AF65-F5344CB8AC3E}">
        <p14:creationId xmlns:p14="http://schemas.microsoft.com/office/powerpoint/2010/main" val="2102375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7338"/>
            <a:ext cx="8229600" cy="915987"/>
          </a:xfrm>
        </p:spPr>
        <p:txBody>
          <a:bodyPr/>
          <a:lstStyle/>
          <a:p>
            <a:pPr fontAlgn="auto">
              <a:spcAft>
                <a:spcPts val="0"/>
              </a:spcAft>
              <a:defRPr/>
            </a:pPr>
            <a:r>
              <a:rPr lang="en-US" dirty="0">
                <a:ea typeface="+mj-ea"/>
              </a:rPr>
              <a:t>CREATE contractor EXPECTATIONS</a:t>
            </a:r>
          </a:p>
        </p:txBody>
      </p:sp>
      <p:sp>
        <p:nvSpPr>
          <p:cNvPr id="5" name="Content Placeholder 4">
            <a:extLst>
              <a:ext uri="{FF2B5EF4-FFF2-40B4-BE49-F238E27FC236}">
                <a16:creationId xmlns:a16="http://schemas.microsoft.com/office/drawing/2014/main" id="{97DD3A57-99CF-4BE3-9C26-759EEAEE98B9}"/>
              </a:ext>
            </a:extLst>
          </p:cNvPr>
          <p:cNvSpPr>
            <a:spLocks noGrp="1"/>
          </p:cNvSpPr>
          <p:nvPr>
            <p:ph idx="1"/>
          </p:nvPr>
        </p:nvSpPr>
        <p:spPr/>
        <p:txBody>
          <a:bodyPr/>
          <a:lstStyle/>
          <a:p>
            <a:r>
              <a:rPr lang="en-US" dirty="0"/>
              <a:t>Kickoff Meeting</a:t>
            </a:r>
          </a:p>
          <a:p>
            <a:pPr lvl="1"/>
            <a:r>
              <a:rPr lang="en-US" dirty="0"/>
              <a:t>One for every project, large or small</a:t>
            </a:r>
          </a:p>
          <a:p>
            <a:pPr lvl="1"/>
            <a:r>
              <a:rPr lang="en-US" dirty="0"/>
              <a:t>Provide a Written Agenda</a:t>
            </a:r>
          </a:p>
          <a:p>
            <a:pPr lvl="1"/>
            <a:r>
              <a:rPr lang="en-US" dirty="0"/>
              <a:t>Spell out project expectations</a:t>
            </a:r>
          </a:p>
          <a:p>
            <a:r>
              <a:rPr lang="en-US" dirty="0"/>
              <a:t>Change Order Process</a:t>
            </a:r>
          </a:p>
          <a:p>
            <a:pPr lvl="1"/>
            <a:r>
              <a:rPr lang="en-US" dirty="0"/>
              <a:t>Have a written change order process</a:t>
            </a:r>
          </a:p>
          <a:p>
            <a:pPr lvl="1"/>
            <a:r>
              <a:rPr lang="en-US" dirty="0"/>
              <a:t>Define who can identify and who can authorize.</a:t>
            </a:r>
          </a:p>
          <a:p>
            <a:r>
              <a:rPr lang="en-US" dirty="0"/>
              <a:t>Communication Plan</a:t>
            </a:r>
          </a:p>
          <a:p>
            <a:pPr lvl="1"/>
            <a:r>
              <a:rPr lang="en-US" dirty="0"/>
              <a:t>Include and maintain all stakeholders</a:t>
            </a:r>
          </a:p>
          <a:p>
            <a:pPr lvl="1"/>
            <a:r>
              <a:rPr lang="en-US" dirty="0"/>
              <a:t>Include and maintain an authority matrix </a:t>
            </a:r>
          </a:p>
          <a:p>
            <a:pPr lvl="2"/>
            <a:r>
              <a:rPr lang="en-US" dirty="0"/>
              <a:t>Can field personnel authorize additional work?</a:t>
            </a:r>
          </a:p>
          <a:p>
            <a:pPr lvl="1"/>
            <a:r>
              <a:rPr lang="en-US" dirty="0"/>
              <a:t>Include best method of communication</a:t>
            </a:r>
          </a:p>
          <a:p>
            <a:pPr lvl="1"/>
            <a:r>
              <a:rPr lang="en-US" dirty="0"/>
              <a:t>Who to notify in case of emergency</a:t>
            </a:r>
          </a:p>
          <a:p>
            <a:pPr lvl="0"/>
            <a:endParaRPr lang="en-US" sz="2000" dirty="0"/>
          </a:p>
          <a:p>
            <a:endParaRPr lang="en-US" dirty="0"/>
          </a:p>
        </p:txBody>
      </p:sp>
    </p:spTree>
    <p:extLst>
      <p:ext uri="{BB962C8B-B14F-4D97-AF65-F5344CB8AC3E}">
        <p14:creationId xmlns:p14="http://schemas.microsoft.com/office/powerpoint/2010/main" val="3984320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
                                            <p:txEl>
                                              <p:pRg st="9" end="9"/>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
                                            <p:txEl>
                                              <p:pRg st="10" end="1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
                                            <p:txEl>
                                              <p:pRg st="11" end="11"/>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5">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7338"/>
            <a:ext cx="8229600" cy="915987"/>
          </a:xfrm>
        </p:spPr>
        <p:txBody>
          <a:bodyPr/>
          <a:lstStyle/>
          <a:p>
            <a:pPr fontAlgn="auto">
              <a:spcAft>
                <a:spcPts val="0"/>
              </a:spcAft>
              <a:defRPr/>
            </a:pPr>
            <a:r>
              <a:rPr lang="en-US" dirty="0">
                <a:ea typeface="+mj-ea"/>
              </a:rPr>
              <a:t>Keep your contractor in line 	</a:t>
            </a:r>
          </a:p>
        </p:txBody>
      </p:sp>
      <p:sp>
        <p:nvSpPr>
          <p:cNvPr id="5" name="Content Placeholder 4">
            <a:extLst>
              <a:ext uri="{FF2B5EF4-FFF2-40B4-BE49-F238E27FC236}">
                <a16:creationId xmlns:a16="http://schemas.microsoft.com/office/drawing/2014/main" id="{97DD3A57-99CF-4BE3-9C26-759EEAEE98B9}"/>
              </a:ext>
            </a:extLst>
          </p:cNvPr>
          <p:cNvSpPr>
            <a:spLocks noGrp="1"/>
          </p:cNvSpPr>
          <p:nvPr>
            <p:ph idx="1"/>
          </p:nvPr>
        </p:nvSpPr>
        <p:spPr/>
        <p:txBody>
          <a:bodyPr/>
          <a:lstStyle/>
          <a:p>
            <a:r>
              <a:rPr lang="en-US" dirty="0"/>
              <a:t>Corrective Measures </a:t>
            </a:r>
          </a:p>
          <a:p>
            <a:pPr lvl="1"/>
            <a:r>
              <a:rPr lang="en-US" dirty="0"/>
              <a:t>When do they apply?</a:t>
            </a:r>
          </a:p>
          <a:p>
            <a:pPr lvl="2"/>
            <a:r>
              <a:rPr lang="en-US" dirty="0"/>
              <a:t>Define internally the process for identifying potential project pitfalls</a:t>
            </a:r>
          </a:p>
          <a:p>
            <a:pPr lvl="1"/>
            <a:r>
              <a:rPr lang="en-US" dirty="0"/>
              <a:t>How is an issue elevated to a Senior Manager or other personnel?</a:t>
            </a:r>
          </a:p>
          <a:p>
            <a:pPr lvl="2"/>
            <a:r>
              <a:rPr lang="en-US" dirty="0"/>
              <a:t>Define internally the process for when an issue has become too large to be handled by project personnel. </a:t>
            </a:r>
          </a:p>
          <a:p>
            <a:r>
              <a:rPr lang="en-US" dirty="0"/>
              <a:t>How to monitor</a:t>
            </a:r>
          </a:p>
          <a:p>
            <a:pPr lvl="1"/>
            <a:r>
              <a:rPr lang="en-US" dirty="0"/>
              <a:t>Create a metric for understanding progress from the execution plan. If the surveyor says they will get a mile a day, why are they not. </a:t>
            </a:r>
          </a:p>
          <a:p>
            <a:pPr lvl="2"/>
            <a:r>
              <a:rPr lang="en-US" dirty="0"/>
              <a:t>Miles surveyed, Tracts surveyed, </a:t>
            </a:r>
            <a:r>
              <a:rPr lang="en-US" dirty="0" err="1"/>
              <a:t>etc</a:t>
            </a:r>
            <a:endParaRPr lang="en-US" dirty="0"/>
          </a:p>
          <a:p>
            <a:pPr lvl="1"/>
            <a:r>
              <a:rPr lang="en-US" dirty="0"/>
              <a:t>Weekly Reporting</a:t>
            </a:r>
          </a:p>
          <a:p>
            <a:pPr lvl="2"/>
            <a:r>
              <a:rPr lang="en-US" dirty="0"/>
              <a:t>Ask for an issues log or some other weekly report qualifying issues related to the project and what has been unexpected or under estimated. </a:t>
            </a:r>
          </a:p>
          <a:p>
            <a:pPr lvl="2"/>
            <a:r>
              <a:rPr lang="en-US" dirty="0"/>
              <a:t>Ask for financial and deliverable progress along with expected milestone dates</a:t>
            </a:r>
          </a:p>
          <a:p>
            <a:pPr lvl="1"/>
            <a:endParaRPr lang="en-US" dirty="0"/>
          </a:p>
          <a:p>
            <a:pPr lvl="0"/>
            <a:endParaRPr lang="en-US" sz="2000" dirty="0"/>
          </a:p>
          <a:p>
            <a:endParaRPr lang="en-US" dirty="0"/>
          </a:p>
        </p:txBody>
      </p:sp>
    </p:spTree>
    <p:extLst>
      <p:ext uri="{BB962C8B-B14F-4D97-AF65-F5344CB8AC3E}">
        <p14:creationId xmlns:p14="http://schemas.microsoft.com/office/powerpoint/2010/main" val="3401754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
                                            <p:txEl>
                                              <p:pRg st="8" end="8"/>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
                                            <p:txEl>
                                              <p:pRg st="9" end="9"/>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7338"/>
            <a:ext cx="8229600" cy="915987"/>
          </a:xfrm>
        </p:spPr>
        <p:txBody>
          <a:bodyPr/>
          <a:lstStyle/>
          <a:p>
            <a:pPr fontAlgn="auto">
              <a:spcAft>
                <a:spcPts val="0"/>
              </a:spcAft>
              <a:defRPr/>
            </a:pPr>
            <a:r>
              <a:rPr lang="en-US" dirty="0">
                <a:ea typeface="+mj-ea"/>
              </a:rPr>
              <a:t>Questions?</a:t>
            </a:r>
          </a:p>
        </p:txBody>
      </p:sp>
      <p:sp>
        <p:nvSpPr>
          <p:cNvPr id="5" name="Content Placeholder 4">
            <a:extLst>
              <a:ext uri="{FF2B5EF4-FFF2-40B4-BE49-F238E27FC236}">
                <a16:creationId xmlns:a16="http://schemas.microsoft.com/office/drawing/2014/main" id="{97DD3A57-99CF-4BE3-9C26-759EEAEE98B9}"/>
              </a:ext>
            </a:extLst>
          </p:cNvPr>
          <p:cNvSpPr>
            <a:spLocks noGrp="1"/>
          </p:cNvSpPr>
          <p:nvPr>
            <p:ph idx="1"/>
          </p:nvPr>
        </p:nvSpPr>
        <p:spPr/>
        <p:txBody>
          <a:bodyPr/>
          <a:lstStyle/>
          <a:p>
            <a:pPr lvl="0"/>
            <a:r>
              <a:rPr lang="en-US" dirty="0"/>
              <a:t>Questions?</a:t>
            </a:r>
          </a:p>
          <a:p>
            <a:pPr lvl="0"/>
            <a:r>
              <a:rPr lang="en-US" dirty="0"/>
              <a:t>Important for the success of your project</a:t>
            </a:r>
          </a:p>
          <a:p>
            <a:pPr lvl="1"/>
            <a:r>
              <a:rPr lang="en-US" dirty="0"/>
              <a:t>Prequalify your contractor</a:t>
            </a:r>
          </a:p>
          <a:p>
            <a:pPr lvl="1"/>
            <a:r>
              <a:rPr lang="en-US" dirty="0"/>
              <a:t>Provide an accurate RFP to your potential contractor</a:t>
            </a:r>
          </a:p>
          <a:p>
            <a:pPr lvl="1"/>
            <a:r>
              <a:rPr lang="en-US" dirty="0"/>
              <a:t>Managing the contractor relationship and expectations</a:t>
            </a:r>
          </a:p>
          <a:p>
            <a:pPr marL="0" lvl="0" indent="0">
              <a:buNone/>
            </a:pPr>
            <a:endParaRPr lang="en-US" dirty="0"/>
          </a:p>
        </p:txBody>
      </p:sp>
    </p:spTree>
    <p:extLst>
      <p:ext uri="{BB962C8B-B14F-4D97-AF65-F5344CB8AC3E}">
        <p14:creationId xmlns:p14="http://schemas.microsoft.com/office/powerpoint/2010/main" val="31099829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7338"/>
            <a:ext cx="8229600" cy="915987"/>
          </a:xfrm>
        </p:spPr>
        <p:txBody>
          <a:bodyPr/>
          <a:lstStyle/>
          <a:p>
            <a:pPr fontAlgn="auto">
              <a:spcAft>
                <a:spcPts val="0"/>
              </a:spcAft>
              <a:defRPr/>
            </a:pPr>
            <a:r>
              <a:rPr lang="en-US" dirty="0">
                <a:ea typeface="+mj-ea"/>
              </a:rPr>
              <a:t>Closing thoughts</a:t>
            </a:r>
          </a:p>
        </p:txBody>
      </p:sp>
      <p:pic>
        <p:nvPicPr>
          <p:cNvPr id="4" name="Content Placeholder 3">
            <a:extLst>
              <a:ext uri="{FF2B5EF4-FFF2-40B4-BE49-F238E27FC236}">
                <a16:creationId xmlns:a16="http://schemas.microsoft.com/office/drawing/2014/main" id="{482B6B07-EE6C-4AF7-A6A1-BBC92E025907}"/>
              </a:ext>
            </a:extLst>
          </p:cNvPr>
          <p:cNvPicPr>
            <a:picLocks noGrp="1" noChangeAspect="1"/>
          </p:cNvPicPr>
          <p:nvPr>
            <p:ph idx="1"/>
          </p:nvPr>
        </p:nvPicPr>
        <p:blipFill>
          <a:blip r:embed="rId3"/>
          <a:stretch>
            <a:fillRect/>
          </a:stretch>
        </p:blipFill>
        <p:spPr>
          <a:xfrm>
            <a:off x="3120182" y="1373188"/>
            <a:ext cx="2903635" cy="4752975"/>
          </a:xfrm>
        </p:spPr>
      </p:pic>
    </p:spTree>
    <p:extLst>
      <p:ext uri="{BB962C8B-B14F-4D97-AF65-F5344CB8AC3E}">
        <p14:creationId xmlns:p14="http://schemas.microsoft.com/office/powerpoint/2010/main" val="34661643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7338"/>
            <a:ext cx="8229600" cy="915987"/>
          </a:xfrm>
        </p:spPr>
        <p:txBody>
          <a:bodyPr/>
          <a:lstStyle/>
          <a:p>
            <a:pPr fontAlgn="auto">
              <a:spcAft>
                <a:spcPts val="0"/>
              </a:spcAft>
              <a:defRPr/>
            </a:pPr>
            <a:r>
              <a:rPr lang="en-US" dirty="0"/>
              <a:t>Introduction</a:t>
            </a:r>
            <a:endParaRPr lang="en-US" dirty="0">
              <a:ea typeface="+mj-ea"/>
            </a:endParaRPr>
          </a:p>
        </p:txBody>
      </p:sp>
      <p:sp>
        <p:nvSpPr>
          <p:cNvPr id="8" name="Content Placeholder 7">
            <a:extLst>
              <a:ext uri="{FF2B5EF4-FFF2-40B4-BE49-F238E27FC236}">
                <a16:creationId xmlns:a16="http://schemas.microsoft.com/office/drawing/2014/main" id="{4421B710-DB8D-420C-8102-F243071D287B}"/>
              </a:ext>
            </a:extLst>
          </p:cNvPr>
          <p:cNvSpPr>
            <a:spLocks noGrp="1"/>
          </p:cNvSpPr>
          <p:nvPr>
            <p:ph idx="1"/>
          </p:nvPr>
        </p:nvSpPr>
        <p:spPr/>
        <p:txBody>
          <a:bodyPr/>
          <a:lstStyle/>
          <a:p>
            <a:r>
              <a:rPr lang="en-US" dirty="0"/>
              <a:t>Todd Rakstad PLS, SR/WA</a:t>
            </a:r>
          </a:p>
          <a:p>
            <a:pPr lvl="1"/>
            <a:r>
              <a:rPr lang="en-US" dirty="0"/>
              <a:t>Survey Manager</a:t>
            </a:r>
          </a:p>
          <a:p>
            <a:pPr lvl="1"/>
            <a:r>
              <a:rPr lang="en-US" dirty="0"/>
              <a:t>Salt River Project, Phoenix, AZ</a:t>
            </a:r>
          </a:p>
          <a:p>
            <a:pPr lvl="2"/>
            <a:r>
              <a:rPr lang="en-US" dirty="0"/>
              <a:t>AZ, CO, NV, SD &amp; UT</a:t>
            </a:r>
          </a:p>
          <a:p>
            <a:r>
              <a:rPr lang="en-US" dirty="0"/>
              <a:t>James M. (Mike) Hart, LS, CFedS</a:t>
            </a:r>
          </a:p>
          <a:p>
            <a:pPr lvl="1"/>
            <a:r>
              <a:rPr lang="en-US" dirty="0"/>
              <a:t>Survey Manager</a:t>
            </a:r>
          </a:p>
          <a:p>
            <a:pPr lvl="1"/>
            <a:r>
              <a:rPr lang="en-US" dirty="0" err="1"/>
              <a:t>Cardno</a:t>
            </a:r>
            <a:r>
              <a:rPr lang="en-US" dirty="0"/>
              <a:t>, Phoenix, AZ </a:t>
            </a:r>
          </a:p>
          <a:p>
            <a:pPr lvl="2"/>
            <a:r>
              <a:rPr lang="en-US" dirty="0"/>
              <a:t>AR, AZ, CA, CO, ND, NE, NM, NV, OK, OR, SD, UT</a:t>
            </a:r>
          </a:p>
          <a:p>
            <a:r>
              <a:rPr lang="en-US" dirty="0"/>
              <a:t>Terry L. Rowe, RPLS, LSLS, PMP</a:t>
            </a:r>
          </a:p>
          <a:p>
            <a:pPr lvl="1"/>
            <a:r>
              <a:rPr lang="en-US" dirty="0"/>
              <a:t>Director, GIS and Mapping</a:t>
            </a:r>
          </a:p>
          <a:p>
            <a:pPr lvl="1"/>
            <a:r>
              <a:rPr lang="en-US" dirty="0"/>
              <a:t>Percheron Professional Services LLC, Katy, TX</a:t>
            </a:r>
          </a:p>
          <a:p>
            <a:pPr lvl="2"/>
            <a:r>
              <a:rPr lang="en-US" dirty="0"/>
              <a:t>AL, AR, AZ, CA, CO, KS, KY, MD, MS, MT, NC, ND, NE, NV, NY, OK, PA, SD, TN, TX, UT, VA, WI, WV, WY</a:t>
            </a:r>
          </a:p>
          <a:p>
            <a:endParaRPr lang="en-US" dirty="0"/>
          </a:p>
        </p:txBody>
      </p:sp>
    </p:spTree>
    <p:extLst>
      <p:ext uri="{BB962C8B-B14F-4D97-AF65-F5344CB8AC3E}">
        <p14:creationId xmlns:p14="http://schemas.microsoft.com/office/powerpoint/2010/main" val="8891516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1798638"/>
            <a:ext cx="7600950" cy="1362075"/>
          </a:xfrm>
        </p:spPr>
        <p:txBody>
          <a:bodyPr/>
          <a:lstStyle/>
          <a:p>
            <a:pPr fontAlgn="auto">
              <a:spcAft>
                <a:spcPts val="0"/>
              </a:spcAft>
              <a:defRPr/>
            </a:pPr>
            <a:r>
              <a:rPr lang="en-US" dirty="0">
                <a:ea typeface="+mj-ea"/>
              </a:rPr>
              <a:t>PREQUALIFYING YOUR SURVEYOR</a:t>
            </a:r>
          </a:p>
        </p:txBody>
      </p:sp>
      <p:sp>
        <p:nvSpPr>
          <p:cNvPr id="3" name="Subtitle 2"/>
          <p:cNvSpPr>
            <a:spLocks noGrp="1"/>
          </p:cNvSpPr>
          <p:nvPr>
            <p:ph type="body" idx="1"/>
          </p:nvPr>
        </p:nvSpPr>
        <p:spPr>
          <a:xfrm>
            <a:off x="722313" y="3098800"/>
            <a:ext cx="7600950" cy="1341438"/>
          </a:xfrm>
        </p:spPr>
        <p:txBody>
          <a:bodyPr rtlCol="0"/>
          <a:lstStyle/>
          <a:p>
            <a:pPr fontAlgn="auto">
              <a:defRPr/>
            </a:pPr>
            <a:endParaRPr lang="en-US" dirty="0">
              <a:ea typeface="+mn-ea"/>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7338"/>
            <a:ext cx="8229600" cy="915987"/>
          </a:xfrm>
        </p:spPr>
        <p:txBody>
          <a:bodyPr/>
          <a:lstStyle/>
          <a:p>
            <a:pPr fontAlgn="auto">
              <a:spcAft>
                <a:spcPts val="0"/>
              </a:spcAft>
              <a:defRPr/>
            </a:pPr>
            <a:r>
              <a:rPr lang="en-US" dirty="0" err="1">
                <a:ea typeface="+mj-ea"/>
              </a:rPr>
              <a:t>PREqualifying</a:t>
            </a:r>
            <a:r>
              <a:rPr lang="en-US" dirty="0">
                <a:ea typeface="+mj-ea"/>
              </a:rPr>
              <a:t> your surveyor</a:t>
            </a:r>
          </a:p>
        </p:txBody>
      </p:sp>
      <p:sp>
        <p:nvSpPr>
          <p:cNvPr id="10242" name="Content Placeholder 2"/>
          <p:cNvSpPr>
            <a:spLocks noGrp="1"/>
          </p:cNvSpPr>
          <p:nvPr>
            <p:ph idx="1"/>
          </p:nvPr>
        </p:nvSpPr>
        <p:spPr/>
        <p:txBody>
          <a:bodyPr/>
          <a:lstStyle/>
          <a:p>
            <a:r>
              <a:rPr lang="en-US" dirty="0"/>
              <a:t>Confirm the Contractor is licensed in the State the work is located</a:t>
            </a:r>
            <a:r>
              <a:rPr lang="en-US" dirty="0">
                <a:solidFill>
                  <a:srgbClr val="FF0000"/>
                </a:solidFill>
              </a:rPr>
              <a:t>.</a:t>
            </a:r>
          </a:p>
          <a:p>
            <a:pPr lvl="1"/>
            <a:r>
              <a:rPr lang="en-US" dirty="0"/>
              <a:t>Is the surveyor licensed and registered?</a:t>
            </a:r>
          </a:p>
          <a:p>
            <a:pPr lvl="1"/>
            <a:r>
              <a:rPr lang="en-US" dirty="0"/>
              <a:t>Is the company registered?</a:t>
            </a:r>
          </a:p>
          <a:p>
            <a:r>
              <a:rPr lang="en-US" dirty="0"/>
              <a:t>Confirm Contractor Meets Your Safety Requirements</a:t>
            </a:r>
            <a:r>
              <a:rPr lang="en-US" dirty="0">
                <a:solidFill>
                  <a:srgbClr val="FF0000"/>
                </a:solidFill>
              </a:rPr>
              <a:t>.</a:t>
            </a:r>
            <a:r>
              <a:rPr lang="en-US" dirty="0"/>
              <a:t> </a:t>
            </a:r>
          </a:p>
          <a:p>
            <a:pPr lvl="1"/>
            <a:r>
              <a:rPr lang="en-US" dirty="0"/>
              <a:t>Use your inhouse Health, Safety, Security, and Environmental (HSSE) group, if available, to ensure compliance.</a:t>
            </a:r>
          </a:p>
          <a:p>
            <a:pPr lvl="1"/>
            <a:r>
              <a:rPr lang="en-US" dirty="0"/>
              <a:t>Is ISNetworld, OSHA10, OSHA30, or other training required?</a:t>
            </a:r>
          </a:p>
          <a:p>
            <a:pPr lvl="1"/>
            <a:r>
              <a:rPr lang="en-US" dirty="0"/>
              <a:t>Ask for Contractor Safety Point of Contact information</a:t>
            </a:r>
          </a:p>
          <a:p>
            <a:pPr lvl="1"/>
            <a:r>
              <a:rPr lang="en-US" dirty="0"/>
              <a:t>Ask for Copies of relevant certificates and other documentation</a:t>
            </a:r>
          </a:p>
          <a:p>
            <a:pPr lvl="1"/>
            <a:r>
              <a:rPr lang="en-US" dirty="0"/>
              <a:t>Drone Licensing – FAA Part 107, Class 3 Medical Certification</a:t>
            </a:r>
          </a:p>
          <a:p>
            <a:pPr lvl="1"/>
            <a:r>
              <a:rPr lang="en-US" dirty="0"/>
              <a:t>Include any requirements in Request for Proposal</a:t>
            </a:r>
          </a:p>
          <a:p>
            <a:pPr marL="320675" lvl="1" indent="0">
              <a:buNone/>
            </a:pPr>
            <a:endParaRPr lang="en-US" altLang="en-US" dirty="0">
              <a:latin typeface="Helvetica" pitchFamily="125" charset="0"/>
            </a:endParaRPr>
          </a:p>
        </p:txBody>
      </p:sp>
    </p:spTree>
    <p:extLst>
      <p:ext uri="{BB962C8B-B14F-4D97-AF65-F5344CB8AC3E}">
        <p14:creationId xmlns:p14="http://schemas.microsoft.com/office/powerpoint/2010/main" val="806699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024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4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4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24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24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24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242">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242">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0242">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024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7338"/>
            <a:ext cx="8229600" cy="915987"/>
          </a:xfrm>
        </p:spPr>
        <p:txBody>
          <a:bodyPr/>
          <a:lstStyle/>
          <a:p>
            <a:pPr fontAlgn="auto">
              <a:spcAft>
                <a:spcPts val="0"/>
              </a:spcAft>
              <a:defRPr/>
            </a:pPr>
            <a:r>
              <a:rPr lang="en-US" dirty="0">
                <a:ea typeface="+mj-ea"/>
              </a:rPr>
              <a:t>Why state licensure?</a:t>
            </a:r>
          </a:p>
        </p:txBody>
      </p:sp>
      <p:sp>
        <p:nvSpPr>
          <p:cNvPr id="10242" name="Content Placeholder 2"/>
          <p:cNvSpPr>
            <a:spLocks noGrp="1"/>
          </p:cNvSpPr>
          <p:nvPr>
            <p:ph idx="1"/>
          </p:nvPr>
        </p:nvSpPr>
        <p:spPr/>
        <p:txBody>
          <a:bodyPr/>
          <a:lstStyle/>
          <a:p>
            <a:pPr lvl="0"/>
            <a:r>
              <a:rPr lang="en-US" dirty="0"/>
              <a:t>State Licensure - Terry</a:t>
            </a:r>
          </a:p>
          <a:p>
            <a:pPr lvl="1"/>
            <a:r>
              <a:rPr lang="en-US" dirty="0"/>
              <a:t>Requirements</a:t>
            </a:r>
          </a:p>
          <a:p>
            <a:pPr lvl="2"/>
            <a:r>
              <a:rPr lang="en-US" dirty="0"/>
              <a:t>Each state has laws and rules that regulate the surveying profession to protect the public. </a:t>
            </a:r>
          </a:p>
          <a:p>
            <a:pPr lvl="2"/>
            <a:r>
              <a:rPr lang="en-US" dirty="0"/>
              <a:t>Some of these rules are very broad and include items such as GIS exhibits, maps, or other items which show property lines or might create the idea in the public’s mind that they are looking at a surveyed work product. </a:t>
            </a:r>
          </a:p>
          <a:p>
            <a:pPr lvl="2"/>
            <a:r>
              <a:rPr lang="en-US" dirty="0"/>
              <a:t>States have requirements for the company which must be followed.</a:t>
            </a:r>
          </a:p>
          <a:p>
            <a:pPr lvl="1"/>
            <a:r>
              <a:rPr lang="en-US" dirty="0"/>
              <a:t>Why you should confirm licensure?</a:t>
            </a:r>
          </a:p>
          <a:p>
            <a:pPr lvl="2"/>
            <a:r>
              <a:rPr lang="en-US" dirty="0"/>
              <a:t>Limit delays on the project</a:t>
            </a:r>
          </a:p>
          <a:p>
            <a:pPr lvl="2"/>
            <a:r>
              <a:rPr lang="en-US" dirty="0"/>
              <a:t>Ensure the deliverables meet State standards</a:t>
            </a:r>
          </a:p>
          <a:p>
            <a:pPr lvl="1"/>
            <a:r>
              <a:rPr lang="en-US" dirty="0"/>
              <a:t>Are these services regulated?</a:t>
            </a:r>
          </a:p>
          <a:p>
            <a:pPr lvl="2"/>
            <a:r>
              <a:rPr lang="en-US" dirty="0"/>
              <a:t>LiDAR, Aerial Mapping, Drone Mapping, GIS</a:t>
            </a:r>
          </a:p>
          <a:p>
            <a:pPr lvl="1"/>
            <a:r>
              <a:rPr lang="en-US" dirty="0"/>
              <a:t>For example…</a:t>
            </a:r>
          </a:p>
        </p:txBody>
      </p:sp>
    </p:spTree>
    <p:extLst>
      <p:ext uri="{BB962C8B-B14F-4D97-AF65-F5344CB8AC3E}">
        <p14:creationId xmlns:p14="http://schemas.microsoft.com/office/powerpoint/2010/main" val="3470446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4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4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4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24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24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242">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242">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242">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0242">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024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7338"/>
            <a:ext cx="8229600" cy="915987"/>
          </a:xfrm>
        </p:spPr>
        <p:txBody>
          <a:bodyPr/>
          <a:lstStyle/>
          <a:p>
            <a:pPr fontAlgn="auto">
              <a:spcAft>
                <a:spcPts val="0"/>
              </a:spcAft>
              <a:defRPr/>
            </a:pPr>
            <a:r>
              <a:rPr lang="en-US" dirty="0">
                <a:ea typeface="+mj-ea"/>
              </a:rPr>
              <a:t>Why state licensure?</a:t>
            </a:r>
          </a:p>
        </p:txBody>
      </p:sp>
      <p:sp>
        <p:nvSpPr>
          <p:cNvPr id="10242" name="Content Placeholder 2"/>
          <p:cNvSpPr>
            <a:spLocks noGrp="1"/>
          </p:cNvSpPr>
          <p:nvPr>
            <p:ph idx="1"/>
          </p:nvPr>
        </p:nvSpPr>
        <p:spPr/>
        <p:txBody>
          <a:bodyPr/>
          <a:lstStyle/>
          <a:p>
            <a:pPr lvl="0"/>
            <a:r>
              <a:rPr lang="en-US" dirty="0"/>
              <a:t>State Licensure - Terry</a:t>
            </a:r>
          </a:p>
          <a:p>
            <a:pPr lvl="1"/>
            <a:r>
              <a:rPr lang="en-US" dirty="0"/>
              <a:t>Kansas - (1) "Professional surveying" or "practice of professional surveying" means providing, or offering to provide, professional surveying services including the following: </a:t>
            </a:r>
          </a:p>
          <a:p>
            <a:pPr lvl="2"/>
            <a:r>
              <a:rPr lang="en-US" dirty="0"/>
              <a:t>Common technical services, as defined in subsection (g); using such </a:t>
            </a:r>
            <a:r>
              <a:rPr lang="en-US" b="1" dirty="0"/>
              <a:t>sciences as mathematics, geodesy and photogrammetry</a:t>
            </a:r>
            <a:r>
              <a:rPr lang="en-US" dirty="0"/>
              <a:t>; and involving </a:t>
            </a:r>
          </a:p>
          <a:p>
            <a:pPr lvl="2"/>
            <a:r>
              <a:rPr lang="en-US" dirty="0">
                <a:highlight>
                  <a:srgbClr val="FFFF00"/>
                </a:highlight>
              </a:rPr>
              <a:t>the making of geometric measurements and gathering related information pertaining to the physical or legal features of the earth, </a:t>
            </a:r>
            <a:r>
              <a:rPr lang="en-US" b="1" dirty="0">
                <a:highlight>
                  <a:srgbClr val="FFFF00"/>
                </a:highlight>
              </a:rPr>
              <a:t>improvements on the earth, the space above, on or below the earth</a:t>
            </a:r>
            <a:r>
              <a:rPr lang="en-US" dirty="0">
                <a:highlight>
                  <a:srgbClr val="FFFF00"/>
                </a:highlight>
              </a:rPr>
              <a:t> and providing, utilizing or developing the same into survey products such as graphics, data, maps, plans, reports, descriptions or projects. </a:t>
            </a:r>
          </a:p>
          <a:p>
            <a:pPr lvl="2"/>
            <a:r>
              <a:rPr lang="en-US" dirty="0"/>
              <a:t>Professional surveying services also include planning, mapping, assembling and interpreting gathered measurements and information related to any one or more of the following:</a:t>
            </a:r>
          </a:p>
          <a:p>
            <a:pPr lvl="3"/>
            <a:r>
              <a:rPr lang="en-US" dirty="0"/>
              <a:t>(A) Determining by measurement the configuration or contour of the earth's surface or the position of fixed objects thereon; </a:t>
            </a:r>
          </a:p>
          <a:p>
            <a:pPr lvl="3"/>
            <a:r>
              <a:rPr lang="en-US" dirty="0"/>
              <a:t>(B) determining by performing geodetic surveys the size and shape of the earth or the position of any point on the earth; </a:t>
            </a:r>
          </a:p>
        </p:txBody>
      </p:sp>
    </p:spTree>
    <p:extLst>
      <p:ext uri="{BB962C8B-B14F-4D97-AF65-F5344CB8AC3E}">
        <p14:creationId xmlns:p14="http://schemas.microsoft.com/office/powerpoint/2010/main" val="3989971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0242">
                                            <p:txEl>
                                              <p:pRg st="1" end="1"/>
                                            </p:txEl>
                                          </p:spTgt>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10242">
                                            <p:txEl>
                                              <p:pRg st="2" end="2"/>
                                            </p:txEl>
                                          </p:spTgt>
                                        </p:tgtEl>
                                        <p:attrNameLst>
                                          <p:attrName>style.visibility</p:attrName>
                                        </p:attrNameLst>
                                      </p:cBhvr>
                                      <p:to>
                                        <p:strVal val="hidden"/>
                                      </p:to>
                                    </p:set>
                                  </p:childTnLst>
                                </p:cTn>
                              </p:par>
                              <p:par>
                                <p:cTn id="9" presetID="1" presetClass="exit" presetSubtype="0" fill="hold" nodeType="withEffect">
                                  <p:stCondLst>
                                    <p:cond delay="0"/>
                                  </p:stCondLst>
                                  <p:childTnLst>
                                    <p:set>
                                      <p:cBhvr>
                                        <p:cTn id="10" dur="1" fill="hold">
                                          <p:stCondLst>
                                            <p:cond delay="0"/>
                                          </p:stCondLst>
                                        </p:cTn>
                                        <p:tgtEl>
                                          <p:spTgt spid="10242">
                                            <p:txEl>
                                              <p:pRg st="2" end="2"/>
                                            </p:txEl>
                                          </p:spTgt>
                                        </p:tgtEl>
                                        <p:attrNameLst>
                                          <p:attrName>style.visibility</p:attrName>
                                        </p:attrNameLst>
                                      </p:cBhvr>
                                      <p:to>
                                        <p:strVal val="hidden"/>
                                      </p:to>
                                    </p:set>
                                  </p:childTnLst>
                                </p:cTn>
                              </p:par>
                              <p:par>
                                <p:cTn id="11" presetID="1" presetClass="exit" presetSubtype="0" fill="hold" nodeType="withEffect">
                                  <p:stCondLst>
                                    <p:cond delay="0"/>
                                  </p:stCondLst>
                                  <p:childTnLst>
                                    <p:set>
                                      <p:cBhvr>
                                        <p:cTn id="12" dur="1" fill="hold">
                                          <p:stCondLst>
                                            <p:cond delay="0"/>
                                          </p:stCondLst>
                                        </p:cTn>
                                        <p:tgtEl>
                                          <p:spTgt spid="10242">
                                            <p:txEl>
                                              <p:pRg st="5" end="5"/>
                                            </p:txEl>
                                          </p:spTgt>
                                        </p:tgtEl>
                                        <p:attrNameLst>
                                          <p:attrName>style.visibility</p:attrName>
                                        </p:attrNameLst>
                                      </p:cBhvr>
                                      <p:to>
                                        <p:strVal val="hidden"/>
                                      </p:to>
                                    </p:set>
                                  </p:childTnLst>
                                </p:cTn>
                              </p:par>
                              <p:par>
                                <p:cTn id="13" presetID="1" presetClass="exit" presetSubtype="0" fill="hold" nodeType="withEffect">
                                  <p:stCondLst>
                                    <p:cond delay="0"/>
                                  </p:stCondLst>
                                  <p:childTnLst>
                                    <p:set>
                                      <p:cBhvr>
                                        <p:cTn id="14" dur="1" fill="hold">
                                          <p:stCondLst>
                                            <p:cond delay="0"/>
                                          </p:stCondLst>
                                        </p:cTn>
                                        <p:tgtEl>
                                          <p:spTgt spid="10242">
                                            <p:txEl>
                                              <p:pRg st="6" end="6"/>
                                            </p:txEl>
                                          </p:spTgt>
                                        </p:tgtEl>
                                        <p:attrNameLst>
                                          <p:attrName>style.visibility</p:attrName>
                                        </p:attrNameLst>
                                      </p:cBhvr>
                                      <p:to>
                                        <p:strVal val="hidden"/>
                                      </p:to>
                                    </p:set>
                                  </p:childTnLst>
                                </p:cTn>
                              </p:par>
                              <p:par>
                                <p:cTn id="15" presetID="1" presetClass="exit" presetSubtype="0" fill="hold" nodeType="withEffect">
                                  <p:stCondLst>
                                    <p:cond delay="0"/>
                                  </p:stCondLst>
                                  <p:childTnLst>
                                    <p:set>
                                      <p:cBhvr>
                                        <p:cTn id="16" dur="1" fill="hold">
                                          <p:stCondLst>
                                            <p:cond delay="0"/>
                                          </p:stCondLst>
                                        </p:cTn>
                                        <p:tgtEl>
                                          <p:spTgt spid="10242">
                                            <p:txEl>
                                              <p:pRg st="4" end="4"/>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7338"/>
            <a:ext cx="8229600" cy="915987"/>
          </a:xfrm>
        </p:spPr>
        <p:txBody>
          <a:bodyPr/>
          <a:lstStyle/>
          <a:p>
            <a:pPr fontAlgn="auto">
              <a:spcAft>
                <a:spcPts val="0"/>
              </a:spcAft>
              <a:defRPr/>
            </a:pPr>
            <a:r>
              <a:rPr lang="en-US" dirty="0">
                <a:ea typeface="+mj-ea"/>
              </a:rPr>
              <a:t>Why state licensure?</a:t>
            </a:r>
          </a:p>
        </p:txBody>
      </p:sp>
      <p:sp>
        <p:nvSpPr>
          <p:cNvPr id="10242" name="Content Placeholder 2"/>
          <p:cNvSpPr>
            <a:spLocks noGrp="1"/>
          </p:cNvSpPr>
          <p:nvPr>
            <p:ph idx="1"/>
          </p:nvPr>
        </p:nvSpPr>
        <p:spPr/>
        <p:txBody>
          <a:bodyPr/>
          <a:lstStyle/>
          <a:p>
            <a:pPr lvl="0"/>
            <a:r>
              <a:rPr lang="en-US" dirty="0"/>
              <a:t>State Licensure - Terry</a:t>
            </a:r>
          </a:p>
          <a:p>
            <a:pPr lvl="1"/>
            <a:r>
              <a:rPr lang="en-US" dirty="0"/>
              <a:t>Kansas (</a:t>
            </a:r>
            <a:r>
              <a:rPr lang="en-US" dirty="0" err="1"/>
              <a:t>cont</a:t>
            </a:r>
            <a:r>
              <a:rPr lang="en-US" dirty="0"/>
              <a:t>)</a:t>
            </a:r>
          </a:p>
          <a:p>
            <a:pPr lvl="2"/>
            <a:r>
              <a:rPr lang="en-US" dirty="0"/>
              <a:t>(C) locating, relocating, establishing, re-establishing or retracing property lines or boundaries of any tract of land, road, right-of way or easement; </a:t>
            </a:r>
          </a:p>
          <a:p>
            <a:pPr lvl="2"/>
            <a:r>
              <a:rPr lang="en-US" dirty="0"/>
              <a:t>(D) preparing the original descriptions of real property for the conveyance of or recording thereof and the preparation of graphics, data, maps, plans, reports, land subdivision plats, descriptions and projects that represent these surveys; </a:t>
            </a:r>
          </a:p>
          <a:p>
            <a:pPr lvl="2"/>
            <a:r>
              <a:rPr lang="en-US" dirty="0"/>
              <a:t>(E) determining, by the use of principles of surveying, the position for any survey monument, whether boundary or </a:t>
            </a:r>
            <a:r>
              <a:rPr lang="en-US" dirty="0" err="1"/>
              <a:t>nonboundary</a:t>
            </a:r>
            <a:r>
              <a:rPr lang="en-US" dirty="0"/>
              <a:t>, or reference point and establishing or replacing any such monument or reference point; </a:t>
            </a:r>
          </a:p>
          <a:p>
            <a:pPr lvl="2"/>
            <a:r>
              <a:rPr lang="en-US" dirty="0"/>
              <a:t>(F) making any survey for the division, subdivision or consolidation of any tract of land; </a:t>
            </a:r>
          </a:p>
          <a:p>
            <a:pPr lvl="2"/>
            <a:r>
              <a:rPr lang="en-US" dirty="0"/>
              <a:t>(G) locating or laying out alignments, positions or elevations where such work is part of the construction of engineering or architectural works; and </a:t>
            </a:r>
          </a:p>
          <a:p>
            <a:pPr lvl="2"/>
            <a:r>
              <a:rPr lang="en-US" dirty="0">
                <a:highlight>
                  <a:srgbClr val="FFFF00"/>
                </a:highlight>
              </a:rPr>
              <a:t>(H) creating, preparing or modifying electronic, computerized or other data relative to performance of the activities</a:t>
            </a:r>
          </a:p>
        </p:txBody>
      </p:sp>
    </p:spTree>
    <p:extLst>
      <p:ext uri="{BB962C8B-B14F-4D97-AF65-F5344CB8AC3E}">
        <p14:creationId xmlns:p14="http://schemas.microsoft.com/office/powerpoint/2010/main" val="3586313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0242">
                                            <p:txEl>
                                              <p:pRg st="2" end="2"/>
                                            </p:txEl>
                                          </p:spTgt>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10242">
                                            <p:txEl>
                                              <p:pRg st="3" end="3"/>
                                            </p:txEl>
                                          </p:spTgt>
                                        </p:tgtEl>
                                        <p:attrNameLst>
                                          <p:attrName>style.visibility</p:attrName>
                                        </p:attrNameLst>
                                      </p:cBhvr>
                                      <p:to>
                                        <p:strVal val="hidden"/>
                                      </p:to>
                                    </p:set>
                                  </p:childTnLst>
                                </p:cTn>
                              </p:par>
                              <p:par>
                                <p:cTn id="9" presetID="1" presetClass="exit" presetSubtype="0" fill="hold" nodeType="withEffect">
                                  <p:stCondLst>
                                    <p:cond delay="0"/>
                                  </p:stCondLst>
                                  <p:childTnLst>
                                    <p:set>
                                      <p:cBhvr>
                                        <p:cTn id="10" dur="1" fill="hold">
                                          <p:stCondLst>
                                            <p:cond delay="0"/>
                                          </p:stCondLst>
                                        </p:cTn>
                                        <p:tgtEl>
                                          <p:spTgt spid="10242">
                                            <p:txEl>
                                              <p:pRg st="4" end="4"/>
                                            </p:txEl>
                                          </p:spTgt>
                                        </p:tgtEl>
                                        <p:attrNameLst>
                                          <p:attrName>style.visibility</p:attrName>
                                        </p:attrNameLst>
                                      </p:cBhvr>
                                      <p:to>
                                        <p:strVal val="hidden"/>
                                      </p:to>
                                    </p:set>
                                  </p:childTnLst>
                                </p:cTn>
                              </p:par>
                              <p:par>
                                <p:cTn id="11" presetID="1" presetClass="exit" presetSubtype="0" fill="hold" nodeType="withEffect">
                                  <p:stCondLst>
                                    <p:cond delay="0"/>
                                  </p:stCondLst>
                                  <p:childTnLst>
                                    <p:set>
                                      <p:cBhvr>
                                        <p:cTn id="12" dur="1" fill="hold">
                                          <p:stCondLst>
                                            <p:cond delay="0"/>
                                          </p:stCondLst>
                                        </p:cTn>
                                        <p:tgtEl>
                                          <p:spTgt spid="10242">
                                            <p:txEl>
                                              <p:pRg st="5" end="5"/>
                                            </p:txEl>
                                          </p:spTgt>
                                        </p:tgtEl>
                                        <p:attrNameLst>
                                          <p:attrName>style.visibility</p:attrName>
                                        </p:attrNameLst>
                                      </p:cBhvr>
                                      <p:to>
                                        <p:strVal val="hidden"/>
                                      </p:to>
                                    </p:set>
                                  </p:childTnLst>
                                </p:cTn>
                              </p:par>
                              <p:par>
                                <p:cTn id="13" presetID="1" presetClass="exit" presetSubtype="0" fill="hold" nodeType="withEffect">
                                  <p:stCondLst>
                                    <p:cond delay="0"/>
                                  </p:stCondLst>
                                  <p:childTnLst>
                                    <p:set>
                                      <p:cBhvr>
                                        <p:cTn id="14" dur="1" fill="hold">
                                          <p:stCondLst>
                                            <p:cond delay="0"/>
                                          </p:stCondLst>
                                        </p:cTn>
                                        <p:tgtEl>
                                          <p:spTgt spid="10242">
                                            <p:txEl>
                                              <p:pRg st="6" end="6"/>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7338"/>
            <a:ext cx="8229600" cy="915987"/>
          </a:xfrm>
        </p:spPr>
        <p:txBody>
          <a:bodyPr/>
          <a:lstStyle/>
          <a:p>
            <a:pPr fontAlgn="auto">
              <a:spcAft>
                <a:spcPts val="0"/>
              </a:spcAft>
              <a:defRPr/>
            </a:pPr>
            <a:r>
              <a:rPr lang="en-US" dirty="0">
                <a:ea typeface="+mj-ea"/>
              </a:rPr>
              <a:t>Why state licensure?</a:t>
            </a:r>
          </a:p>
        </p:txBody>
      </p:sp>
      <p:sp>
        <p:nvSpPr>
          <p:cNvPr id="10242" name="Content Placeholder 2"/>
          <p:cNvSpPr>
            <a:spLocks noGrp="1"/>
          </p:cNvSpPr>
          <p:nvPr>
            <p:ph idx="1"/>
          </p:nvPr>
        </p:nvSpPr>
        <p:spPr/>
        <p:txBody>
          <a:bodyPr/>
          <a:lstStyle/>
          <a:p>
            <a:pPr lvl="0"/>
            <a:r>
              <a:rPr lang="en-US" dirty="0"/>
              <a:t>State Licensure - Terry</a:t>
            </a:r>
          </a:p>
          <a:p>
            <a:pPr lvl="1"/>
            <a:r>
              <a:rPr lang="en-US" dirty="0"/>
              <a:t>New Mexico</a:t>
            </a:r>
          </a:p>
          <a:p>
            <a:pPr lvl="2"/>
            <a:r>
              <a:rPr lang="en-US" dirty="0"/>
              <a:t>"surveying", "practice of surveying" or "surveying practice" means any service or work, the substantial performance of which involves the application of the principles of mathematics and the related physical and applied sciences for: </a:t>
            </a:r>
          </a:p>
          <a:p>
            <a:pPr lvl="2"/>
            <a:r>
              <a:rPr lang="en-US" dirty="0"/>
              <a:t>(1) the measuring and locating of lines, angles, elevations and natural and </a:t>
            </a:r>
            <a:r>
              <a:rPr lang="en-US" b="1" dirty="0"/>
              <a:t>man-made features in the air, on the surface of the earth, within underground workings and on the beds or bodies of water</a:t>
            </a:r>
            <a:r>
              <a:rPr lang="en-US" dirty="0"/>
              <a:t> for the purpose of defining location, areas and volumes; </a:t>
            </a:r>
          </a:p>
          <a:p>
            <a:pPr lvl="2"/>
            <a:r>
              <a:rPr lang="en-US" dirty="0"/>
              <a:t>(2) the monumenting of property boundaries and for the platting and layout of lands and subdivisions; </a:t>
            </a:r>
          </a:p>
          <a:p>
            <a:pPr lvl="2"/>
            <a:r>
              <a:rPr lang="en-US" dirty="0">
                <a:highlight>
                  <a:srgbClr val="FFFF00"/>
                </a:highlight>
              </a:rPr>
              <a:t>(3) the application of </a:t>
            </a:r>
            <a:r>
              <a:rPr lang="en-US" b="1" dirty="0">
                <a:highlight>
                  <a:srgbClr val="FFFF00"/>
                </a:highlight>
              </a:rPr>
              <a:t>photogrammetric methods used to derive topographic and other data</a:t>
            </a:r>
            <a:r>
              <a:rPr lang="en-US" dirty="0"/>
              <a:t>; </a:t>
            </a:r>
          </a:p>
        </p:txBody>
      </p:sp>
    </p:spTree>
    <p:extLst>
      <p:ext uri="{BB962C8B-B14F-4D97-AF65-F5344CB8AC3E}">
        <p14:creationId xmlns:p14="http://schemas.microsoft.com/office/powerpoint/2010/main" val="3360628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0242">
                                            <p:txEl>
                                              <p:pRg st="2" end="2"/>
                                            </p:txEl>
                                          </p:spTgt>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10242">
                                            <p:txEl>
                                              <p:pRg st="3" end="3"/>
                                            </p:txEl>
                                          </p:spTgt>
                                        </p:tgtEl>
                                        <p:attrNameLst>
                                          <p:attrName>style.visibility</p:attrName>
                                        </p:attrNameLst>
                                      </p:cBhvr>
                                      <p:to>
                                        <p:strVal val="hidden"/>
                                      </p:to>
                                    </p:set>
                                  </p:childTnLst>
                                </p:cTn>
                              </p:par>
                              <p:par>
                                <p:cTn id="9" presetID="1" presetClass="exit" presetSubtype="0" fill="hold" nodeType="withEffect">
                                  <p:stCondLst>
                                    <p:cond delay="0"/>
                                  </p:stCondLst>
                                  <p:childTnLst>
                                    <p:set>
                                      <p:cBhvr>
                                        <p:cTn id="10" dur="1" fill="hold">
                                          <p:stCondLst>
                                            <p:cond delay="0"/>
                                          </p:stCondLst>
                                        </p:cTn>
                                        <p:tgtEl>
                                          <p:spTgt spid="10242">
                                            <p:txEl>
                                              <p:pRg st="4" end="4"/>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Percheron PowerPoint Slides v01">
  <a:themeElements>
    <a:clrScheme name="Custom 10">
      <a:dk1>
        <a:sysClr val="windowText" lastClr="000000"/>
      </a:dk1>
      <a:lt1>
        <a:sysClr val="window" lastClr="FFFFFF"/>
      </a:lt1>
      <a:dk2>
        <a:srgbClr val="294E78"/>
      </a:dk2>
      <a:lt2>
        <a:srgbClr val="F0F0F0"/>
      </a:lt2>
      <a:accent1>
        <a:srgbClr val="135C9F"/>
      </a:accent1>
      <a:accent2>
        <a:srgbClr val="1697DC"/>
      </a:accent2>
      <a:accent3>
        <a:srgbClr val="7AC029"/>
      </a:accent3>
      <a:accent4>
        <a:srgbClr val="F04518"/>
      </a:accent4>
      <a:accent5>
        <a:srgbClr val="000000"/>
      </a:accent5>
      <a:accent6>
        <a:srgbClr val="808080"/>
      </a:accent6>
      <a:hlink>
        <a:srgbClr val="808080"/>
      </a:hlink>
      <a:folHlink>
        <a:srgbClr val="B3B3B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F58E1270E370240B778C882B86B6340" ma:contentTypeVersion="5" ma:contentTypeDescription="Create a new document." ma:contentTypeScope="" ma:versionID="86525472203d926e34110f27aa492cc5">
  <xsd:schema xmlns:xsd="http://www.w3.org/2001/XMLSchema" xmlns:xs="http://www.w3.org/2001/XMLSchema" xmlns:p="http://schemas.microsoft.com/office/2006/metadata/properties" xmlns:ns2="accdd980-3e54-4c63-b955-4dd34185a017" xmlns:ns3="e4f2101b-e5af-4e22-a8cd-454db82f534b" targetNamespace="http://schemas.microsoft.com/office/2006/metadata/properties" ma:root="true" ma:fieldsID="b1f64f06d19f38f3cf5a685cd0a81606" ns2:_="" ns3:_="">
    <xsd:import namespace="accdd980-3e54-4c63-b955-4dd34185a017"/>
    <xsd:import namespace="e4f2101b-e5af-4e22-a8cd-454db82f534b"/>
    <xsd:element name="properties">
      <xsd:complexType>
        <xsd:sequence>
          <xsd:element name="documentManagement">
            <xsd:complexType>
              <xsd:all>
                <xsd:element ref="ns2:IsPublished" minOccurs="0"/>
                <xsd:element ref="ns3:SharedWithUsers" minOccurs="0"/>
                <xsd:element ref="ns3:SharedWithDetails" minOccurs="0"/>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ccdd980-3e54-4c63-b955-4dd34185a017" elementFormDefault="qualified">
    <xsd:import namespace="http://schemas.microsoft.com/office/2006/documentManagement/types"/>
    <xsd:import namespace="http://schemas.microsoft.com/office/infopath/2007/PartnerControls"/>
    <xsd:element name="IsPublished" ma:index="8" nillable="true" ma:displayName="IsPublished" ma:default="1" ma:internalName="IsPublished">
      <xsd:simpleType>
        <xsd:restriction base="dms:Boolean"/>
      </xsd:simpleType>
    </xsd:element>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4f2101b-e5af-4e22-a8cd-454db82f534b" elementFormDefault="qualified">
    <xsd:import namespace="http://schemas.microsoft.com/office/2006/documentManagement/types"/>
    <xsd:import namespace="http://schemas.microsoft.com/office/infopath/2007/PartnerControls"/>
    <xsd:element name="SharedWithUsers" ma:index="9"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0" nillable="true" ma:displayName="Shared With Details"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IsPublished xmlns="accdd980-3e54-4c63-b955-4dd34185a017">true</IsPublished>
  </documentManagement>
</p:properties>
</file>

<file path=customXml/itemProps1.xml><?xml version="1.0" encoding="utf-8"?>
<ds:datastoreItem xmlns:ds="http://schemas.openxmlformats.org/officeDocument/2006/customXml" ds:itemID="{168BE27E-B196-4002-98D1-4F9657CDD9F6}">
  <ds:schemaRefs>
    <ds:schemaRef ds:uri="http://schemas.microsoft.com/sharepoint/v3/contenttype/forms"/>
  </ds:schemaRefs>
</ds:datastoreItem>
</file>

<file path=customXml/itemProps2.xml><?xml version="1.0" encoding="utf-8"?>
<ds:datastoreItem xmlns:ds="http://schemas.openxmlformats.org/officeDocument/2006/customXml" ds:itemID="{07EC24F6-320C-4EFD-BC8F-76D36F445A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ccdd980-3e54-4c63-b955-4dd34185a017"/>
    <ds:schemaRef ds:uri="e4f2101b-e5af-4e22-a8cd-454db82f534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9822FA4-C3DA-4AC4-A4B8-756491702A89}">
  <ds:schemaRefs>
    <ds:schemaRef ds:uri="http://purl.org/dc/elements/1.1/"/>
    <ds:schemaRef ds:uri="http://purl.org/dc/dcmitype/"/>
    <ds:schemaRef ds:uri="http://purl.org/dc/terms/"/>
    <ds:schemaRef ds:uri="http://www.w3.org/XML/1998/namespace"/>
    <ds:schemaRef ds:uri="http://schemas.microsoft.com/office/infopath/2007/PartnerControls"/>
    <ds:schemaRef ds:uri="http://schemas.microsoft.com/office/2006/documentManagement/types"/>
    <ds:schemaRef ds:uri="http://schemas.openxmlformats.org/package/2006/metadata/core-properties"/>
    <ds:schemaRef ds:uri="e4f2101b-e5af-4e22-a8cd-454db82f534b"/>
    <ds:schemaRef ds:uri="accdd980-3e54-4c63-b955-4dd34185a017"/>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Form 905 - PowerPoint Template</Template>
  <TotalTime>2193</TotalTime>
  <Words>2957</Words>
  <Application>Microsoft Office PowerPoint</Application>
  <PresentationFormat>On-screen Show (4:3)</PresentationFormat>
  <Paragraphs>302</Paragraphs>
  <Slides>27</Slides>
  <Notes>24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Arial</vt:lpstr>
      <vt:lpstr>Calibri</vt:lpstr>
      <vt:lpstr>Helvetica</vt:lpstr>
      <vt:lpstr>Lucida Grande</vt:lpstr>
      <vt:lpstr>Wingdings</vt:lpstr>
      <vt:lpstr>Percheron PowerPoint Slides v01</vt:lpstr>
      <vt:lpstr>Manage your  (survey) contractor</vt:lpstr>
      <vt:lpstr>WELCOME </vt:lpstr>
      <vt:lpstr>Introduction</vt:lpstr>
      <vt:lpstr>PREQUALIFYING YOUR SURVEYOR</vt:lpstr>
      <vt:lpstr>PREqualifying your surveyor</vt:lpstr>
      <vt:lpstr>Why state licensure?</vt:lpstr>
      <vt:lpstr>Why state licensure?</vt:lpstr>
      <vt:lpstr>Why state licensure?</vt:lpstr>
      <vt:lpstr>Why state licensure?</vt:lpstr>
      <vt:lpstr>Why state licensure?</vt:lpstr>
      <vt:lpstr>Why state licensure?</vt:lpstr>
      <vt:lpstr>Why state licensure?</vt:lpstr>
      <vt:lpstr>PREqualifying your surveyor</vt:lpstr>
      <vt:lpstr>PREqualifying your surveyor</vt:lpstr>
      <vt:lpstr>ESTIMATING A PROJECT</vt:lpstr>
      <vt:lpstr>What is GIS?</vt:lpstr>
      <vt:lpstr>Estimating a project</vt:lpstr>
      <vt:lpstr>Factors which affect price and performance</vt:lpstr>
      <vt:lpstr>Factors which affect price and performance (CONT)</vt:lpstr>
      <vt:lpstr>Factors which affect price and performance (CONT)</vt:lpstr>
      <vt:lpstr>CONTRACTING</vt:lpstr>
      <vt:lpstr>CONTRACTING PROCESS</vt:lpstr>
      <vt:lpstr>CONTRACT TYPES</vt:lpstr>
      <vt:lpstr>CREATE contractor EXPECTATIONS</vt:lpstr>
      <vt:lpstr>Keep your contractor in line  </vt:lpstr>
      <vt:lpstr>Questions?</vt:lpstr>
      <vt:lpstr>Closing thoughts</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is a licensed state land surveyor</dc:title>
  <dc:creator>Terry Rowe</dc:creator>
  <cp:lastModifiedBy>Terry Rowe</cp:lastModifiedBy>
  <cp:revision>49</cp:revision>
  <dcterms:created xsi:type="dcterms:W3CDTF">2019-03-12T00:55:34Z</dcterms:created>
  <dcterms:modified xsi:type="dcterms:W3CDTF">2019-06-10T14:48:34Z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0x0101005F58E1270E370240B778C882B86B6340</vt:lpwstr>
  </property>
</Properties>
</file>