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7"/>
  </p:sldMasterIdLst>
  <p:notesMasterIdLst>
    <p:notesMasterId r:id="rId23"/>
  </p:notesMasterIdLst>
  <p:handoutMasterIdLst>
    <p:handoutMasterId r:id="rId24"/>
  </p:handoutMasterIdLst>
  <p:sldIdLst>
    <p:sldId id="256" r:id="rId8"/>
    <p:sldId id="620" r:id="rId9"/>
    <p:sldId id="604" r:id="rId10"/>
    <p:sldId id="605" r:id="rId11"/>
    <p:sldId id="606" r:id="rId12"/>
    <p:sldId id="608" r:id="rId13"/>
    <p:sldId id="611" r:id="rId14"/>
    <p:sldId id="609" r:id="rId15"/>
    <p:sldId id="617" r:id="rId16"/>
    <p:sldId id="610" r:id="rId17"/>
    <p:sldId id="618" r:id="rId18"/>
    <p:sldId id="619" r:id="rId19"/>
    <p:sldId id="612" r:id="rId20"/>
    <p:sldId id="613" r:id="rId21"/>
    <p:sldId id="616" r:id="rId22"/>
  </p:sldIdLst>
  <p:sldSz cx="12192000" cy="6858000"/>
  <p:notesSz cx="7023100" cy="93091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Title and Index" id="{813315B6-AA15-4644-A85C-977FB1EFDB3C}">
          <p14:sldIdLst>
            <p14:sldId id="256"/>
            <p14:sldId id="620"/>
          </p14:sldIdLst>
        </p14:section>
        <p14:section name="The Challenge" id="{29884C02-5173-4D87-AC0E-163AA5F8DDD2}">
          <p14:sldIdLst>
            <p14:sldId id="604"/>
            <p14:sldId id="605"/>
            <p14:sldId id="606"/>
          </p14:sldIdLst>
        </p14:section>
        <p14:section name="The Plan" id="{8C0FC702-2485-4BE3-AB0A-09B80A6A4ED1}">
          <p14:sldIdLst>
            <p14:sldId id="608"/>
            <p14:sldId id="611"/>
          </p14:sldIdLst>
        </p14:section>
        <p14:section name="The Program" id="{4F5E49F0-86C0-4D44-BDB6-E9CE6DD5DB34}">
          <p14:sldIdLst>
            <p14:sldId id="609"/>
            <p14:sldId id="617"/>
            <p14:sldId id="610"/>
            <p14:sldId id="618"/>
            <p14:sldId id="619"/>
            <p14:sldId id="612"/>
          </p14:sldIdLst>
        </p14:section>
        <p14:section name="The Other Hat" id="{2A9F70D3-7CDC-4D30-BAB3-479D4E7EFCC2}">
          <p14:sldIdLst>
            <p14:sldId id="613"/>
            <p14:sldId id="616"/>
          </p14:sldIdLst>
        </p14:section>
      </p14:sectionLst>
    </p:ext>
    <p:ext uri="{EFAFB233-063F-42B5-8137-9DF3F51BA10A}">
      <p15:sldGuideLst xmlns:p15="http://schemas.microsoft.com/office/powerpoint/2012/main">
        <p15:guide id="1" orient="horz" pos="264" userDrawn="1">
          <p15:clr>
            <a:srgbClr val="A4A3A4"/>
          </p15:clr>
        </p15:guide>
        <p15:guide id="2" pos="216"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J Swanner" initials="BS" lastIdx="4" clrIdx="0">
    <p:extLst>
      <p:ext uri="{19B8F6BF-5375-455C-9EA6-DF929625EA0E}">
        <p15:presenceInfo xmlns:p15="http://schemas.microsoft.com/office/powerpoint/2012/main" userId="S::bswanner@epicland.com::85c93f08-a167-49e5-882e-fa55894533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629243-0AE0-4401-9E25-9396E3B9896F}" v="2" dt="2019-06-18T20:25:11.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0" autoAdjust="0"/>
    <p:restoredTop sz="79140" autoAdjust="0"/>
  </p:normalViewPr>
  <p:slideViewPr>
    <p:cSldViewPr snapToGrid="0">
      <p:cViewPr varScale="1">
        <p:scale>
          <a:sx n="101" d="100"/>
          <a:sy n="101" d="100"/>
        </p:scale>
        <p:origin x="144" y="786"/>
      </p:cViewPr>
      <p:guideLst>
        <p:guide orient="horz" pos="264"/>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5" d="100"/>
          <a:sy n="85" d="100"/>
        </p:scale>
        <p:origin x="3846" y="10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J Swanner" userId="85c93f08-a167-49e5-882e-fa55894533f9" providerId="ADAL" clId="{18629243-0AE0-4401-9E25-9396E3B9896F}"/>
    <pc:docChg chg="custSel modSld">
      <pc:chgData name="BJ Swanner" userId="85c93f08-a167-49e5-882e-fa55894533f9" providerId="ADAL" clId="{18629243-0AE0-4401-9E25-9396E3B9896F}" dt="2019-06-18T20:26:53.622" v="78" actId="1076"/>
      <pc:docMkLst>
        <pc:docMk/>
      </pc:docMkLst>
      <pc:sldChg chg="addSp delSp modSp">
        <pc:chgData name="BJ Swanner" userId="85c93f08-a167-49e5-882e-fa55894533f9" providerId="ADAL" clId="{18629243-0AE0-4401-9E25-9396E3B9896F}" dt="2019-06-18T20:26:53.622" v="78" actId="1076"/>
        <pc:sldMkLst>
          <pc:docMk/>
          <pc:sldMk cId="0" sldId="256"/>
        </pc:sldMkLst>
        <pc:spChg chg="mod">
          <ac:chgData name="BJ Swanner" userId="85c93f08-a167-49e5-882e-fa55894533f9" providerId="ADAL" clId="{18629243-0AE0-4401-9E25-9396E3B9896F}" dt="2019-06-18T20:26:53.622" v="78" actId="1076"/>
          <ac:spMkLst>
            <pc:docMk/>
            <pc:sldMk cId="0" sldId="256"/>
            <ac:spMk id="2" creationId="{C6CCCDDE-7F6A-4415-9F50-E884D9FCBB90}"/>
          </ac:spMkLst>
        </pc:spChg>
        <pc:spChg chg="add del">
          <ac:chgData name="BJ Swanner" userId="85c93f08-a167-49e5-882e-fa55894533f9" providerId="ADAL" clId="{18629243-0AE0-4401-9E25-9396E3B9896F}" dt="2019-06-18T20:25:07.402" v="1" actId="478"/>
          <ac:spMkLst>
            <pc:docMk/>
            <pc:sldMk cId="0" sldId="256"/>
            <ac:spMk id="3" creationId="{65B62571-1E9B-42E4-91F9-D05AA354704A}"/>
          </ac:spMkLst>
        </pc:spChg>
        <pc:spChg chg="add mod">
          <ac:chgData name="BJ Swanner" userId="85c93f08-a167-49e5-882e-fa55894533f9" providerId="ADAL" clId="{18629243-0AE0-4401-9E25-9396E3B9896F}" dt="2019-06-18T20:25:45.364" v="64" actId="20577"/>
          <ac:spMkLst>
            <pc:docMk/>
            <pc:sldMk cId="0" sldId="256"/>
            <ac:spMk id="7" creationId="{4E631C16-2719-43C0-8DB2-C544445230D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zametn\AppData\Local\Microsoft\Windows\Temporary%20Internet%20Files\Content.Outlook\XWPPHQ5U\Staffing%205.6.19.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Funds</c:v>
                </c:pt>
              </c:strCache>
            </c:strRef>
          </c:tx>
          <c:spPr>
            <a:solidFill>
              <a:srgbClr val="FFFF00"/>
            </a:solidFill>
            <a:ln>
              <a:noFill/>
            </a:ln>
            <a:effectLst/>
          </c:spPr>
          <c:invertIfNegative val="0"/>
          <c:cat>
            <c:strRef>
              <c:f>Sheet1!$A$2:$A$5</c:f>
              <c:strCache>
                <c:ptCount val="4"/>
                <c:pt idx="0">
                  <c:v>Local Return</c:v>
                </c:pt>
                <c:pt idx="1">
                  <c:v>Highways</c:v>
                </c:pt>
                <c:pt idx="2">
                  <c:v>Transit Operations</c:v>
                </c:pt>
                <c:pt idx="3">
                  <c:v>Transit Capital</c:v>
                </c:pt>
              </c:strCache>
            </c:strRef>
          </c:cat>
          <c:val>
            <c:numRef>
              <c:f>Sheet1!$B$2:$B$5</c:f>
              <c:numCache>
                <c:formatCode>General</c:formatCode>
                <c:ptCount val="4"/>
                <c:pt idx="0">
                  <c:v>17</c:v>
                </c:pt>
                <c:pt idx="1">
                  <c:v>19</c:v>
                </c:pt>
                <c:pt idx="2">
                  <c:v>27</c:v>
                </c:pt>
                <c:pt idx="3">
                  <c:v>37</c:v>
                </c:pt>
              </c:numCache>
            </c:numRef>
          </c:val>
          <c:extLst>
            <c:ext xmlns:c16="http://schemas.microsoft.com/office/drawing/2014/chart" uri="{C3380CC4-5D6E-409C-BE32-E72D297353CC}">
              <c16:uniqueId val="{00000000-781E-405E-9727-BA0BEDCAFB6E}"/>
            </c:ext>
          </c:extLst>
        </c:ser>
        <c:dLbls>
          <c:showLegendKey val="0"/>
          <c:showVal val="0"/>
          <c:showCatName val="0"/>
          <c:showSerName val="0"/>
          <c:showPercent val="0"/>
          <c:showBubbleSize val="0"/>
        </c:dLbls>
        <c:gapWidth val="54"/>
        <c:overlap val="-27"/>
        <c:axId val="-1191915584"/>
        <c:axId val="-1191916672"/>
      </c:barChart>
      <c:catAx>
        <c:axId val="-1191915584"/>
        <c:scaling>
          <c:orientation val="minMax"/>
        </c:scaling>
        <c:delete val="0"/>
        <c:axPos val="b"/>
        <c:numFmt formatCode="General" sourceLinked="1"/>
        <c:majorTickMark val="none"/>
        <c:minorTickMark val="none"/>
        <c:tickLblPos val="nextTo"/>
        <c:spPr>
          <a:solidFill>
            <a:schemeClr val="tx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FFFF00"/>
                </a:solidFill>
                <a:latin typeface="+mn-lt"/>
                <a:ea typeface="+mn-ea"/>
                <a:cs typeface="+mn-cs"/>
              </a:defRPr>
            </a:pPr>
            <a:endParaRPr lang="en-US"/>
          </a:p>
        </c:txPr>
        <c:crossAx val="-1191916672"/>
        <c:crosses val="autoZero"/>
        <c:auto val="1"/>
        <c:lblAlgn val="ctr"/>
        <c:lblOffset val="100"/>
        <c:noMultiLvlLbl val="0"/>
      </c:catAx>
      <c:valAx>
        <c:axId val="-1191916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91915584"/>
        <c:crosses val="autoZero"/>
        <c:crossBetween val="between"/>
        <c:dispUnits>
          <c:builtInUnit val="hundreds"/>
          <c:dispUnitsLbl>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[Staffing 5.6.19.xlsx]Sheet4!PivotTable1</c:name>
    <c:fmtId val="8"/>
  </c:pivotSource>
  <c:chart>
    <c:title>
      <c:tx>
        <c:rich>
          <a:bodyPr rot="0" spcFirstLastPara="1" vertOverflow="ellipsis" vert="horz" wrap="square" anchor="ctr" anchorCtr="1"/>
          <a:lstStyle/>
          <a:p>
            <a:pPr>
              <a:defRPr sz="2000" b="0" i="0" u="none" strike="noStrike" kern="1200" spc="0" baseline="0">
                <a:solidFill>
                  <a:schemeClr val="bg1"/>
                </a:solidFill>
                <a:latin typeface="+mn-lt"/>
                <a:ea typeface="+mn-ea"/>
                <a:cs typeface="+mn-cs"/>
              </a:defRPr>
            </a:pPr>
            <a:r>
              <a:rPr lang="en-US" sz="2000" dirty="0">
                <a:solidFill>
                  <a:schemeClr val="bg1"/>
                </a:solidFill>
              </a:rPr>
              <a:t>parcel requirements by transit</a:t>
            </a:r>
            <a:r>
              <a:rPr lang="en-US" sz="2000" baseline="0" dirty="0">
                <a:solidFill>
                  <a:schemeClr val="bg1"/>
                </a:solidFill>
              </a:rPr>
              <a:t> modality</a:t>
            </a:r>
            <a:endParaRPr lang="en-US" sz="2000" dirty="0">
              <a:solidFill>
                <a:schemeClr val="bg1"/>
              </a:solidFill>
            </a:endParaRPr>
          </a:p>
        </c:rich>
      </c:tx>
      <c:layout>
        <c:manualLayout>
          <c:xMode val="edge"/>
          <c:yMode val="edge"/>
          <c:x val="0.29335232154743685"/>
          <c:y val="3.2894536831544703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bg1"/>
              </a:solidFill>
              <a:latin typeface="+mn-lt"/>
              <a:ea typeface="+mn-ea"/>
              <a:cs typeface="+mn-cs"/>
            </a:defRPr>
          </a:pPr>
          <a:endParaRPr lang="en-US"/>
        </a:p>
      </c:txPr>
    </c:title>
    <c:autoTitleDeleted val="0"/>
    <c:pivotFmts>
      <c:pivotFmt>
        <c:idx val="0"/>
        <c:spPr>
          <a:solidFill>
            <a:srgbClr val="FFFF00"/>
          </a:solidFill>
          <a:ln>
            <a:noFill/>
          </a:ln>
          <a:effectLst/>
        </c:spPr>
        <c:marker>
          <c:symbol val="none"/>
        </c:marker>
      </c:pivotFmt>
      <c:pivotFmt>
        <c:idx val="1"/>
        <c:spPr>
          <a:solidFill>
            <a:srgbClr val="FFFF00"/>
          </a:solidFill>
          <a:ln>
            <a:noFill/>
          </a:ln>
          <a:effectLst/>
        </c:spPr>
        <c:marker>
          <c:symbol val="none"/>
        </c:marker>
      </c:pivotFmt>
      <c:pivotFmt>
        <c:idx val="2"/>
        <c:spPr>
          <a:solidFill>
            <a:srgbClr val="FFFF00"/>
          </a:solidFill>
          <a:ln>
            <a:noFill/>
          </a:ln>
          <a:effectLst/>
        </c:spPr>
        <c:marker>
          <c:symbol val="none"/>
        </c:marker>
      </c:pivotFmt>
    </c:pivotFmts>
    <c:plotArea>
      <c:layout/>
      <c:barChart>
        <c:barDir val="bar"/>
        <c:grouping val="clustered"/>
        <c:varyColors val="0"/>
        <c:ser>
          <c:idx val="0"/>
          <c:order val="0"/>
          <c:tx>
            <c:strRef>
              <c:f>Sheet4!$B$3</c:f>
              <c:strCache>
                <c:ptCount val="1"/>
                <c:pt idx="0">
                  <c:v>Total</c:v>
                </c:pt>
              </c:strCache>
            </c:strRef>
          </c:tx>
          <c:spPr>
            <a:solidFill>
              <a:srgbClr val="FFFF00"/>
            </a:solidFill>
            <a:ln>
              <a:noFill/>
            </a:ln>
            <a:effectLst/>
          </c:spPr>
          <c:invertIfNegative val="0"/>
          <c:cat>
            <c:multiLvlStrRef>
              <c:f>Sheet4!$A$4:$A$13</c:f>
              <c:multiLvlStrCache>
                <c:ptCount val="7"/>
                <c:lvl>
                  <c:pt idx="0">
                    <c:v>Highway</c:v>
                  </c:pt>
                  <c:pt idx="1">
                    <c:v>LRT</c:v>
                  </c:pt>
                  <c:pt idx="2">
                    <c:v>Rail</c:v>
                  </c:pt>
                  <c:pt idx="3">
                    <c:v>BRT</c:v>
                  </c:pt>
                  <c:pt idx="4">
                    <c:v>Highway</c:v>
                  </c:pt>
                  <c:pt idx="5">
                    <c:v>LRT</c:v>
                  </c:pt>
                  <c:pt idx="6">
                    <c:v>Rail</c:v>
                  </c:pt>
                </c:lvl>
                <c:lvl>
                  <c:pt idx="0">
                    <c:v>Acquisition</c:v>
                  </c:pt>
                  <c:pt idx="3">
                    <c:v>Relocation</c:v>
                  </c:pt>
                </c:lvl>
              </c:multiLvlStrCache>
            </c:multiLvlStrRef>
          </c:cat>
          <c:val>
            <c:numRef>
              <c:f>Sheet4!$B$4:$B$13</c:f>
              <c:numCache>
                <c:formatCode>General</c:formatCode>
                <c:ptCount val="7"/>
                <c:pt idx="0">
                  <c:v>373</c:v>
                </c:pt>
                <c:pt idx="1">
                  <c:v>1190</c:v>
                </c:pt>
                <c:pt idx="2">
                  <c:v>334</c:v>
                </c:pt>
                <c:pt idx="3">
                  <c:v>110</c:v>
                </c:pt>
                <c:pt idx="4">
                  <c:v>323</c:v>
                </c:pt>
                <c:pt idx="5">
                  <c:v>440</c:v>
                </c:pt>
                <c:pt idx="6">
                  <c:v>767</c:v>
                </c:pt>
              </c:numCache>
            </c:numRef>
          </c:val>
          <c:extLst>
            <c:ext xmlns:c16="http://schemas.microsoft.com/office/drawing/2014/chart" uri="{C3380CC4-5D6E-409C-BE32-E72D297353CC}">
              <c16:uniqueId val="{00000000-E36A-42E9-9269-1B885B43E52F}"/>
            </c:ext>
          </c:extLst>
        </c:ser>
        <c:dLbls>
          <c:showLegendKey val="0"/>
          <c:showVal val="0"/>
          <c:showCatName val="0"/>
          <c:showSerName val="0"/>
          <c:showPercent val="0"/>
          <c:showBubbleSize val="0"/>
        </c:dLbls>
        <c:gapWidth val="41"/>
        <c:axId val="-1191917216"/>
        <c:axId val="-1191917760"/>
      </c:barChart>
      <c:catAx>
        <c:axId val="-1191917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191917760"/>
        <c:crosses val="autoZero"/>
        <c:auto val="1"/>
        <c:lblAlgn val="ctr"/>
        <c:lblOffset val="100"/>
        <c:noMultiLvlLbl val="0"/>
      </c:catAx>
      <c:valAx>
        <c:axId val="-11919177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917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AEC49B-788B-4BEB-9271-5FCDE215B4F6}"/>
              </a:ext>
            </a:extLst>
          </p:cNvPr>
          <p:cNvSpPr>
            <a:spLocks noGrp="1"/>
          </p:cNvSpPr>
          <p:nvPr>
            <p:ph type="hdr" sz="quarter"/>
          </p:nvPr>
        </p:nvSpPr>
        <p:spPr>
          <a:xfrm>
            <a:off x="2" y="2"/>
            <a:ext cx="3043238" cy="466725"/>
          </a:xfrm>
          <a:prstGeom prst="rect">
            <a:avLst/>
          </a:prstGeom>
        </p:spPr>
        <p:txBody>
          <a:bodyPr vert="horz" lIns="90814" tIns="45410" rIns="90814" bIns="4541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a:extLst>
              <a:ext uri="{FF2B5EF4-FFF2-40B4-BE49-F238E27FC236}">
                <a16:creationId xmlns:a16="http://schemas.microsoft.com/office/drawing/2014/main" id="{43627719-4518-4E41-864D-84BEC1A07882}"/>
              </a:ext>
            </a:extLst>
          </p:cNvPr>
          <p:cNvSpPr>
            <a:spLocks noGrp="1"/>
          </p:cNvSpPr>
          <p:nvPr>
            <p:ph type="dt" sz="quarter" idx="1"/>
          </p:nvPr>
        </p:nvSpPr>
        <p:spPr>
          <a:xfrm>
            <a:off x="3978277" y="2"/>
            <a:ext cx="3043238" cy="466725"/>
          </a:xfrm>
          <a:prstGeom prst="rect">
            <a:avLst/>
          </a:prstGeom>
        </p:spPr>
        <p:txBody>
          <a:bodyPr vert="horz" lIns="90814" tIns="45410" rIns="90814" bIns="45410" rtlCol="0"/>
          <a:lstStyle>
            <a:lvl1pPr algn="r" fontAlgn="auto">
              <a:spcBef>
                <a:spcPts val="0"/>
              </a:spcBef>
              <a:spcAft>
                <a:spcPts val="0"/>
              </a:spcAft>
              <a:defRPr sz="1200">
                <a:latin typeface="+mn-lt"/>
                <a:cs typeface="+mn-cs"/>
              </a:defRPr>
            </a:lvl1pPr>
          </a:lstStyle>
          <a:p>
            <a:pPr>
              <a:defRPr/>
            </a:pPr>
            <a:fld id="{DB281CA3-3D30-4AD3-A770-7D87EE08AE46}" type="datetimeFigureOut">
              <a:rPr lang="en-US"/>
              <a:pPr>
                <a:defRPr/>
              </a:pPr>
              <a:t>6/18/2019</a:t>
            </a:fld>
            <a:endParaRPr lang="en-US" dirty="0"/>
          </a:p>
        </p:txBody>
      </p:sp>
      <p:sp>
        <p:nvSpPr>
          <p:cNvPr id="4" name="Footer Placeholder 3">
            <a:extLst>
              <a:ext uri="{FF2B5EF4-FFF2-40B4-BE49-F238E27FC236}">
                <a16:creationId xmlns:a16="http://schemas.microsoft.com/office/drawing/2014/main" id="{5518277B-7260-49B6-80C2-ECD094E2BDCC}"/>
              </a:ext>
            </a:extLst>
          </p:cNvPr>
          <p:cNvSpPr>
            <a:spLocks noGrp="1"/>
          </p:cNvSpPr>
          <p:nvPr>
            <p:ph type="ftr" sz="quarter" idx="2"/>
          </p:nvPr>
        </p:nvSpPr>
        <p:spPr>
          <a:xfrm>
            <a:off x="2" y="8840790"/>
            <a:ext cx="3043238" cy="466725"/>
          </a:xfrm>
          <a:prstGeom prst="rect">
            <a:avLst/>
          </a:prstGeom>
        </p:spPr>
        <p:txBody>
          <a:bodyPr vert="horz" lIns="90814" tIns="45410" rIns="90814" bIns="45410" rtlCol="0" anchor="b"/>
          <a:lstStyle>
            <a:lvl1pPr algn="l" fontAlgn="auto">
              <a:spcBef>
                <a:spcPts val="0"/>
              </a:spcBef>
              <a:spcAft>
                <a:spcPts val="0"/>
              </a:spcAft>
              <a:defRPr sz="1200">
                <a:latin typeface="+mn-lt"/>
                <a:cs typeface="+mn-cs"/>
              </a:defRPr>
            </a:lvl1pPr>
          </a:lstStyle>
          <a:p>
            <a:pPr>
              <a:defRPr/>
            </a:pPr>
            <a:endParaRPr lang="en-US" dirty="0"/>
          </a:p>
        </p:txBody>
      </p:sp>
      <p:sp>
        <p:nvSpPr>
          <p:cNvPr id="5" name="Slide Number Placeholder 4">
            <a:extLst>
              <a:ext uri="{FF2B5EF4-FFF2-40B4-BE49-F238E27FC236}">
                <a16:creationId xmlns:a16="http://schemas.microsoft.com/office/drawing/2014/main" id="{173FAC91-A006-41FA-892F-4A3317777A41}"/>
              </a:ext>
            </a:extLst>
          </p:cNvPr>
          <p:cNvSpPr>
            <a:spLocks noGrp="1"/>
          </p:cNvSpPr>
          <p:nvPr>
            <p:ph type="sldNum" sz="quarter" idx="3"/>
          </p:nvPr>
        </p:nvSpPr>
        <p:spPr>
          <a:xfrm>
            <a:off x="3978277" y="8840790"/>
            <a:ext cx="3043238" cy="466725"/>
          </a:xfrm>
          <a:prstGeom prst="rect">
            <a:avLst/>
          </a:prstGeom>
        </p:spPr>
        <p:txBody>
          <a:bodyPr vert="horz" wrap="square" lIns="90814" tIns="45410" rIns="90814" bIns="45410" numCol="1" anchor="b" anchorCtr="0" compatLnSpc="1">
            <a:prstTxWarp prst="textNoShape">
              <a:avLst/>
            </a:prstTxWarp>
          </a:bodyPr>
          <a:lstStyle>
            <a:lvl1pPr algn="r">
              <a:defRPr sz="1200"/>
            </a:lvl1pPr>
          </a:lstStyle>
          <a:p>
            <a:fld id="{27781421-BDA2-466C-9E1D-391F5C38E676}" type="slidenum">
              <a:rPr lang="en-US" altLang="en-US"/>
              <a:pPr/>
              <a:t>‹#›</a:t>
            </a:fld>
            <a:endParaRPr lang="en-US" altLang="en-US" dirty="0"/>
          </a:p>
        </p:txBody>
      </p:sp>
    </p:spTree>
    <p:extLst>
      <p:ext uri="{BB962C8B-B14F-4D97-AF65-F5344CB8AC3E}">
        <p14:creationId xmlns:p14="http://schemas.microsoft.com/office/powerpoint/2010/main" val="1024889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CF0F1D-CB73-4ED2-A874-99F3DBD6427D}"/>
              </a:ext>
            </a:extLst>
          </p:cNvPr>
          <p:cNvSpPr>
            <a:spLocks noGrp="1"/>
          </p:cNvSpPr>
          <p:nvPr>
            <p:ph type="hdr" sz="quarter"/>
          </p:nvPr>
        </p:nvSpPr>
        <p:spPr>
          <a:xfrm>
            <a:off x="2" y="2"/>
            <a:ext cx="3043238" cy="466725"/>
          </a:xfrm>
          <a:prstGeom prst="rect">
            <a:avLst/>
          </a:prstGeom>
        </p:spPr>
        <p:txBody>
          <a:bodyPr vert="horz" lIns="90634" tIns="45317" rIns="90634" bIns="45317"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a:extLst>
              <a:ext uri="{FF2B5EF4-FFF2-40B4-BE49-F238E27FC236}">
                <a16:creationId xmlns:a16="http://schemas.microsoft.com/office/drawing/2014/main" id="{FCF8D675-20CA-45A5-8386-538DBCB085AD}"/>
              </a:ext>
            </a:extLst>
          </p:cNvPr>
          <p:cNvSpPr>
            <a:spLocks noGrp="1"/>
          </p:cNvSpPr>
          <p:nvPr>
            <p:ph type="dt" idx="1"/>
          </p:nvPr>
        </p:nvSpPr>
        <p:spPr>
          <a:xfrm>
            <a:off x="3978277" y="2"/>
            <a:ext cx="3043238" cy="466725"/>
          </a:xfrm>
          <a:prstGeom prst="rect">
            <a:avLst/>
          </a:prstGeom>
        </p:spPr>
        <p:txBody>
          <a:bodyPr vert="horz" lIns="90634" tIns="45317" rIns="90634" bIns="45317" rtlCol="0"/>
          <a:lstStyle>
            <a:lvl1pPr algn="r" fontAlgn="auto">
              <a:spcBef>
                <a:spcPts val="0"/>
              </a:spcBef>
              <a:spcAft>
                <a:spcPts val="0"/>
              </a:spcAft>
              <a:defRPr sz="1200">
                <a:latin typeface="+mn-lt"/>
                <a:cs typeface="+mn-cs"/>
              </a:defRPr>
            </a:lvl1pPr>
          </a:lstStyle>
          <a:p>
            <a:pPr>
              <a:defRPr/>
            </a:pPr>
            <a:fld id="{09CEE1B7-C5FC-43BB-B8BB-BA2EDA38F72A}" type="datetimeFigureOut">
              <a:rPr lang="en-US"/>
              <a:pPr>
                <a:defRPr/>
              </a:pPr>
              <a:t>6/18/2019</a:t>
            </a:fld>
            <a:endParaRPr lang="en-US" dirty="0"/>
          </a:p>
        </p:txBody>
      </p:sp>
      <p:sp>
        <p:nvSpPr>
          <p:cNvPr id="4" name="Slide Image Placeholder 3">
            <a:extLst>
              <a:ext uri="{FF2B5EF4-FFF2-40B4-BE49-F238E27FC236}">
                <a16:creationId xmlns:a16="http://schemas.microsoft.com/office/drawing/2014/main" id="{23276620-1DA3-4E49-A6BE-B5AC4FBBD269}"/>
              </a:ext>
            </a:extLst>
          </p:cNvPr>
          <p:cNvSpPr>
            <a:spLocks noGrp="1" noRot="1" noChangeAspect="1"/>
          </p:cNvSpPr>
          <p:nvPr>
            <p:ph type="sldImg" idx="2"/>
          </p:nvPr>
        </p:nvSpPr>
        <p:spPr>
          <a:xfrm>
            <a:off x="411163" y="698500"/>
            <a:ext cx="6200775" cy="3489325"/>
          </a:xfrm>
          <a:prstGeom prst="rect">
            <a:avLst/>
          </a:prstGeom>
          <a:noFill/>
          <a:ln w="12700">
            <a:solidFill>
              <a:prstClr val="black"/>
            </a:solidFill>
          </a:ln>
        </p:spPr>
        <p:txBody>
          <a:bodyPr vert="horz" lIns="90634" tIns="45317" rIns="90634" bIns="45317" rtlCol="0" anchor="ctr"/>
          <a:lstStyle/>
          <a:p>
            <a:pPr lvl="0"/>
            <a:endParaRPr lang="en-US" noProof="0" dirty="0"/>
          </a:p>
        </p:txBody>
      </p:sp>
      <p:sp>
        <p:nvSpPr>
          <p:cNvPr id="5" name="Notes Placeholder 4">
            <a:extLst>
              <a:ext uri="{FF2B5EF4-FFF2-40B4-BE49-F238E27FC236}">
                <a16:creationId xmlns:a16="http://schemas.microsoft.com/office/drawing/2014/main" id="{AED4BC03-FA24-4FEE-9A4E-A70769DF1A3C}"/>
              </a:ext>
            </a:extLst>
          </p:cNvPr>
          <p:cNvSpPr>
            <a:spLocks noGrp="1"/>
          </p:cNvSpPr>
          <p:nvPr>
            <p:ph type="body" sz="quarter" idx="3"/>
          </p:nvPr>
        </p:nvSpPr>
        <p:spPr>
          <a:xfrm>
            <a:off x="703264" y="4421189"/>
            <a:ext cx="5616576" cy="4189412"/>
          </a:xfrm>
          <a:prstGeom prst="rect">
            <a:avLst/>
          </a:prstGeom>
        </p:spPr>
        <p:txBody>
          <a:bodyPr vert="horz" lIns="90634" tIns="45317" rIns="90634" bIns="4531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A3A112B-3A1E-4CFD-BFB8-20F23D738137}"/>
              </a:ext>
            </a:extLst>
          </p:cNvPr>
          <p:cNvSpPr>
            <a:spLocks noGrp="1"/>
          </p:cNvSpPr>
          <p:nvPr>
            <p:ph type="ftr" sz="quarter" idx="4"/>
          </p:nvPr>
        </p:nvSpPr>
        <p:spPr>
          <a:xfrm>
            <a:off x="2" y="8842378"/>
            <a:ext cx="3043238" cy="465138"/>
          </a:xfrm>
          <a:prstGeom prst="rect">
            <a:avLst/>
          </a:prstGeom>
        </p:spPr>
        <p:txBody>
          <a:bodyPr vert="horz" lIns="90634" tIns="45317" rIns="90634" bIns="45317"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a:extLst>
              <a:ext uri="{FF2B5EF4-FFF2-40B4-BE49-F238E27FC236}">
                <a16:creationId xmlns:a16="http://schemas.microsoft.com/office/drawing/2014/main" id="{1CBCC913-C267-4F61-9DC6-598DA1128ADA}"/>
              </a:ext>
            </a:extLst>
          </p:cNvPr>
          <p:cNvSpPr>
            <a:spLocks noGrp="1"/>
          </p:cNvSpPr>
          <p:nvPr>
            <p:ph type="sldNum" sz="quarter" idx="5"/>
          </p:nvPr>
        </p:nvSpPr>
        <p:spPr>
          <a:xfrm>
            <a:off x="3978277" y="8842378"/>
            <a:ext cx="3043238" cy="465138"/>
          </a:xfrm>
          <a:prstGeom prst="rect">
            <a:avLst/>
          </a:prstGeom>
        </p:spPr>
        <p:txBody>
          <a:bodyPr vert="horz" wrap="square" lIns="90634" tIns="45317" rIns="90634" bIns="45317" numCol="1" anchor="b" anchorCtr="0" compatLnSpc="1">
            <a:prstTxWarp prst="textNoShape">
              <a:avLst/>
            </a:prstTxWarp>
          </a:bodyPr>
          <a:lstStyle>
            <a:lvl1pPr algn="r">
              <a:defRPr sz="1200"/>
            </a:lvl1pPr>
          </a:lstStyle>
          <a:p>
            <a:fld id="{4152E3A1-A324-4EE5-97A2-993FE6254805}" type="slidenum">
              <a:rPr lang="en-US" altLang="en-US"/>
              <a:pPr/>
              <a:t>‹#›</a:t>
            </a:fld>
            <a:endParaRPr lang="en-US" altLang="en-US" dirty="0"/>
          </a:p>
        </p:txBody>
      </p:sp>
    </p:spTree>
    <p:extLst>
      <p:ext uri="{BB962C8B-B14F-4D97-AF65-F5344CB8AC3E}">
        <p14:creationId xmlns:p14="http://schemas.microsoft.com/office/powerpoint/2010/main" val="24815578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52E3A1-A324-4EE5-97A2-993FE6254805}" type="slidenum">
              <a:rPr lang="en-US" altLang="en-US" smtClean="0"/>
              <a:pPr/>
              <a:t>1</a:t>
            </a:fld>
            <a:endParaRPr lang="en-US" altLang="en-US" dirty="0"/>
          </a:p>
        </p:txBody>
      </p:sp>
    </p:spTree>
    <p:extLst>
      <p:ext uri="{BB962C8B-B14F-4D97-AF65-F5344CB8AC3E}">
        <p14:creationId xmlns:p14="http://schemas.microsoft.com/office/powerpoint/2010/main" val="3381768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94618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142450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1719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22237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51070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37595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52E3A1-A324-4EE5-97A2-993FE6254805}" type="slidenum">
              <a:rPr lang="en-US" altLang="en-US" smtClean="0"/>
              <a:pPr/>
              <a:t>2</a:t>
            </a:fld>
            <a:endParaRPr lang="en-US" altLang="en-US" dirty="0"/>
          </a:p>
        </p:txBody>
      </p:sp>
    </p:spTree>
    <p:extLst>
      <p:ext uri="{BB962C8B-B14F-4D97-AF65-F5344CB8AC3E}">
        <p14:creationId xmlns:p14="http://schemas.microsoft.com/office/powerpoint/2010/main" val="398449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11318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141762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39975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17526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19373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42830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00775"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52E3A1-A324-4EE5-97A2-993FE625480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73330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6FC6130-F85C-4C6C-9677-5BC86C4B811B}"/>
              </a:ext>
            </a:extLst>
          </p:cNvPr>
          <p:cNvSpPr>
            <a:spLocks noGrp="1"/>
          </p:cNvSpPr>
          <p:nvPr>
            <p:ph type="dt" sz="half" idx="10"/>
          </p:nvPr>
        </p:nvSpPr>
        <p:spPr/>
        <p:txBody>
          <a:bodyPr/>
          <a:lstStyle>
            <a:lvl1pPr>
              <a:defRPr/>
            </a:lvl1pPr>
          </a:lstStyle>
          <a:p>
            <a:pPr>
              <a:defRPr/>
            </a:pPr>
            <a:fld id="{B6279366-DC64-4154-908F-3A6C8BA4E854}" type="datetime1">
              <a:rPr lang="en-US"/>
              <a:pPr>
                <a:defRPr/>
              </a:pPr>
              <a:t>6/18/2019</a:t>
            </a:fld>
            <a:endParaRPr lang="en-US" dirty="0"/>
          </a:p>
        </p:txBody>
      </p:sp>
      <p:sp>
        <p:nvSpPr>
          <p:cNvPr id="5" name="Footer Placeholder 4">
            <a:extLst>
              <a:ext uri="{FF2B5EF4-FFF2-40B4-BE49-F238E27FC236}">
                <a16:creationId xmlns:a16="http://schemas.microsoft.com/office/drawing/2014/main" id="{DC98EEE2-783E-406A-82DD-C07FB21E81E9}"/>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4E31A3E-9F5F-4023-97EC-4D1E951F5D31}"/>
              </a:ext>
            </a:extLst>
          </p:cNvPr>
          <p:cNvSpPr>
            <a:spLocks noGrp="1"/>
          </p:cNvSpPr>
          <p:nvPr>
            <p:ph type="sldNum" sz="quarter" idx="12"/>
          </p:nvPr>
        </p:nvSpPr>
        <p:spPr/>
        <p:txBody>
          <a:bodyPr/>
          <a:lstStyle>
            <a:lvl1pPr>
              <a:defRPr/>
            </a:lvl1pPr>
          </a:lstStyle>
          <a:p>
            <a:fld id="{77D52859-0BAC-4361-848B-702AE03B8678}" type="slidenum">
              <a:rPr lang="en-US" altLang="en-US"/>
              <a:pPr/>
              <a:t>‹#›</a:t>
            </a:fld>
            <a:endParaRPr lang="en-US" altLang="en-US" dirty="0"/>
          </a:p>
        </p:txBody>
      </p:sp>
    </p:spTree>
    <p:extLst>
      <p:ext uri="{BB962C8B-B14F-4D97-AF65-F5344CB8AC3E}">
        <p14:creationId xmlns:p14="http://schemas.microsoft.com/office/powerpoint/2010/main" val="77533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8C0874-E9A2-4E3E-8CD7-841B9AFA542F}"/>
              </a:ext>
            </a:extLst>
          </p:cNvPr>
          <p:cNvSpPr>
            <a:spLocks noGrp="1"/>
          </p:cNvSpPr>
          <p:nvPr>
            <p:ph type="dt" sz="half" idx="10"/>
          </p:nvPr>
        </p:nvSpPr>
        <p:spPr/>
        <p:txBody>
          <a:bodyPr/>
          <a:lstStyle>
            <a:lvl1pPr>
              <a:defRPr/>
            </a:lvl1pPr>
          </a:lstStyle>
          <a:p>
            <a:pPr>
              <a:defRPr/>
            </a:pPr>
            <a:fld id="{CBB1FAC2-9191-479C-AB5B-36AFF1E722BA}" type="datetime1">
              <a:rPr lang="en-US"/>
              <a:pPr>
                <a:defRPr/>
              </a:pPr>
              <a:t>6/18/2019</a:t>
            </a:fld>
            <a:endParaRPr lang="en-US" dirty="0"/>
          </a:p>
        </p:txBody>
      </p:sp>
      <p:sp>
        <p:nvSpPr>
          <p:cNvPr id="5" name="Footer Placeholder 4">
            <a:extLst>
              <a:ext uri="{FF2B5EF4-FFF2-40B4-BE49-F238E27FC236}">
                <a16:creationId xmlns:a16="http://schemas.microsoft.com/office/drawing/2014/main" id="{183549F6-6BDF-43F3-A05C-514105C08CEE}"/>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031ADDA-139E-4DB9-BAE5-9132B02A663C}"/>
              </a:ext>
            </a:extLst>
          </p:cNvPr>
          <p:cNvSpPr>
            <a:spLocks noGrp="1"/>
          </p:cNvSpPr>
          <p:nvPr>
            <p:ph type="sldNum" sz="quarter" idx="12"/>
          </p:nvPr>
        </p:nvSpPr>
        <p:spPr/>
        <p:txBody>
          <a:bodyPr/>
          <a:lstStyle>
            <a:lvl1pPr>
              <a:defRPr/>
            </a:lvl1pPr>
          </a:lstStyle>
          <a:p>
            <a:fld id="{BB5061DA-8810-46F5-BB3D-3582D49B7746}" type="slidenum">
              <a:rPr lang="en-US" altLang="en-US"/>
              <a:pPr/>
              <a:t>‹#›</a:t>
            </a:fld>
            <a:endParaRPr lang="en-US" altLang="en-US" dirty="0"/>
          </a:p>
        </p:txBody>
      </p:sp>
    </p:spTree>
    <p:extLst>
      <p:ext uri="{BB962C8B-B14F-4D97-AF65-F5344CB8AC3E}">
        <p14:creationId xmlns:p14="http://schemas.microsoft.com/office/powerpoint/2010/main" val="3873329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410E2-A36C-44CB-8541-7E7DD48000BE}"/>
              </a:ext>
            </a:extLst>
          </p:cNvPr>
          <p:cNvSpPr>
            <a:spLocks noGrp="1"/>
          </p:cNvSpPr>
          <p:nvPr>
            <p:ph type="dt" sz="half" idx="10"/>
          </p:nvPr>
        </p:nvSpPr>
        <p:spPr/>
        <p:txBody>
          <a:bodyPr/>
          <a:lstStyle>
            <a:lvl1pPr>
              <a:defRPr/>
            </a:lvl1pPr>
          </a:lstStyle>
          <a:p>
            <a:pPr>
              <a:defRPr/>
            </a:pPr>
            <a:fld id="{809CA32D-374C-47DC-980D-016E0D34E761}" type="datetime1">
              <a:rPr lang="en-US"/>
              <a:pPr>
                <a:defRPr/>
              </a:pPr>
              <a:t>6/18/2019</a:t>
            </a:fld>
            <a:endParaRPr lang="en-US" dirty="0"/>
          </a:p>
        </p:txBody>
      </p:sp>
      <p:sp>
        <p:nvSpPr>
          <p:cNvPr id="5" name="Footer Placeholder 4">
            <a:extLst>
              <a:ext uri="{FF2B5EF4-FFF2-40B4-BE49-F238E27FC236}">
                <a16:creationId xmlns:a16="http://schemas.microsoft.com/office/drawing/2014/main" id="{A68F418F-7405-4C48-B26C-00A3B6A49E70}"/>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BD88557D-F5AC-4C7F-83CC-1FC1DC2E0A71}"/>
              </a:ext>
            </a:extLst>
          </p:cNvPr>
          <p:cNvSpPr>
            <a:spLocks noGrp="1"/>
          </p:cNvSpPr>
          <p:nvPr>
            <p:ph type="sldNum" sz="quarter" idx="12"/>
          </p:nvPr>
        </p:nvSpPr>
        <p:spPr/>
        <p:txBody>
          <a:bodyPr/>
          <a:lstStyle>
            <a:lvl1pPr>
              <a:defRPr/>
            </a:lvl1pPr>
          </a:lstStyle>
          <a:p>
            <a:fld id="{8B6F2449-2DED-40DB-9097-1085D56D80B1}" type="slidenum">
              <a:rPr lang="en-US" altLang="en-US"/>
              <a:pPr/>
              <a:t>‹#›</a:t>
            </a:fld>
            <a:endParaRPr lang="en-US" altLang="en-US" dirty="0"/>
          </a:p>
        </p:txBody>
      </p:sp>
    </p:spTree>
    <p:extLst>
      <p:ext uri="{BB962C8B-B14F-4D97-AF65-F5344CB8AC3E}">
        <p14:creationId xmlns:p14="http://schemas.microsoft.com/office/powerpoint/2010/main" val="1940106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778E7E-E8DC-415F-842F-74E4AFD623C0}"/>
              </a:ext>
            </a:extLst>
          </p:cNvPr>
          <p:cNvSpPr>
            <a:spLocks noGrp="1"/>
          </p:cNvSpPr>
          <p:nvPr>
            <p:ph type="dt" sz="half" idx="10"/>
          </p:nvPr>
        </p:nvSpPr>
        <p:spPr/>
        <p:txBody>
          <a:bodyPr/>
          <a:lstStyle>
            <a:lvl1pPr>
              <a:defRPr/>
            </a:lvl1pPr>
          </a:lstStyle>
          <a:p>
            <a:pPr>
              <a:defRPr/>
            </a:pPr>
            <a:fld id="{1AF93F4E-5664-4899-B8ED-587F11AFD4F8}" type="datetime1">
              <a:rPr lang="en-US"/>
              <a:pPr>
                <a:defRPr/>
              </a:pPr>
              <a:t>6/18/2019</a:t>
            </a:fld>
            <a:endParaRPr lang="en-US" dirty="0"/>
          </a:p>
        </p:txBody>
      </p:sp>
      <p:sp>
        <p:nvSpPr>
          <p:cNvPr id="5" name="Footer Placeholder 4">
            <a:extLst>
              <a:ext uri="{FF2B5EF4-FFF2-40B4-BE49-F238E27FC236}">
                <a16:creationId xmlns:a16="http://schemas.microsoft.com/office/drawing/2014/main" id="{A0627D2E-4B97-4FE5-8DB2-986CA8BEE2F0}"/>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5078FE20-D949-4B75-A6DA-FB6DEAA6942A}"/>
              </a:ext>
            </a:extLst>
          </p:cNvPr>
          <p:cNvSpPr>
            <a:spLocks noGrp="1"/>
          </p:cNvSpPr>
          <p:nvPr>
            <p:ph type="sldNum" sz="quarter" idx="12"/>
          </p:nvPr>
        </p:nvSpPr>
        <p:spPr/>
        <p:txBody>
          <a:bodyPr/>
          <a:lstStyle>
            <a:lvl1pPr>
              <a:defRPr/>
            </a:lvl1pPr>
          </a:lstStyle>
          <a:p>
            <a:fld id="{483BD84D-1CAC-498E-86A1-85E9E77CC324}" type="slidenum">
              <a:rPr lang="en-US" altLang="en-US"/>
              <a:pPr/>
              <a:t>‹#›</a:t>
            </a:fld>
            <a:endParaRPr lang="en-US" altLang="en-US" dirty="0"/>
          </a:p>
        </p:txBody>
      </p:sp>
    </p:spTree>
    <p:extLst>
      <p:ext uri="{BB962C8B-B14F-4D97-AF65-F5344CB8AC3E}">
        <p14:creationId xmlns:p14="http://schemas.microsoft.com/office/powerpoint/2010/main" val="3910610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7545E-A40D-4A80-843A-F2B18C8680CD}"/>
              </a:ext>
            </a:extLst>
          </p:cNvPr>
          <p:cNvSpPr>
            <a:spLocks noGrp="1"/>
          </p:cNvSpPr>
          <p:nvPr>
            <p:ph type="dt" sz="half" idx="10"/>
          </p:nvPr>
        </p:nvSpPr>
        <p:spPr/>
        <p:txBody>
          <a:bodyPr/>
          <a:lstStyle>
            <a:lvl1pPr>
              <a:defRPr/>
            </a:lvl1pPr>
          </a:lstStyle>
          <a:p>
            <a:pPr>
              <a:defRPr/>
            </a:pPr>
            <a:fld id="{6B241A07-B40D-4F20-8E78-D8BD20AB261B}" type="datetime1">
              <a:rPr lang="en-US"/>
              <a:pPr>
                <a:defRPr/>
              </a:pPr>
              <a:t>6/18/2019</a:t>
            </a:fld>
            <a:endParaRPr lang="en-US" dirty="0"/>
          </a:p>
        </p:txBody>
      </p:sp>
      <p:sp>
        <p:nvSpPr>
          <p:cNvPr id="5" name="Footer Placeholder 4">
            <a:extLst>
              <a:ext uri="{FF2B5EF4-FFF2-40B4-BE49-F238E27FC236}">
                <a16:creationId xmlns:a16="http://schemas.microsoft.com/office/drawing/2014/main" id="{E5D42616-2640-4DEB-87DB-0A4B8C7CC6D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CA344D3-9CAA-4D9B-AA50-CCF57E703FB3}"/>
              </a:ext>
            </a:extLst>
          </p:cNvPr>
          <p:cNvSpPr>
            <a:spLocks noGrp="1"/>
          </p:cNvSpPr>
          <p:nvPr>
            <p:ph type="sldNum" sz="quarter" idx="12"/>
          </p:nvPr>
        </p:nvSpPr>
        <p:spPr/>
        <p:txBody>
          <a:bodyPr/>
          <a:lstStyle>
            <a:lvl1pPr>
              <a:defRPr/>
            </a:lvl1pPr>
          </a:lstStyle>
          <a:p>
            <a:fld id="{8294F4E8-93FA-461D-86D6-6669630E6E73}" type="slidenum">
              <a:rPr lang="en-US" altLang="en-US"/>
              <a:pPr/>
              <a:t>‹#›</a:t>
            </a:fld>
            <a:endParaRPr lang="en-US" altLang="en-US" dirty="0"/>
          </a:p>
        </p:txBody>
      </p:sp>
    </p:spTree>
    <p:extLst>
      <p:ext uri="{BB962C8B-B14F-4D97-AF65-F5344CB8AC3E}">
        <p14:creationId xmlns:p14="http://schemas.microsoft.com/office/powerpoint/2010/main" val="2191992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B754861-5C0E-4B27-B298-16306C391FEA}"/>
              </a:ext>
            </a:extLst>
          </p:cNvPr>
          <p:cNvSpPr>
            <a:spLocks noGrp="1"/>
          </p:cNvSpPr>
          <p:nvPr>
            <p:ph type="dt" sz="half" idx="10"/>
          </p:nvPr>
        </p:nvSpPr>
        <p:spPr/>
        <p:txBody>
          <a:bodyPr/>
          <a:lstStyle>
            <a:lvl1pPr>
              <a:defRPr/>
            </a:lvl1pPr>
          </a:lstStyle>
          <a:p>
            <a:pPr>
              <a:defRPr/>
            </a:pPr>
            <a:fld id="{1B087B3A-30C8-4F99-A57C-DD8B37E18CAD}" type="datetime1">
              <a:rPr lang="en-US"/>
              <a:pPr>
                <a:defRPr/>
              </a:pPr>
              <a:t>6/18/2019</a:t>
            </a:fld>
            <a:endParaRPr lang="en-US" dirty="0"/>
          </a:p>
        </p:txBody>
      </p:sp>
      <p:sp>
        <p:nvSpPr>
          <p:cNvPr id="6" name="Footer Placeholder 4">
            <a:extLst>
              <a:ext uri="{FF2B5EF4-FFF2-40B4-BE49-F238E27FC236}">
                <a16:creationId xmlns:a16="http://schemas.microsoft.com/office/drawing/2014/main" id="{C93710F2-B67C-4E1F-8F08-C192A06F34AE}"/>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DB3650E1-0422-4A21-BB62-E4BB30A2D194}"/>
              </a:ext>
            </a:extLst>
          </p:cNvPr>
          <p:cNvSpPr>
            <a:spLocks noGrp="1"/>
          </p:cNvSpPr>
          <p:nvPr>
            <p:ph type="sldNum" sz="quarter" idx="12"/>
          </p:nvPr>
        </p:nvSpPr>
        <p:spPr/>
        <p:txBody>
          <a:bodyPr/>
          <a:lstStyle>
            <a:lvl1pPr>
              <a:defRPr/>
            </a:lvl1pPr>
          </a:lstStyle>
          <a:p>
            <a:fld id="{8C0C80E5-DD49-4A58-8A9E-5D4841FEC57E}" type="slidenum">
              <a:rPr lang="en-US" altLang="en-US"/>
              <a:pPr/>
              <a:t>‹#›</a:t>
            </a:fld>
            <a:endParaRPr lang="en-US" altLang="en-US" dirty="0"/>
          </a:p>
        </p:txBody>
      </p:sp>
    </p:spTree>
    <p:extLst>
      <p:ext uri="{BB962C8B-B14F-4D97-AF65-F5344CB8AC3E}">
        <p14:creationId xmlns:p14="http://schemas.microsoft.com/office/powerpoint/2010/main" val="2583066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53F1E36-DB04-4EEC-BEC1-144E18440857}"/>
              </a:ext>
            </a:extLst>
          </p:cNvPr>
          <p:cNvSpPr>
            <a:spLocks noGrp="1"/>
          </p:cNvSpPr>
          <p:nvPr>
            <p:ph type="dt" sz="half" idx="10"/>
          </p:nvPr>
        </p:nvSpPr>
        <p:spPr/>
        <p:txBody>
          <a:bodyPr/>
          <a:lstStyle>
            <a:lvl1pPr>
              <a:defRPr/>
            </a:lvl1pPr>
          </a:lstStyle>
          <a:p>
            <a:pPr>
              <a:defRPr/>
            </a:pPr>
            <a:fld id="{4D497B77-41FD-4591-B2CF-743292710E51}" type="datetime1">
              <a:rPr lang="en-US"/>
              <a:pPr>
                <a:defRPr/>
              </a:pPr>
              <a:t>6/18/2019</a:t>
            </a:fld>
            <a:endParaRPr lang="en-US" dirty="0"/>
          </a:p>
        </p:txBody>
      </p:sp>
      <p:sp>
        <p:nvSpPr>
          <p:cNvPr id="8" name="Footer Placeholder 4">
            <a:extLst>
              <a:ext uri="{FF2B5EF4-FFF2-40B4-BE49-F238E27FC236}">
                <a16:creationId xmlns:a16="http://schemas.microsoft.com/office/drawing/2014/main" id="{9F48D450-2192-47A3-AEFA-8C02174C7CA8}"/>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9A13BC77-5624-495F-822A-79A43CF17E3A}"/>
              </a:ext>
            </a:extLst>
          </p:cNvPr>
          <p:cNvSpPr>
            <a:spLocks noGrp="1"/>
          </p:cNvSpPr>
          <p:nvPr>
            <p:ph type="sldNum" sz="quarter" idx="12"/>
          </p:nvPr>
        </p:nvSpPr>
        <p:spPr/>
        <p:txBody>
          <a:bodyPr/>
          <a:lstStyle>
            <a:lvl1pPr>
              <a:defRPr/>
            </a:lvl1pPr>
          </a:lstStyle>
          <a:p>
            <a:fld id="{8AB66177-3B9A-434F-93E5-149AFEA5E743}" type="slidenum">
              <a:rPr lang="en-US" altLang="en-US"/>
              <a:pPr/>
              <a:t>‹#›</a:t>
            </a:fld>
            <a:endParaRPr lang="en-US" altLang="en-US" dirty="0"/>
          </a:p>
        </p:txBody>
      </p:sp>
    </p:spTree>
    <p:extLst>
      <p:ext uri="{BB962C8B-B14F-4D97-AF65-F5344CB8AC3E}">
        <p14:creationId xmlns:p14="http://schemas.microsoft.com/office/powerpoint/2010/main" val="265632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C4F6956-1F89-4F00-BF7A-F38DEC019934}"/>
              </a:ext>
            </a:extLst>
          </p:cNvPr>
          <p:cNvSpPr>
            <a:spLocks noGrp="1"/>
          </p:cNvSpPr>
          <p:nvPr>
            <p:ph type="dt" sz="half" idx="10"/>
          </p:nvPr>
        </p:nvSpPr>
        <p:spPr/>
        <p:txBody>
          <a:bodyPr/>
          <a:lstStyle>
            <a:lvl1pPr>
              <a:defRPr/>
            </a:lvl1pPr>
          </a:lstStyle>
          <a:p>
            <a:pPr>
              <a:defRPr/>
            </a:pPr>
            <a:fld id="{B6133AE2-D0D3-4ACD-84DF-A0CEA2F347F1}" type="datetime1">
              <a:rPr lang="en-US"/>
              <a:pPr>
                <a:defRPr/>
              </a:pPr>
              <a:t>6/18/2019</a:t>
            </a:fld>
            <a:endParaRPr lang="en-US" dirty="0"/>
          </a:p>
        </p:txBody>
      </p:sp>
      <p:sp>
        <p:nvSpPr>
          <p:cNvPr id="4" name="Footer Placeholder 4">
            <a:extLst>
              <a:ext uri="{FF2B5EF4-FFF2-40B4-BE49-F238E27FC236}">
                <a16:creationId xmlns:a16="http://schemas.microsoft.com/office/drawing/2014/main" id="{97AC9C34-2848-446F-B62D-FC8A276C9CEA}"/>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BFF09692-B42A-4985-9561-98E25E8C5607}"/>
              </a:ext>
            </a:extLst>
          </p:cNvPr>
          <p:cNvSpPr>
            <a:spLocks noGrp="1"/>
          </p:cNvSpPr>
          <p:nvPr>
            <p:ph type="sldNum" sz="quarter" idx="12"/>
          </p:nvPr>
        </p:nvSpPr>
        <p:spPr/>
        <p:txBody>
          <a:bodyPr/>
          <a:lstStyle>
            <a:lvl1pPr>
              <a:defRPr/>
            </a:lvl1pPr>
          </a:lstStyle>
          <a:p>
            <a:fld id="{44445883-FF2E-4462-9C76-D7530E36DBC9}" type="slidenum">
              <a:rPr lang="en-US" altLang="en-US"/>
              <a:pPr/>
              <a:t>‹#›</a:t>
            </a:fld>
            <a:endParaRPr lang="en-US" altLang="en-US" dirty="0"/>
          </a:p>
        </p:txBody>
      </p:sp>
    </p:spTree>
    <p:extLst>
      <p:ext uri="{BB962C8B-B14F-4D97-AF65-F5344CB8AC3E}">
        <p14:creationId xmlns:p14="http://schemas.microsoft.com/office/powerpoint/2010/main" val="319517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02656B8-71E1-4C80-A913-C52D6E43D31B}"/>
              </a:ext>
            </a:extLst>
          </p:cNvPr>
          <p:cNvSpPr>
            <a:spLocks noGrp="1"/>
          </p:cNvSpPr>
          <p:nvPr>
            <p:ph type="dt" sz="half" idx="10"/>
          </p:nvPr>
        </p:nvSpPr>
        <p:spPr/>
        <p:txBody>
          <a:bodyPr/>
          <a:lstStyle>
            <a:lvl1pPr>
              <a:defRPr/>
            </a:lvl1pPr>
          </a:lstStyle>
          <a:p>
            <a:pPr>
              <a:defRPr/>
            </a:pPr>
            <a:fld id="{0322FEF0-70BA-47C9-950F-2556219EEF54}" type="datetime1">
              <a:rPr lang="en-US"/>
              <a:pPr>
                <a:defRPr/>
              </a:pPr>
              <a:t>6/18/2019</a:t>
            </a:fld>
            <a:endParaRPr lang="en-US" dirty="0"/>
          </a:p>
        </p:txBody>
      </p:sp>
      <p:sp>
        <p:nvSpPr>
          <p:cNvPr id="3" name="Footer Placeholder 4">
            <a:extLst>
              <a:ext uri="{FF2B5EF4-FFF2-40B4-BE49-F238E27FC236}">
                <a16:creationId xmlns:a16="http://schemas.microsoft.com/office/drawing/2014/main" id="{0AF1DD72-3C23-4B7D-BE97-9D5FB8E5ADF0}"/>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91CE868F-A6D2-455F-B59C-3DD041244E90}"/>
              </a:ext>
            </a:extLst>
          </p:cNvPr>
          <p:cNvSpPr>
            <a:spLocks noGrp="1"/>
          </p:cNvSpPr>
          <p:nvPr>
            <p:ph type="sldNum" sz="quarter" idx="12"/>
          </p:nvPr>
        </p:nvSpPr>
        <p:spPr/>
        <p:txBody>
          <a:bodyPr/>
          <a:lstStyle>
            <a:lvl1pPr>
              <a:defRPr/>
            </a:lvl1pPr>
          </a:lstStyle>
          <a:p>
            <a:fld id="{CA913C90-E75A-46A7-B1EC-FDBF6E8BB169}" type="slidenum">
              <a:rPr lang="en-US" altLang="en-US"/>
              <a:pPr/>
              <a:t>‹#›</a:t>
            </a:fld>
            <a:endParaRPr lang="en-US" altLang="en-US" dirty="0"/>
          </a:p>
        </p:txBody>
      </p:sp>
    </p:spTree>
    <p:extLst>
      <p:ext uri="{BB962C8B-B14F-4D97-AF65-F5344CB8AC3E}">
        <p14:creationId xmlns:p14="http://schemas.microsoft.com/office/powerpoint/2010/main" val="10684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AC97CC-130D-4BDE-A5A8-AF5F23190693}"/>
              </a:ext>
            </a:extLst>
          </p:cNvPr>
          <p:cNvSpPr>
            <a:spLocks noGrp="1"/>
          </p:cNvSpPr>
          <p:nvPr>
            <p:ph type="dt" sz="half" idx="10"/>
          </p:nvPr>
        </p:nvSpPr>
        <p:spPr/>
        <p:txBody>
          <a:bodyPr/>
          <a:lstStyle>
            <a:lvl1pPr>
              <a:defRPr/>
            </a:lvl1pPr>
          </a:lstStyle>
          <a:p>
            <a:pPr>
              <a:defRPr/>
            </a:pPr>
            <a:fld id="{9BB2399C-4D82-4EC6-B90E-331225B46698}" type="datetime1">
              <a:rPr lang="en-US"/>
              <a:pPr>
                <a:defRPr/>
              </a:pPr>
              <a:t>6/18/2019</a:t>
            </a:fld>
            <a:endParaRPr lang="en-US" dirty="0"/>
          </a:p>
        </p:txBody>
      </p:sp>
      <p:sp>
        <p:nvSpPr>
          <p:cNvPr id="6" name="Footer Placeholder 4">
            <a:extLst>
              <a:ext uri="{FF2B5EF4-FFF2-40B4-BE49-F238E27FC236}">
                <a16:creationId xmlns:a16="http://schemas.microsoft.com/office/drawing/2014/main" id="{0392ECCE-AAAB-449B-8EAF-586DE4A6D4D1}"/>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1081AE9E-4B44-4746-BB87-B6E43E58F299}"/>
              </a:ext>
            </a:extLst>
          </p:cNvPr>
          <p:cNvSpPr>
            <a:spLocks noGrp="1"/>
          </p:cNvSpPr>
          <p:nvPr>
            <p:ph type="sldNum" sz="quarter" idx="12"/>
          </p:nvPr>
        </p:nvSpPr>
        <p:spPr/>
        <p:txBody>
          <a:bodyPr/>
          <a:lstStyle>
            <a:lvl1pPr>
              <a:defRPr/>
            </a:lvl1pPr>
          </a:lstStyle>
          <a:p>
            <a:fld id="{DCDBC227-84B7-44BA-B5A4-20FCB1DBED5B}" type="slidenum">
              <a:rPr lang="en-US" altLang="en-US"/>
              <a:pPr/>
              <a:t>‹#›</a:t>
            </a:fld>
            <a:endParaRPr lang="en-US" altLang="en-US" dirty="0"/>
          </a:p>
        </p:txBody>
      </p:sp>
    </p:spTree>
    <p:extLst>
      <p:ext uri="{BB962C8B-B14F-4D97-AF65-F5344CB8AC3E}">
        <p14:creationId xmlns:p14="http://schemas.microsoft.com/office/powerpoint/2010/main" val="234495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395C2A5-2521-49B3-AA85-91F6042ED309}"/>
              </a:ext>
            </a:extLst>
          </p:cNvPr>
          <p:cNvSpPr>
            <a:spLocks noGrp="1"/>
          </p:cNvSpPr>
          <p:nvPr>
            <p:ph type="dt" sz="half" idx="10"/>
          </p:nvPr>
        </p:nvSpPr>
        <p:spPr/>
        <p:txBody>
          <a:bodyPr/>
          <a:lstStyle>
            <a:lvl1pPr>
              <a:defRPr/>
            </a:lvl1pPr>
          </a:lstStyle>
          <a:p>
            <a:pPr>
              <a:defRPr/>
            </a:pPr>
            <a:fld id="{18AD3275-AE68-4016-9ACA-8DB0E768564A}" type="datetime1">
              <a:rPr lang="en-US"/>
              <a:pPr>
                <a:defRPr/>
              </a:pPr>
              <a:t>6/18/2019</a:t>
            </a:fld>
            <a:endParaRPr lang="en-US" dirty="0"/>
          </a:p>
        </p:txBody>
      </p:sp>
      <p:sp>
        <p:nvSpPr>
          <p:cNvPr id="6" name="Footer Placeholder 4">
            <a:extLst>
              <a:ext uri="{FF2B5EF4-FFF2-40B4-BE49-F238E27FC236}">
                <a16:creationId xmlns:a16="http://schemas.microsoft.com/office/drawing/2014/main" id="{353FD3EF-538B-4495-8C54-EBEA0B96CE0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A7836C1-1F04-493C-9545-4F35694DF756}"/>
              </a:ext>
            </a:extLst>
          </p:cNvPr>
          <p:cNvSpPr>
            <a:spLocks noGrp="1"/>
          </p:cNvSpPr>
          <p:nvPr>
            <p:ph type="sldNum" sz="quarter" idx="12"/>
          </p:nvPr>
        </p:nvSpPr>
        <p:spPr/>
        <p:txBody>
          <a:bodyPr/>
          <a:lstStyle>
            <a:lvl1pPr>
              <a:defRPr/>
            </a:lvl1pPr>
          </a:lstStyle>
          <a:p>
            <a:fld id="{1BFFFD56-D55A-4EC3-B854-C38C68A05206}" type="slidenum">
              <a:rPr lang="en-US" altLang="en-US"/>
              <a:pPr/>
              <a:t>‹#›</a:t>
            </a:fld>
            <a:endParaRPr lang="en-US" altLang="en-US" dirty="0"/>
          </a:p>
        </p:txBody>
      </p:sp>
    </p:spTree>
    <p:extLst>
      <p:ext uri="{BB962C8B-B14F-4D97-AF65-F5344CB8AC3E}">
        <p14:creationId xmlns:p14="http://schemas.microsoft.com/office/powerpoint/2010/main" val="397160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F977F32-6F81-4BDD-9020-9074630CE31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655313F-FB0C-4748-A94B-0EE8660B83CE}"/>
              </a:ext>
            </a:extLst>
          </p:cNvPr>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EBA4EFB-5B8C-4B94-98F3-DA0E371E97BA}"/>
              </a:ext>
            </a:extLst>
          </p:cNvPr>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405F1D5-D7FF-4EB6-8647-B46FEDE57797}" type="datetime1">
              <a:rPr lang="en-US"/>
              <a:pPr>
                <a:defRPr/>
              </a:pPr>
              <a:t>6/18/2019</a:t>
            </a:fld>
            <a:endParaRPr lang="en-US" dirty="0"/>
          </a:p>
        </p:txBody>
      </p:sp>
      <p:sp>
        <p:nvSpPr>
          <p:cNvPr id="5" name="Footer Placeholder 4">
            <a:extLst>
              <a:ext uri="{FF2B5EF4-FFF2-40B4-BE49-F238E27FC236}">
                <a16:creationId xmlns:a16="http://schemas.microsoft.com/office/drawing/2014/main" id="{30564DAA-FBD9-401C-8F9D-3E76E74EDBD2}"/>
              </a:ext>
            </a:extLst>
          </p:cNvPr>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D14C911B-D046-4454-85B1-C8F25BC58550}"/>
              </a:ext>
            </a:extLst>
          </p:cNvPr>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CBCF99B-9C80-4C13-8B87-71476375471D}"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8203" r:id="rId1"/>
    <p:sldLayoutId id="2147488204" r:id="rId2"/>
    <p:sldLayoutId id="2147488205" r:id="rId3"/>
    <p:sldLayoutId id="2147488206" r:id="rId4"/>
    <p:sldLayoutId id="2147488207" r:id="rId5"/>
    <p:sldLayoutId id="2147488208" r:id="rId6"/>
    <p:sldLayoutId id="2147488209" r:id="rId7"/>
    <p:sldLayoutId id="2147488210" r:id="rId8"/>
    <p:sldLayoutId id="2147488211" r:id="rId9"/>
    <p:sldLayoutId id="2147488212" r:id="rId10"/>
    <p:sldLayoutId id="2147488213"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en.wikipedia.org/wiki/Los_Angeles_Metro_Rail" TargetMode="External"/><Relationship Id="rId5" Type="http://schemas.openxmlformats.org/officeDocument/2006/relationships/image" Target="../media/image2.png"/><Relationship Id="rId4" Type="http://schemas.openxmlformats.org/officeDocument/2006/relationships/hyperlink" Target="https://www.wsp.com/en-US/projects/eastside-extension-los-angeles-metro-rail-gold-lin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hyperlink" Target="https://www.wsp.com/en-US/projects/eastside-extension-los-angeles-metro-rail-gold-lin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www.latimes.com/nation/la-ed-metro-affordable-housing-20150324-story.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hyperlink" Target="http://www.latimes.com/nation/la-ed-metro-affordable-housing-20150324-story.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hyperlink" Target="https://www.wsp.com/en-US/projects/eastside-extension-los-angeles-metro-rail-gold-line"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18" Type="http://schemas.openxmlformats.org/officeDocument/2006/relationships/image" Target="../media/image27.svg"/><Relationship Id="rId3" Type="http://schemas.openxmlformats.org/officeDocument/2006/relationships/image" Target="../media/image1.jpg"/><Relationship Id="rId21" Type="http://schemas.openxmlformats.org/officeDocument/2006/relationships/image" Target="../media/image53.png"/><Relationship Id="rId7" Type="http://schemas.openxmlformats.org/officeDocument/2006/relationships/image" Target="../media/image41.png"/><Relationship Id="rId12" Type="http://schemas.openxmlformats.org/officeDocument/2006/relationships/image" Target="../media/image46.svg"/><Relationship Id="rId17" Type="http://schemas.openxmlformats.org/officeDocument/2006/relationships/image" Target="../media/image26.png"/><Relationship Id="rId2" Type="http://schemas.openxmlformats.org/officeDocument/2006/relationships/notesSlide" Target="../notesSlides/notesSlide14.xml"/><Relationship Id="rId16" Type="http://schemas.openxmlformats.org/officeDocument/2006/relationships/image" Target="../media/image50.svg"/><Relationship Id="rId20" Type="http://schemas.openxmlformats.org/officeDocument/2006/relationships/image" Target="../media/image52.svg"/><Relationship Id="rId1" Type="http://schemas.openxmlformats.org/officeDocument/2006/relationships/slideLayout" Target="../slideLayouts/slideLayout1.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svg"/><Relationship Id="rId19" Type="http://schemas.openxmlformats.org/officeDocument/2006/relationships/image" Target="../media/image51.png"/><Relationship Id="rId4" Type="http://schemas.openxmlformats.org/officeDocument/2006/relationships/hyperlink" Target="https://www.wsp.com/en-US/projects/eastside-extension-los-angeles-metro-rail-gold-line" TargetMode="External"/><Relationship Id="rId9" Type="http://schemas.openxmlformats.org/officeDocument/2006/relationships/image" Target="../media/image43.png"/><Relationship Id="rId14" Type="http://schemas.openxmlformats.org/officeDocument/2006/relationships/image" Target="../media/image48.svg"/><Relationship Id="rId22" Type="http://schemas.openxmlformats.org/officeDocument/2006/relationships/image" Target="../media/image54.sv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en.wikipedia.org/wiki/Los_Angeles_Metro_Rail" TargetMode="External"/><Relationship Id="rId5" Type="http://schemas.openxmlformats.org/officeDocument/2006/relationships/image" Target="../media/image2.png"/><Relationship Id="rId4" Type="http://schemas.openxmlformats.org/officeDocument/2006/relationships/hyperlink" Target="https://www.wsp.com/en-US/projects/eastside-extension-los-angeles-metro-rail-gold-lin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png"/><Relationship Id="rId3" Type="http://schemas.openxmlformats.org/officeDocument/2006/relationships/image" Target="../media/image1.jpg"/><Relationship Id="rId7" Type="http://schemas.openxmlformats.org/officeDocument/2006/relationships/image" Target="../media/image3.png"/><Relationship Id="rId12" Type="http://schemas.openxmlformats.org/officeDocument/2006/relationships/slide" Target="slide8.xml"/><Relationship Id="rId2" Type="http://schemas.openxmlformats.org/officeDocument/2006/relationships/notesSlide" Target="../notesSlides/notesSlide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slide" Target="slide14.xml"/><Relationship Id="rId10" Type="http://schemas.openxmlformats.org/officeDocument/2006/relationships/image" Target="../media/image4.png"/><Relationship Id="rId4" Type="http://schemas.openxmlformats.org/officeDocument/2006/relationships/hyperlink" Target="https://www.wsp.com/en-US/projects/eastside-extension-los-angeles-metro-rail-gold-line" TargetMode="External"/><Relationship Id="rId9" Type="http://schemas.openxmlformats.org/officeDocument/2006/relationships/slide" Target="slide6.xml"/><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hyperlink" Target="https://westsidetoday.com/2014/03/28/los-angeles-county-population-tops-10-million/" TargetMode="External"/><Relationship Id="rId3" Type="http://schemas.openxmlformats.org/officeDocument/2006/relationships/image" Target="../media/image1.jpg"/><Relationship Id="rId21" Type="http://schemas.openxmlformats.org/officeDocument/2006/relationships/image" Target="../media/image21.jp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g"/><Relationship Id="rId25" Type="http://schemas.openxmlformats.org/officeDocument/2006/relationships/image" Target="../media/image23.jpg"/><Relationship Id="rId2" Type="http://schemas.openxmlformats.org/officeDocument/2006/relationships/notesSlide" Target="../notesSlides/notesSlide3.xml"/><Relationship Id="rId16" Type="http://schemas.openxmlformats.org/officeDocument/2006/relationships/image" Target="../media/image18.svg"/><Relationship Id="rId20" Type="http://schemas.openxmlformats.org/officeDocument/2006/relationships/hyperlink" Target="http://caravanistan.com/travel-tips/how-where-sell-car-central-asia/" TargetMode="External"/><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hyperlink" Target="http://articles.latimes.com/2013/apr/25/local/la-me-ln-elon-musk-405-freeway-20130425" TargetMode="External"/><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2.jpeg"/><Relationship Id="rId10" Type="http://schemas.openxmlformats.org/officeDocument/2006/relationships/image" Target="../media/image12.svg"/><Relationship Id="rId19" Type="http://schemas.openxmlformats.org/officeDocument/2006/relationships/image" Target="../media/image20.jpg"/><Relationship Id="rId4" Type="http://schemas.openxmlformats.org/officeDocument/2006/relationships/hyperlink" Target="https://www.wsp.com/en-US/projects/eastside-extension-los-angeles-metro-rail-gold-line" TargetMode="External"/><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hyperlink" Target="https://www.joc.com/port-news/us-ports/port-los-angeles/la-port-approves-fiscal-year-budget-expects-revenue-growth_20160603.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hyperlink" Target="https://www.wsp.com/en-US/projects/eastside-extension-los-angeles-metro-rail-gold-lin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wsp.com/en-US/projects/eastside-extension-los-angeles-metro-rail-gold-lin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hyperlink" Target="https://www.wsp.com/en-US/projects/eastside-extension-los-angeles-metro-rail-gold-lin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hyperlink" Target="https://www.wsp.com/en-US/projects/eastside-extension-los-angeles-metro-rail-gold-line"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jp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hyperlink" Target="https://www.wsp.com/en-US/projects/eastside-extension-los-angeles-metro-rail-gold-line" TargetMode="External"/><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trulia.com/research/la-metro/" TargetMode="External"/><Relationship Id="rId5" Type="http://schemas.openxmlformats.org/officeDocument/2006/relationships/image" Target="../media/image35.png"/><Relationship Id="rId4" Type="http://schemas.openxmlformats.org/officeDocument/2006/relationships/hyperlink" Target="http://www.latimes.com/nation/la-ed-metro-affordable-housing-20150324-story.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5378" y="161131"/>
            <a:ext cx="11496422" cy="1055486"/>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r>
              <a:rPr lang="en-US" altLang="en-US" sz="54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t>RE-IMAGINING LA COUNTY</a:t>
            </a:r>
            <a:endParaRPr lang="en-US" altLang="en-US" sz="54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4" name="Title 1">
            <a:extLst>
              <a:ext uri="{FF2B5EF4-FFF2-40B4-BE49-F238E27FC236}">
                <a16:creationId xmlns:a16="http://schemas.microsoft.com/office/drawing/2014/main" id="{3A56AEFC-171A-4457-B868-673011AC3491}"/>
              </a:ext>
            </a:extLst>
          </p:cNvPr>
          <p:cNvSpPr txBox="1">
            <a:spLocks/>
          </p:cNvSpPr>
          <p:nvPr/>
        </p:nvSpPr>
        <p:spPr bwMode="auto">
          <a:xfrm>
            <a:off x="342900" y="1394924"/>
            <a:ext cx="5093312" cy="1656137"/>
          </a:xfrm>
          <a:prstGeom prst="rect">
            <a:avLst/>
          </a:prstGeom>
          <a:solidFill>
            <a:srgbClr val="FFFF00">
              <a:alpha val="84000"/>
            </a:srgbClr>
          </a:solidFill>
          <a:ln>
            <a:solidFill>
              <a:schemeClr val="tx1"/>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lt1"/>
                </a:solidFill>
                <a:latin typeface="+mn-lt"/>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lgn="l" eaLnBrk="1" hangingPunct="1">
              <a:spcBef>
                <a:spcPts val="725"/>
              </a:spcBef>
            </a:pPr>
            <a:r>
              <a:rPr lang="en-US" altLang="en-US" sz="4000" b="1" u="sng"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Holly Rockwell</a:t>
            </a:r>
          </a:p>
          <a:p>
            <a:pPr algn="l" eaLnBrk="1" hangingPunct="1">
              <a:spcBef>
                <a:spcPts val="725"/>
              </a:spcBef>
            </a:pPr>
            <a:r>
              <a:rPr lang="en-US" altLang="en-US" sz="28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Senior Executive Officer </a:t>
            </a:r>
          </a:p>
          <a:p>
            <a:pPr algn="l" eaLnBrk="1" hangingPunct="1">
              <a:spcBef>
                <a:spcPts val="725"/>
              </a:spcBef>
            </a:pPr>
            <a:r>
              <a:rPr lang="en-US" altLang="en-US" sz="28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LA Metro</a:t>
            </a:r>
            <a:endParaRPr lang="en-US" altLang="en-US" sz="32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a:p>
            <a:pPr algn="l" eaLnBrk="1" hangingPunct="1">
              <a:spcBef>
                <a:spcPts val="725"/>
              </a:spcBef>
            </a:pPr>
            <a:endParaRPr lang="en-US" altLang="en-US" sz="32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a:p>
            <a:pPr algn="l" eaLnBrk="1" hangingPunct="1">
              <a:spcBef>
                <a:spcPts val="725"/>
              </a:spcBef>
            </a:pPr>
            <a:endParaRPr lang="en-US" altLang="en-US" sz="3200"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p:txBody>
      </p:sp>
      <p:pic>
        <p:nvPicPr>
          <p:cNvPr id="18" name="Picture 17">
            <a:extLst>
              <a:ext uri="{FF2B5EF4-FFF2-40B4-BE49-F238E27FC236}">
                <a16:creationId xmlns:a16="http://schemas.microsoft.com/office/drawing/2014/main" id="{6A7803F7-6EED-4931-BE1A-65188ED08C3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55879" y="3660307"/>
            <a:ext cx="3254122" cy="1464355"/>
          </a:xfrm>
          <a:prstGeom prst="rect">
            <a:avLst/>
          </a:prstGeom>
        </p:spPr>
      </p:pic>
      <p:sp>
        <p:nvSpPr>
          <p:cNvPr id="2" name="Rectangle: Diagonal Corners Rounded 1">
            <a:extLst>
              <a:ext uri="{FF2B5EF4-FFF2-40B4-BE49-F238E27FC236}">
                <a16:creationId xmlns:a16="http://schemas.microsoft.com/office/drawing/2014/main" id="{C6CCCDDE-7F6A-4415-9F50-E884D9FCBB90}"/>
              </a:ext>
            </a:extLst>
          </p:cNvPr>
          <p:cNvSpPr/>
          <p:nvPr/>
        </p:nvSpPr>
        <p:spPr>
          <a:xfrm>
            <a:off x="3896165" y="2676416"/>
            <a:ext cx="2199835" cy="552952"/>
          </a:xfrm>
          <a:prstGeom prst="round2DiagRect">
            <a:avLst>
              <a:gd name="adj1" fmla="val 16667"/>
              <a:gd name="adj2" fmla="val 0"/>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dirty="0">
                <a:ln>
                  <a:solidFill>
                    <a:srgbClr val="FFFF00"/>
                  </a:solidFill>
                </a:ln>
                <a:solidFill>
                  <a:srgbClr val="FFFF00"/>
                </a:solidFill>
              </a:rPr>
              <a:t>June 11, 2016</a:t>
            </a:r>
          </a:p>
        </p:txBody>
      </p:sp>
      <p:sp>
        <p:nvSpPr>
          <p:cNvPr id="7" name="Title 1">
            <a:extLst>
              <a:ext uri="{FF2B5EF4-FFF2-40B4-BE49-F238E27FC236}">
                <a16:creationId xmlns:a16="http://schemas.microsoft.com/office/drawing/2014/main" id="{4E631C16-2719-43C0-8DB2-C544445230D3}"/>
              </a:ext>
            </a:extLst>
          </p:cNvPr>
          <p:cNvSpPr txBox="1">
            <a:spLocks/>
          </p:cNvSpPr>
          <p:nvPr/>
        </p:nvSpPr>
        <p:spPr bwMode="auto">
          <a:xfrm>
            <a:off x="6755788" y="1394924"/>
            <a:ext cx="5093312" cy="1656137"/>
          </a:xfrm>
          <a:prstGeom prst="rect">
            <a:avLst/>
          </a:prstGeom>
          <a:solidFill>
            <a:srgbClr val="FFFF00">
              <a:alpha val="84000"/>
            </a:srgbClr>
          </a:solidFill>
          <a:ln>
            <a:solidFill>
              <a:schemeClr val="tx1"/>
            </a:solid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lt1"/>
                </a:solidFill>
                <a:latin typeface="+mn-lt"/>
                <a:ea typeface="+mn-ea"/>
                <a:cs typeface="+mn-cs"/>
              </a:defRPr>
            </a:lvl1pPr>
            <a:lvl2pPr algn="ctr" defTabSz="457200" rtl="0" eaLnBrk="0" fontAlgn="base" hangingPunct="0">
              <a:spcBef>
                <a:spcPct val="0"/>
              </a:spcBef>
              <a:spcAft>
                <a:spcPct val="0"/>
              </a:spcAft>
              <a:defRPr sz="4400">
                <a:solidFill>
                  <a:schemeClr val="lt1"/>
                </a:solidFill>
                <a:latin typeface="+mn-lt"/>
                <a:ea typeface="+mn-ea"/>
                <a:cs typeface="+mn-cs"/>
              </a:defRPr>
            </a:lvl2pPr>
            <a:lvl3pPr algn="ctr" defTabSz="457200" rtl="0" eaLnBrk="0" fontAlgn="base" hangingPunct="0">
              <a:spcBef>
                <a:spcPct val="0"/>
              </a:spcBef>
              <a:spcAft>
                <a:spcPct val="0"/>
              </a:spcAft>
              <a:defRPr sz="4400">
                <a:solidFill>
                  <a:schemeClr val="lt1"/>
                </a:solidFill>
                <a:latin typeface="+mn-lt"/>
                <a:ea typeface="+mn-ea"/>
                <a:cs typeface="+mn-cs"/>
              </a:defRPr>
            </a:lvl3pPr>
            <a:lvl4pPr algn="ctr" defTabSz="457200" rtl="0" eaLnBrk="0" fontAlgn="base" hangingPunct="0">
              <a:spcBef>
                <a:spcPct val="0"/>
              </a:spcBef>
              <a:spcAft>
                <a:spcPct val="0"/>
              </a:spcAft>
              <a:defRPr sz="4400">
                <a:solidFill>
                  <a:schemeClr val="lt1"/>
                </a:solidFill>
                <a:latin typeface="+mn-lt"/>
                <a:ea typeface="+mn-ea"/>
                <a:cs typeface="+mn-cs"/>
              </a:defRPr>
            </a:lvl4pPr>
            <a:lvl5pPr algn="ctr" defTabSz="457200" rtl="0" eaLnBrk="0" fontAlgn="base" hangingPunct="0">
              <a:spcBef>
                <a:spcPct val="0"/>
              </a:spcBef>
              <a:spcAft>
                <a:spcPct val="0"/>
              </a:spcAft>
              <a:defRPr sz="4400">
                <a:solidFill>
                  <a:schemeClr val="lt1"/>
                </a:solidFill>
                <a:latin typeface="+mn-lt"/>
                <a:ea typeface="+mn-ea"/>
                <a:cs typeface="+mn-cs"/>
              </a:defRPr>
            </a:lvl5pPr>
            <a:lvl6pPr marL="457200" algn="ctr" defTabSz="457200" rtl="0" fontAlgn="base">
              <a:spcBef>
                <a:spcPct val="0"/>
              </a:spcBef>
              <a:spcAft>
                <a:spcPct val="0"/>
              </a:spcAft>
              <a:defRPr sz="4400">
                <a:solidFill>
                  <a:schemeClr val="lt1"/>
                </a:solidFill>
                <a:latin typeface="+mn-lt"/>
                <a:ea typeface="+mn-ea"/>
                <a:cs typeface="+mn-cs"/>
              </a:defRPr>
            </a:lvl6pPr>
            <a:lvl7pPr marL="914400" algn="ctr" defTabSz="457200" rtl="0" fontAlgn="base">
              <a:spcBef>
                <a:spcPct val="0"/>
              </a:spcBef>
              <a:spcAft>
                <a:spcPct val="0"/>
              </a:spcAft>
              <a:defRPr sz="4400">
                <a:solidFill>
                  <a:schemeClr val="lt1"/>
                </a:solidFill>
                <a:latin typeface="+mn-lt"/>
                <a:ea typeface="+mn-ea"/>
                <a:cs typeface="+mn-cs"/>
              </a:defRPr>
            </a:lvl7pPr>
            <a:lvl8pPr marL="1371600" algn="ctr" defTabSz="457200" rtl="0" fontAlgn="base">
              <a:spcBef>
                <a:spcPct val="0"/>
              </a:spcBef>
              <a:spcAft>
                <a:spcPct val="0"/>
              </a:spcAft>
              <a:defRPr sz="4400">
                <a:solidFill>
                  <a:schemeClr val="lt1"/>
                </a:solidFill>
                <a:latin typeface="+mn-lt"/>
                <a:ea typeface="+mn-ea"/>
                <a:cs typeface="+mn-cs"/>
              </a:defRPr>
            </a:lvl8pPr>
            <a:lvl9pPr marL="1828800" algn="ctr" defTabSz="457200" rtl="0" fontAlgn="base">
              <a:spcBef>
                <a:spcPct val="0"/>
              </a:spcBef>
              <a:spcAft>
                <a:spcPct val="0"/>
              </a:spcAft>
              <a:defRPr sz="4400">
                <a:solidFill>
                  <a:schemeClr val="lt1"/>
                </a:solidFill>
                <a:latin typeface="+mn-lt"/>
                <a:ea typeface="+mn-ea"/>
                <a:cs typeface="+mn-cs"/>
              </a:defRPr>
            </a:lvl9pPr>
          </a:lstStyle>
          <a:p>
            <a:pPr algn="l" eaLnBrk="1" hangingPunct="1">
              <a:spcBef>
                <a:spcPts val="725"/>
              </a:spcBef>
            </a:pPr>
            <a:r>
              <a:rPr lang="en-US" altLang="en-US" sz="4000" b="1" u="sng"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BJ Swanner</a:t>
            </a:r>
          </a:p>
          <a:p>
            <a:pPr algn="l" eaLnBrk="1" hangingPunct="1">
              <a:spcBef>
                <a:spcPts val="725"/>
              </a:spcBef>
            </a:pPr>
            <a:r>
              <a:rPr lang="en-US" altLang="en-US" sz="28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R/W Planning Manager</a:t>
            </a:r>
          </a:p>
          <a:p>
            <a:pPr algn="l" eaLnBrk="1" hangingPunct="1">
              <a:spcBef>
                <a:spcPts val="725"/>
              </a:spcBef>
            </a:pPr>
            <a:r>
              <a:rPr lang="en-US" altLang="en-US" sz="28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rPr>
              <a:t>Epic Land Solutions, Inc.</a:t>
            </a:r>
            <a:endParaRPr lang="en-US" altLang="en-US" sz="32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a:p>
            <a:pPr algn="l" eaLnBrk="1" hangingPunct="1">
              <a:spcBef>
                <a:spcPts val="725"/>
              </a:spcBef>
            </a:pPr>
            <a:endParaRPr lang="en-US" altLang="en-US" sz="3200" b="1"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a:p>
            <a:pPr algn="l" eaLnBrk="1" hangingPunct="1">
              <a:spcBef>
                <a:spcPts val="725"/>
              </a:spcBef>
            </a:pPr>
            <a:endParaRPr lang="en-US" altLang="en-US" sz="3200" dirty="0">
              <a:solidFill>
                <a:sysClr val="windowText" lastClr="000000"/>
              </a:solidFill>
              <a:latin typeface="Arial Black" panose="020B0A04020102020204" pitchFamily="34" charset="0"/>
              <a:ea typeface="ScalaSansLF-Bold" panose="02000503060000020004" pitchFamily="2" charset="0"/>
              <a:cs typeface="ScalaSansLF-Bold" panose="02000503060000020004"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949363" y="578009"/>
            <a:ext cx="10343948" cy="523220"/>
          </a:xfrm>
          <a:prstGeom prst="rect">
            <a:avLst/>
          </a:prstGeom>
          <a:noFill/>
        </p:spPr>
        <p:txBody>
          <a:bodyPr wrap="square" rtlCol="0">
            <a:spAutoFit/>
          </a:bodyPr>
          <a:lstStyle/>
          <a:p>
            <a:pPr lvl="0"/>
            <a:r>
              <a:rPr lang="en-US" sz="2800" dirty="0">
                <a:ln>
                  <a:solidFill>
                    <a:prstClr val="white"/>
                  </a:solidFill>
                </a:ln>
                <a:solidFill>
                  <a:prstClr val="white"/>
                </a:solidFill>
                <a:latin typeface="Arial Black" panose="020B0A04020102020204" pitchFamily="34" charset="0"/>
              </a:rPr>
              <a:t>PROGRAM CHALLENGES: DISPLACEMENT</a:t>
            </a:r>
          </a:p>
        </p:txBody>
      </p:sp>
      <p:sp>
        <p:nvSpPr>
          <p:cNvPr id="4" name="TextBox 3">
            <a:extLst>
              <a:ext uri="{FF2B5EF4-FFF2-40B4-BE49-F238E27FC236}">
                <a16:creationId xmlns:a16="http://schemas.microsoft.com/office/drawing/2014/main" id="{729C9F32-DA7B-4050-95B0-34F918F1DF57}"/>
              </a:ext>
            </a:extLst>
          </p:cNvPr>
          <p:cNvSpPr txBox="1"/>
          <p:nvPr/>
        </p:nvSpPr>
        <p:spPr>
          <a:xfrm>
            <a:off x="509587" y="1248431"/>
            <a:ext cx="11172825" cy="523220"/>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Availability of replacement locations</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74F7ECA-0FE2-491E-8FFE-E6058ADC6778}"/>
              </a:ext>
            </a:extLst>
          </p:cNvPr>
          <p:cNvSpPr txBox="1"/>
          <p:nvPr/>
        </p:nvSpPr>
        <p:spPr>
          <a:xfrm>
            <a:off x="509587" y="2925813"/>
            <a:ext cx="11172825" cy="523220"/>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A53695A8-69F5-4AF1-9650-502B394EFA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836372" y="3670577"/>
            <a:ext cx="10456939" cy="26094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A7DB4D66-41C2-473B-8AB5-3E8818A6D5FF}"/>
              </a:ext>
            </a:extLst>
          </p:cNvPr>
          <p:cNvSpPr txBox="1"/>
          <p:nvPr/>
        </p:nvSpPr>
        <p:spPr>
          <a:xfrm>
            <a:off x="1161609" y="2770613"/>
            <a:ext cx="3174722" cy="461665"/>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kumimoji="0" lang="en-US" altLang="en-US" sz="2400" b="0" i="0" u="none" strike="noStrike" kern="1200" cap="none" spc="0" normalizeH="0" baseline="0" noProof="0" dirty="0">
                <a:ln>
                  <a:noFill/>
                </a:ln>
                <a:solidFill>
                  <a:prstClr val="white"/>
                </a:solidFill>
                <a:effectLst/>
                <a:uLnTx/>
                <a:uFillTx/>
                <a:latin typeface="Arial Black" panose="020B0A04020102020204" pitchFamily="34" charset="0"/>
              </a:rPr>
              <a:t>Affordability</a:t>
            </a:r>
          </a:p>
        </p:txBody>
      </p:sp>
      <p:sp>
        <p:nvSpPr>
          <p:cNvPr id="10" name="TextBox 9">
            <a:extLst>
              <a:ext uri="{FF2B5EF4-FFF2-40B4-BE49-F238E27FC236}">
                <a16:creationId xmlns:a16="http://schemas.microsoft.com/office/drawing/2014/main" id="{06EC2194-3659-4B39-9518-3758CE6FDD35}"/>
              </a:ext>
            </a:extLst>
          </p:cNvPr>
          <p:cNvSpPr txBox="1"/>
          <p:nvPr/>
        </p:nvSpPr>
        <p:spPr>
          <a:xfrm>
            <a:off x="1161609" y="2043435"/>
            <a:ext cx="3636635" cy="461665"/>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400" dirty="0">
                <a:solidFill>
                  <a:prstClr val="white"/>
                </a:solidFill>
                <a:latin typeface="Arial Black" panose="020B0A04020102020204" pitchFamily="34" charset="0"/>
              </a:rPr>
              <a:t>Suitability</a:t>
            </a:r>
            <a:endParaRPr kumimoji="0" lang="en-US" altLang="en-US" sz="2400" b="0" i="0" u="none" strike="noStrike" kern="1200" cap="none" spc="0" normalizeH="0" baseline="0" noProof="0" dirty="0">
              <a:ln>
                <a:noFill/>
              </a:ln>
              <a:solidFill>
                <a:prstClr val="white"/>
              </a:solidFill>
              <a:effectLst/>
              <a:uLnTx/>
              <a:uFillTx/>
              <a:latin typeface="Arial Black" panose="020B0A04020102020204" pitchFamily="34" charset="0"/>
            </a:endParaRPr>
          </a:p>
        </p:txBody>
      </p:sp>
    </p:spTree>
    <p:extLst>
      <p:ext uri="{BB962C8B-B14F-4D97-AF65-F5344CB8AC3E}">
        <p14:creationId xmlns:p14="http://schemas.microsoft.com/office/powerpoint/2010/main" val="364416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836241" y="584968"/>
            <a:ext cx="7766293" cy="584775"/>
          </a:xfrm>
          <a:prstGeom prst="rect">
            <a:avLst/>
          </a:prstGeom>
          <a:noFill/>
        </p:spPr>
        <p:txBody>
          <a:bodyPr wrap="none" rtlCol="0">
            <a:spAutoFit/>
          </a:bodyPr>
          <a:lstStyle/>
          <a:p>
            <a:pPr lvl="0"/>
            <a:r>
              <a:rPr lang="en-US" sz="3200" dirty="0">
                <a:ln>
                  <a:solidFill>
                    <a:prstClr val="white"/>
                  </a:solidFill>
                </a:ln>
                <a:solidFill>
                  <a:prstClr val="white"/>
                </a:solidFill>
                <a:latin typeface="Arial Black" panose="020B0A04020102020204" pitchFamily="34" charset="0"/>
              </a:rPr>
              <a:t>PROGRAM CHALLENGES: EQUITY</a:t>
            </a:r>
          </a:p>
        </p:txBody>
      </p:sp>
      <p:sp>
        <p:nvSpPr>
          <p:cNvPr id="8" name="TextBox 7">
            <a:extLst>
              <a:ext uri="{FF2B5EF4-FFF2-40B4-BE49-F238E27FC236}">
                <a16:creationId xmlns:a16="http://schemas.microsoft.com/office/drawing/2014/main" id="{ECB2FA54-8584-47E0-AEDF-518017F88193}"/>
              </a:ext>
            </a:extLst>
          </p:cNvPr>
          <p:cNvSpPr txBox="1"/>
          <p:nvPr/>
        </p:nvSpPr>
        <p:spPr>
          <a:xfrm>
            <a:off x="836241" y="2326101"/>
            <a:ext cx="10419364" cy="1569660"/>
          </a:xfrm>
          <a:prstGeom prst="rect">
            <a:avLst/>
          </a:prstGeom>
          <a:noFill/>
        </p:spPr>
        <p:txBody>
          <a:bodyPr wrap="square" rtlCol="0">
            <a:spAutoFit/>
          </a:bodyPr>
          <a:lstStyle/>
          <a:p>
            <a:pPr lvl="0"/>
            <a:r>
              <a:rPr lang="en-US" sz="2400" dirty="0">
                <a:ln>
                  <a:solidFill>
                    <a:prstClr val="white"/>
                  </a:solidFill>
                </a:ln>
                <a:solidFill>
                  <a:prstClr val="white"/>
                </a:solidFill>
                <a:latin typeface="Arial Black" panose="020B0A04020102020204" pitchFamily="34" charset="0"/>
              </a:rPr>
              <a:t>“(e) The Transportation system should offer adequate public transportation to </a:t>
            </a:r>
            <a:r>
              <a:rPr lang="en-US" sz="2400" dirty="0">
                <a:ln>
                  <a:solidFill>
                    <a:srgbClr val="FFFF00"/>
                  </a:solidFill>
                </a:ln>
                <a:solidFill>
                  <a:srgbClr val="FFFF00"/>
                </a:solidFill>
                <a:latin typeface="Arial Black" panose="020B0A04020102020204" pitchFamily="34" charset="0"/>
              </a:rPr>
              <a:t>all citizens</a:t>
            </a:r>
            <a:r>
              <a:rPr lang="en-US" sz="2400" dirty="0">
                <a:ln>
                  <a:solidFill>
                    <a:prstClr val="white"/>
                  </a:solidFill>
                </a:ln>
                <a:solidFill>
                  <a:prstClr val="white"/>
                </a:solidFill>
                <a:latin typeface="Arial Black" panose="020B0A04020102020204" pitchFamily="34" charset="0"/>
              </a:rPr>
              <a:t>, including those immobilized by poverty, age, physical handicaps, or other reasons,” </a:t>
            </a:r>
          </a:p>
          <a:p>
            <a:pPr lvl="0"/>
            <a:endParaRPr lang="en-US" sz="2400" dirty="0">
              <a:ln>
                <a:solidFill>
                  <a:prstClr val="white"/>
                </a:solidFill>
              </a:ln>
              <a:solidFill>
                <a:prstClr val="white"/>
              </a:solidFill>
              <a:latin typeface="Arial Black" panose="020B0A04020102020204" pitchFamily="34" charset="0"/>
            </a:endParaRPr>
          </a:p>
        </p:txBody>
      </p:sp>
      <p:sp>
        <p:nvSpPr>
          <p:cNvPr id="9" name="TextBox 8">
            <a:extLst>
              <a:ext uri="{FF2B5EF4-FFF2-40B4-BE49-F238E27FC236}">
                <a16:creationId xmlns:a16="http://schemas.microsoft.com/office/drawing/2014/main" id="{38AE3F52-6A3B-4B2A-BA5B-FA4D31CD3A70}"/>
              </a:ext>
            </a:extLst>
          </p:cNvPr>
          <p:cNvSpPr txBox="1"/>
          <p:nvPr/>
        </p:nvSpPr>
        <p:spPr>
          <a:xfrm>
            <a:off x="836241" y="1515396"/>
            <a:ext cx="9506641" cy="523220"/>
          </a:xfrm>
          <a:prstGeom prst="rect">
            <a:avLst/>
          </a:prstGeom>
          <a:noFill/>
        </p:spPr>
        <p:txBody>
          <a:bodyPr wrap="none" rtlCol="0">
            <a:spAutoFit/>
          </a:bodyPr>
          <a:lstStyle/>
          <a:p>
            <a:pPr lvl="0"/>
            <a:r>
              <a:rPr lang="fr-FR" sz="2800" dirty="0">
                <a:ln>
                  <a:solidFill>
                    <a:prstClr val="white"/>
                  </a:solidFill>
                </a:ln>
                <a:solidFill>
                  <a:prstClr val="white"/>
                </a:solidFill>
                <a:latin typeface="Arial Black" panose="020B0A04020102020204" pitchFamily="34" charset="0"/>
              </a:rPr>
              <a:t>California Public Utilities Code Section 130001:</a:t>
            </a:r>
            <a:endParaRPr lang="en-US" sz="2800" dirty="0">
              <a:ln>
                <a:solidFill>
                  <a:prstClr val="white"/>
                </a:solidFill>
              </a:ln>
              <a:solidFill>
                <a:prstClr val="white"/>
              </a:solidFill>
              <a:latin typeface="Arial Black" panose="020B0A04020102020204" pitchFamily="34" charset="0"/>
            </a:endParaRPr>
          </a:p>
        </p:txBody>
      </p:sp>
      <p:sp>
        <p:nvSpPr>
          <p:cNvPr id="10" name="TextBox 9">
            <a:extLst>
              <a:ext uri="{FF2B5EF4-FFF2-40B4-BE49-F238E27FC236}">
                <a16:creationId xmlns:a16="http://schemas.microsoft.com/office/drawing/2014/main" id="{76F079BD-AA45-4553-BACF-CB71DA2EFD90}"/>
              </a:ext>
            </a:extLst>
          </p:cNvPr>
          <p:cNvSpPr txBox="1"/>
          <p:nvPr/>
        </p:nvSpPr>
        <p:spPr>
          <a:xfrm>
            <a:off x="836240" y="3996216"/>
            <a:ext cx="7766293" cy="523220"/>
          </a:xfrm>
          <a:prstGeom prst="rect">
            <a:avLst/>
          </a:prstGeom>
          <a:noFill/>
        </p:spPr>
        <p:txBody>
          <a:bodyPr wrap="square" rtlCol="0">
            <a:spAutoFit/>
          </a:bodyPr>
          <a:lstStyle/>
          <a:p>
            <a:pPr lvl="0"/>
            <a:r>
              <a:rPr lang="fr-FR" sz="2800" dirty="0">
                <a:ln>
                  <a:solidFill>
                    <a:prstClr val="white"/>
                  </a:solidFill>
                </a:ln>
                <a:solidFill>
                  <a:prstClr val="white"/>
                </a:solidFill>
                <a:latin typeface="Arial Black" panose="020B0A04020102020204" pitchFamily="34" charset="0"/>
              </a:rPr>
              <a:t>Metro Equity Platform Framework</a:t>
            </a:r>
            <a:endParaRPr lang="en-US" sz="2800" dirty="0">
              <a:ln>
                <a:solidFill>
                  <a:prstClr val="white"/>
                </a:solidFill>
              </a:ln>
              <a:solidFill>
                <a:prstClr val="white"/>
              </a:solidFill>
              <a:latin typeface="Arial Black" panose="020B0A04020102020204" pitchFamily="34" charset="0"/>
            </a:endParaRPr>
          </a:p>
        </p:txBody>
      </p:sp>
    </p:spTree>
    <p:extLst>
      <p:ext uri="{BB962C8B-B14F-4D97-AF65-F5344CB8AC3E}">
        <p14:creationId xmlns:p14="http://schemas.microsoft.com/office/powerpoint/2010/main" val="34845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836241" y="584968"/>
            <a:ext cx="7766293" cy="584775"/>
          </a:xfrm>
          <a:prstGeom prst="rect">
            <a:avLst/>
          </a:prstGeom>
          <a:noFill/>
        </p:spPr>
        <p:txBody>
          <a:bodyPr wrap="none" rtlCol="0">
            <a:spAutoFit/>
          </a:bodyPr>
          <a:lstStyle/>
          <a:p>
            <a:pPr lvl="0"/>
            <a:r>
              <a:rPr lang="en-US" sz="3200" dirty="0">
                <a:ln>
                  <a:solidFill>
                    <a:prstClr val="white"/>
                  </a:solidFill>
                </a:ln>
                <a:solidFill>
                  <a:prstClr val="white"/>
                </a:solidFill>
                <a:latin typeface="Arial Black" panose="020B0A04020102020204" pitchFamily="34" charset="0"/>
              </a:rPr>
              <a:t>PROGRAM CHALLENGES: EQUITY</a:t>
            </a:r>
          </a:p>
        </p:txBody>
      </p:sp>
      <p:sp>
        <p:nvSpPr>
          <p:cNvPr id="6" name="TextBox 5">
            <a:extLst>
              <a:ext uri="{FF2B5EF4-FFF2-40B4-BE49-F238E27FC236}">
                <a16:creationId xmlns:a16="http://schemas.microsoft.com/office/drawing/2014/main" id="{B74F7ECA-0FE2-491E-8FFE-E6058ADC6778}"/>
              </a:ext>
            </a:extLst>
          </p:cNvPr>
          <p:cNvSpPr txBox="1"/>
          <p:nvPr/>
        </p:nvSpPr>
        <p:spPr>
          <a:xfrm>
            <a:off x="509586" y="1309634"/>
            <a:ext cx="11172825" cy="523220"/>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Changing neighborhoods</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F9C92AAE-493E-4D26-B144-8221C560741F}"/>
              </a:ext>
            </a:extLst>
          </p:cNvPr>
          <p:cNvPicPr>
            <a:picLocks noChangeAspect="1"/>
          </p:cNvPicPr>
          <p:nvPr/>
        </p:nvPicPr>
        <p:blipFill rotWithShape="1">
          <a:blip r:embed="rId5"/>
          <a:srcRect t="25687"/>
          <a:stretch/>
        </p:blipFill>
        <p:spPr>
          <a:xfrm>
            <a:off x="4147389" y="2684177"/>
            <a:ext cx="6999201" cy="3469880"/>
          </a:xfrm>
          <a:prstGeom prst="snip2DiagRect">
            <a:avLst>
              <a:gd name="adj1" fmla="val 24182"/>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970B515F-3C2C-4A02-95AA-ACFBC26C68A1}"/>
              </a:ext>
            </a:extLst>
          </p:cNvPr>
          <p:cNvSpPr txBox="1"/>
          <p:nvPr/>
        </p:nvSpPr>
        <p:spPr>
          <a:xfrm>
            <a:off x="509585" y="1996905"/>
            <a:ext cx="11172825" cy="523220"/>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Affordable Housing</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spTree>
    <p:extLst>
      <p:ext uri="{BB962C8B-B14F-4D97-AF65-F5344CB8AC3E}">
        <p14:creationId xmlns:p14="http://schemas.microsoft.com/office/powerpoint/2010/main" val="301335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6" y="222754"/>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1427572" y="491784"/>
            <a:ext cx="9336851"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rPr>
              <a:t>PROGRAM CHALLENGES: </a:t>
            </a:r>
            <a:r>
              <a:rPr lang="en-US" sz="3600" dirty="0">
                <a:ln>
                  <a:solidFill>
                    <a:prstClr val="white"/>
                  </a:solidFill>
                </a:ln>
                <a:solidFill>
                  <a:prstClr val="white"/>
                </a:solidFill>
                <a:latin typeface="Arial Black" panose="020B0A04020102020204" pitchFamily="34" charset="0"/>
              </a:rPr>
              <a:t>CAPACITY</a:t>
            </a:r>
            <a:endParaRPr kumimoji="0" lang="en-US" sz="36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729C9F32-DA7B-4050-95B0-34F918F1DF57}"/>
              </a:ext>
            </a:extLst>
          </p:cNvPr>
          <p:cNvSpPr txBox="1"/>
          <p:nvPr/>
        </p:nvSpPr>
        <p:spPr>
          <a:xfrm>
            <a:off x="523362" y="1359166"/>
            <a:ext cx="4128316"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METRO STAFF</a:t>
            </a:r>
          </a:p>
        </p:txBody>
      </p:sp>
      <p:sp>
        <p:nvSpPr>
          <p:cNvPr id="7" name="TextBox 6">
            <a:extLst>
              <a:ext uri="{FF2B5EF4-FFF2-40B4-BE49-F238E27FC236}">
                <a16:creationId xmlns:a16="http://schemas.microsoft.com/office/drawing/2014/main" id="{CBB48BD5-CCA4-41B7-90E4-7CF8B57233AC}"/>
              </a:ext>
            </a:extLst>
          </p:cNvPr>
          <p:cNvSpPr txBox="1"/>
          <p:nvPr/>
        </p:nvSpPr>
        <p:spPr>
          <a:xfrm>
            <a:off x="574621" y="3150829"/>
            <a:ext cx="4077054"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COURTS</a:t>
            </a:r>
          </a:p>
        </p:txBody>
      </p:sp>
      <p:sp>
        <p:nvSpPr>
          <p:cNvPr id="9" name="TextBox 8">
            <a:extLst>
              <a:ext uri="{FF2B5EF4-FFF2-40B4-BE49-F238E27FC236}">
                <a16:creationId xmlns:a16="http://schemas.microsoft.com/office/drawing/2014/main" id="{E307B857-280C-4088-92DC-AC019FC888DD}"/>
              </a:ext>
            </a:extLst>
          </p:cNvPr>
          <p:cNvSpPr txBox="1"/>
          <p:nvPr/>
        </p:nvSpPr>
        <p:spPr>
          <a:xfrm>
            <a:off x="523358" y="1957584"/>
            <a:ext cx="4128316"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METRO BOARD</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DB1B0E15-A3A2-4602-AF81-72BF9956DE0F}"/>
              </a:ext>
            </a:extLst>
          </p:cNvPr>
          <p:cNvGrpSpPr/>
          <p:nvPr/>
        </p:nvGrpSpPr>
        <p:grpSpPr>
          <a:xfrm>
            <a:off x="4539048" y="1429575"/>
            <a:ext cx="6665254" cy="3998850"/>
            <a:chOff x="3649045" y="1002372"/>
            <a:chExt cx="7571733" cy="5041539"/>
          </a:xfrm>
        </p:grpSpPr>
        <p:pic>
          <p:nvPicPr>
            <p:cNvPr id="14" name="Picture 13">
              <a:extLst>
                <a:ext uri="{FF2B5EF4-FFF2-40B4-BE49-F238E27FC236}">
                  <a16:creationId xmlns:a16="http://schemas.microsoft.com/office/drawing/2014/main" id="{1316823A-468B-4D0F-A646-4875EA94DA7A}"/>
                </a:ext>
              </a:extLst>
            </p:cNvPr>
            <p:cNvPicPr>
              <a:picLocks noChangeAspect="1"/>
            </p:cNvPicPr>
            <p:nvPr/>
          </p:nvPicPr>
          <p:blipFill>
            <a:blip r:embed="rId5"/>
            <a:stretch>
              <a:fillRect/>
            </a:stretch>
          </p:blipFill>
          <p:spPr>
            <a:xfrm>
              <a:off x="3649045" y="2237313"/>
              <a:ext cx="7195906" cy="3575765"/>
            </a:xfrm>
            <a:prstGeom prst="roundRect">
              <a:avLst>
                <a:gd name="adj" fmla="val 16667"/>
              </a:avLst>
            </a:prstGeom>
            <a:ln>
              <a:solidFill>
                <a:schemeClr val="tx1"/>
              </a:solidFill>
            </a:ln>
            <a:effectLst>
              <a:outerShdw blurRad="152400" dist="12000" dir="900000" sy="98000" kx="110000" ky="200000" algn="tl" rotWithShape="0">
                <a:srgbClr val="000000">
                  <a:alpha val="30000"/>
                </a:srgbClr>
              </a:outerShdw>
            </a:effectLst>
            <a:scene3d>
              <a:camera prst="orthographicFront"/>
              <a:lightRig rig="threePt" dir="t"/>
            </a:scene3d>
            <a:sp3d contourW="6350" prstMaterial="matte">
              <a:bevelT w="101600" h="101600"/>
              <a:contourClr>
                <a:srgbClr val="969696"/>
              </a:contourClr>
            </a:sp3d>
          </p:spPr>
        </p:pic>
        <p:sp>
          <p:nvSpPr>
            <p:cNvPr id="15" name="Right Brace 14">
              <a:extLst>
                <a:ext uri="{FF2B5EF4-FFF2-40B4-BE49-F238E27FC236}">
                  <a16:creationId xmlns:a16="http://schemas.microsoft.com/office/drawing/2014/main" id="{1BCE8865-39C4-4C8A-AE7B-26F79346C9C9}"/>
                </a:ext>
              </a:extLst>
            </p:cNvPr>
            <p:cNvSpPr/>
            <p:nvPr/>
          </p:nvSpPr>
          <p:spPr>
            <a:xfrm rot="16200000">
              <a:off x="6074761" y="-119988"/>
              <a:ext cx="629514" cy="4128315"/>
            </a:xfrm>
            <a:prstGeom prst="rightBrace">
              <a:avLst/>
            </a:prstGeom>
            <a:ln>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Right Brace 16">
              <a:extLst>
                <a:ext uri="{FF2B5EF4-FFF2-40B4-BE49-F238E27FC236}">
                  <a16:creationId xmlns:a16="http://schemas.microsoft.com/office/drawing/2014/main" id="{A200D99C-B501-455B-BB63-E43FBDD5A642}"/>
                </a:ext>
              </a:extLst>
            </p:cNvPr>
            <p:cNvSpPr/>
            <p:nvPr/>
          </p:nvSpPr>
          <p:spPr>
            <a:xfrm rot="5400000">
              <a:off x="9620702" y="4400459"/>
              <a:ext cx="723191" cy="1725305"/>
            </a:xfrm>
            <a:prstGeom prst="rightBrace">
              <a:avLst/>
            </a:prstGeom>
            <a:ln>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008D998D-1E04-4D68-91D2-24D37AF588C1}"/>
                </a:ext>
              </a:extLst>
            </p:cNvPr>
            <p:cNvSpPr txBox="1"/>
            <p:nvPr/>
          </p:nvSpPr>
          <p:spPr>
            <a:xfrm>
              <a:off x="4860894" y="1002372"/>
              <a:ext cx="3057247" cy="461665"/>
            </a:xfrm>
            <a:prstGeom prst="rect">
              <a:avLst/>
            </a:prstGeom>
            <a:noFill/>
          </p:spPr>
          <p:txBody>
            <a:bodyPr wrap="none" rtlCol="0">
              <a:spAutoFit/>
            </a:bodyPr>
            <a:lstStyle/>
            <a:p>
              <a:r>
                <a:rPr lang="en-US" sz="2400" dirty="0">
                  <a:ln>
                    <a:solidFill>
                      <a:srgbClr val="FFFF00"/>
                    </a:solidFill>
                  </a:ln>
                  <a:solidFill>
                    <a:srgbClr val="FFFF00"/>
                  </a:solidFill>
                  <a:latin typeface="Arial Black" panose="020B0A04020102020204" pitchFamily="34" charset="0"/>
                </a:rPr>
                <a:t>Original Timeline</a:t>
              </a:r>
            </a:p>
          </p:txBody>
        </p:sp>
        <p:sp>
          <p:nvSpPr>
            <p:cNvPr id="20" name="TextBox 19">
              <a:extLst>
                <a:ext uri="{FF2B5EF4-FFF2-40B4-BE49-F238E27FC236}">
                  <a16:creationId xmlns:a16="http://schemas.microsoft.com/office/drawing/2014/main" id="{76C8E604-65DF-4F93-A2D4-88AA881C3B12}"/>
                </a:ext>
              </a:extLst>
            </p:cNvPr>
            <p:cNvSpPr txBox="1"/>
            <p:nvPr/>
          </p:nvSpPr>
          <p:spPr>
            <a:xfrm>
              <a:off x="8453674" y="5582246"/>
              <a:ext cx="2767104" cy="461665"/>
            </a:xfrm>
            <a:prstGeom prst="rect">
              <a:avLst/>
            </a:prstGeom>
            <a:noFill/>
          </p:spPr>
          <p:txBody>
            <a:bodyPr wrap="none" rtlCol="0">
              <a:spAutoFit/>
            </a:bodyPr>
            <a:lstStyle/>
            <a:p>
              <a:r>
                <a:rPr lang="en-US" sz="2400" dirty="0">
                  <a:ln>
                    <a:solidFill>
                      <a:srgbClr val="FFFF00"/>
                    </a:solidFill>
                  </a:ln>
                  <a:solidFill>
                    <a:srgbClr val="FFFF00"/>
                  </a:solidFill>
                  <a:latin typeface="Arial Black" panose="020B0A04020102020204" pitchFamily="34" charset="0"/>
                </a:rPr>
                <a:t>20x28 Timeline</a:t>
              </a:r>
            </a:p>
          </p:txBody>
        </p:sp>
      </p:grpSp>
      <p:sp>
        <p:nvSpPr>
          <p:cNvPr id="6" name="TextBox 5">
            <a:extLst>
              <a:ext uri="{FF2B5EF4-FFF2-40B4-BE49-F238E27FC236}">
                <a16:creationId xmlns:a16="http://schemas.microsoft.com/office/drawing/2014/main" id="{B74F7ECA-0FE2-491E-8FFE-E6058ADC6778}"/>
              </a:ext>
            </a:extLst>
          </p:cNvPr>
          <p:cNvSpPr txBox="1"/>
          <p:nvPr/>
        </p:nvSpPr>
        <p:spPr>
          <a:xfrm>
            <a:off x="523359" y="2529739"/>
            <a:ext cx="4128316"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CONSULTANTS</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spTree>
    <p:extLst>
      <p:ext uri="{BB962C8B-B14F-4D97-AF65-F5344CB8AC3E}">
        <p14:creationId xmlns:p14="http://schemas.microsoft.com/office/powerpoint/2010/main" val="170781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2"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heel(2)">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220535" y="359710"/>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2290661" y="420363"/>
            <a:ext cx="7610673"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3600" dirty="0">
                <a:ln>
                  <a:solidFill>
                    <a:prstClr val="white"/>
                  </a:solidFill>
                </a:ln>
                <a:solidFill>
                  <a:prstClr val="white"/>
                </a:solidFill>
                <a:latin typeface="Arial Black" panose="020B0A04020102020204" pitchFamily="34" charset="0"/>
              </a:rPr>
              <a:t>MORE THAN RAIL AND BUS…</a:t>
            </a:r>
            <a:endParaRPr kumimoji="0" lang="en-US" sz="36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endParaRPr>
          </a:p>
        </p:txBody>
      </p:sp>
      <p:grpSp>
        <p:nvGrpSpPr>
          <p:cNvPr id="37" name="Group 36">
            <a:extLst>
              <a:ext uri="{FF2B5EF4-FFF2-40B4-BE49-F238E27FC236}">
                <a16:creationId xmlns:a16="http://schemas.microsoft.com/office/drawing/2014/main" id="{9AE7E4D1-BDE3-4C24-AF5B-F322635B3404}"/>
              </a:ext>
            </a:extLst>
          </p:cNvPr>
          <p:cNvGrpSpPr/>
          <p:nvPr/>
        </p:nvGrpSpPr>
        <p:grpSpPr>
          <a:xfrm>
            <a:off x="547634" y="1347765"/>
            <a:ext cx="8123433" cy="4671530"/>
            <a:chOff x="509587" y="1370825"/>
            <a:chExt cx="8123433" cy="4671530"/>
          </a:xfrm>
        </p:grpSpPr>
        <p:grpSp>
          <p:nvGrpSpPr>
            <p:cNvPr id="18" name="Group 17">
              <a:extLst>
                <a:ext uri="{FF2B5EF4-FFF2-40B4-BE49-F238E27FC236}">
                  <a16:creationId xmlns:a16="http://schemas.microsoft.com/office/drawing/2014/main" id="{78D8F01F-90D0-4708-9676-D61E8922FE7D}"/>
                </a:ext>
              </a:extLst>
            </p:cNvPr>
            <p:cNvGrpSpPr/>
            <p:nvPr/>
          </p:nvGrpSpPr>
          <p:grpSpPr>
            <a:xfrm>
              <a:off x="509587" y="3738773"/>
              <a:ext cx="6094844" cy="1175522"/>
              <a:chOff x="509586" y="3591630"/>
              <a:chExt cx="6840297" cy="1175522"/>
            </a:xfrm>
          </p:grpSpPr>
          <p:sp>
            <p:nvSpPr>
              <p:cNvPr id="7" name="TextBox 6">
                <a:extLst>
                  <a:ext uri="{FF2B5EF4-FFF2-40B4-BE49-F238E27FC236}">
                    <a16:creationId xmlns:a16="http://schemas.microsoft.com/office/drawing/2014/main" id="{CBB48BD5-CCA4-41B7-90E4-7CF8B57233AC}"/>
                  </a:ext>
                </a:extLst>
              </p:cNvPr>
              <p:cNvSpPr txBox="1"/>
              <p:nvPr/>
            </p:nvSpPr>
            <p:spPr>
              <a:xfrm>
                <a:off x="509586" y="3917781"/>
                <a:ext cx="6840297"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Bike Share</a:t>
                </a:r>
              </a:p>
            </p:txBody>
          </p:sp>
          <p:pic>
            <p:nvPicPr>
              <p:cNvPr id="5" name="Graphic 4" descr="Cycling">
                <a:extLst>
                  <a:ext uri="{FF2B5EF4-FFF2-40B4-BE49-F238E27FC236}">
                    <a16:creationId xmlns:a16="http://schemas.microsoft.com/office/drawing/2014/main" id="{8EA2C921-924F-4AFC-B667-0AEB0106C9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93373" y="3591630"/>
                <a:ext cx="1175522" cy="1175522"/>
              </a:xfrm>
              <a:prstGeom prst="rect">
                <a:avLst/>
              </a:prstGeom>
            </p:spPr>
          </p:pic>
        </p:grpSp>
        <p:grpSp>
          <p:nvGrpSpPr>
            <p:cNvPr id="16" name="Group 15">
              <a:extLst>
                <a:ext uri="{FF2B5EF4-FFF2-40B4-BE49-F238E27FC236}">
                  <a16:creationId xmlns:a16="http://schemas.microsoft.com/office/drawing/2014/main" id="{C44C7B65-3E33-40A3-B832-3F6164357037}"/>
                </a:ext>
              </a:extLst>
            </p:cNvPr>
            <p:cNvGrpSpPr/>
            <p:nvPr/>
          </p:nvGrpSpPr>
          <p:grpSpPr>
            <a:xfrm>
              <a:off x="509587" y="1370825"/>
              <a:ext cx="6094844" cy="1287349"/>
              <a:chOff x="509587" y="1038952"/>
              <a:chExt cx="6840297" cy="1287349"/>
            </a:xfrm>
          </p:grpSpPr>
          <p:sp>
            <p:nvSpPr>
              <p:cNvPr id="4" name="TextBox 3">
                <a:extLst>
                  <a:ext uri="{FF2B5EF4-FFF2-40B4-BE49-F238E27FC236}">
                    <a16:creationId xmlns:a16="http://schemas.microsoft.com/office/drawing/2014/main" id="{729C9F32-DA7B-4050-95B0-34F918F1DF57}"/>
                  </a:ext>
                </a:extLst>
              </p:cNvPr>
              <p:cNvSpPr txBox="1"/>
              <p:nvPr/>
            </p:nvSpPr>
            <p:spPr>
              <a:xfrm>
                <a:off x="509587" y="1439435"/>
                <a:ext cx="6840297"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Parking</a:t>
                </a:r>
              </a:p>
            </p:txBody>
          </p:sp>
          <p:pic>
            <p:nvPicPr>
              <p:cNvPr id="11" name="Graphic 10" descr="Car">
                <a:extLst>
                  <a:ext uri="{FF2B5EF4-FFF2-40B4-BE49-F238E27FC236}">
                    <a16:creationId xmlns:a16="http://schemas.microsoft.com/office/drawing/2014/main" id="{8880D6C9-2091-499F-A3B6-7654BCF878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37459" y="1038952"/>
                <a:ext cx="1287349" cy="1287349"/>
              </a:xfrm>
              <a:prstGeom prst="rect">
                <a:avLst/>
              </a:prstGeom>
            </p:spPr>
          </p:pic>
        </p:grpSp>
        <p:grpSp>
          <p:nvGrpSpPr>
            <p:cNvPr id="17" name="Group 16">
              <a:extLst>
                <a:ext uri="{FF2B5EF4-FFF2-40B4-BE49-F238E27FC236}">
                  <a16:creationId xmlns:a16="http://schemas.microsoft.com/office/drawing/2014/main" id="{5A72F4B2-4348-4319-9C23-A050B83F1D1F}"/>
                </a:ext>
              </a:extLst>
            </p:cNvPr>
            <p:cNvGrpSpPr/>
            <p:nvPr/>
          </p:nvGrpSpPr>
          <p:grpSpPr>
            <a:xfrm>
              <a:off x="509587" y="2554799"/>
              <a:ext cx="5894295" cy="1287349"/>
              <a:chOff x="509587" y="2326301"/>
              <a:chExt cx="6615220" cy="1287349"/>
            </a:xfrm>
          </p:grpSpPr>
          <p:sp>
            <p:nvSpPr>
              <p:cNvPr id="6" name="TextBox 5">
                <a:extLst>
                  <a:ext uri="{FF2B5EF4-FFF2-40B4-BE49-F238E27FC236}">
                    <a16:creationId xmlns:a16="http://schemas.microsoft.com/office/drawing/2014/main" id="{B74F7ECA-0FE2-491E-8FFE-E6058ADC6778}"/>
                  </a:ext>
                </a:extLst>
              </p:cNvPr>
              <p:cNvSpPr txBox="1"/>
              <p:nvPr/>
            </p:nvSpPr>
            <p:spPr>
              <a:xfrm>
                <a:off x="509587" y="2678608"/>
                <a:ext cx="6615220"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Joint Development</a:t>
                </a:r>
              </a:p>
            </p:txBody>
          </p:sp>
          <p:pic>
            <p:nvPicPr>
              <p:cNvPr id="13" name="Graphic 12" descr="City">
                <a:extLst>
                  <a:ext uri="{FF2B5EF4-FFF2-40B4-BE49-F238E27FC236}">
                    <a16:creationId xmlns:a16="http://schemas.microsoft.com/office/drawing/2014/main" id="{2E401149-C5D8-4E89-94DC-F315079138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37458" y="2326301"/>
                <a:ext cx="1287349" cy="1287349"/>
              </a:xfrm>
              <a:prstGeom prst="rect">
                <a:avLst/>
              </a:prstGeom>
            </p:spPr>
          </p:pic>
        </p:grpSp>
        <p:grpSp>
          <p:nvGrpSpPr>
            <p:cNvPr id="19" name="Group 18">
              <a:extLst>
                <a:ext uri="{FF2B5EF4-FFF2-40B4-BE49-F238E27FC236}">
                  <a16:creationId xmlns:a16="http://schemas.microsoft.com/office/drawing/2014/main" id="{565D1930-2F56-48C1-BE5C-4255F4F7C62B}"/>
                </a:ext>
              </a:extLst>
            </p:cNvPr>
            <p:cNvGrpSpPr/>
            <p:nvPr/>
          </p:nvGrpSpPr>
          <p:grpSpPr>
            <a:xfrm>
              <a:off x="509587" y="4810921"/>
              <a:ext cx="6094844" cy="1231434"/>
              <a:chOff x="652336" y="4745132"/>
              <a:chExt cx="6840297" cy="1231434"/>
            </a:xfrm>
          </p:grpSpPr>
          <p:sp>
            <p:nvSpPr>
              <p:cNvPr id="9" name="TextBox 8">
                <a:extLst>
                  <a:ext uri="{FF2B5EF4-FFF2-40B4-BE49-F238E27FC236}">
                    <a16:creationId xmlns:a16="http://schemas.microsoft.com/office/drawing/2014/main" id="{2EE9C6AE-2DF6-485B-A492-D1F133D95ADC}"/>
                  </a:ext>
                </a:extLst>
              </p:cNvPr>
              <p:cNvSpPr txBox="1"/>
              <p:nvPr/>
            </p:nvSpPr>
            <p:spPr>
              <a:xfrm>
                <a:off x="652336" y="5156955"/>
                <a:ext cx="6840297"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Scooters</a:t>
                </a:r>
              </a:p>
            </p:txBody>
          </p:sp>
          <p:pic>
            <p:nvPicPr>
              <p:cNvPr id="15" name="Graphic 14" descr="Scooter">
                <a:extLst>
                  <a:ext uri="{FF2B5EF4-FFF2-40B4-BE49-F238E27FC236}">
                    <a16:creationId xmlns:a16="http://schemas.microsoft.com/office/drawing/2014/main" id="{17F0FCEF-23BF-41C5-8C9E-45F421C504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5415" y="4745132"/>
                <a:ext cx="1231434" cy="1231434"/>
              </a:xfrm>
              <a:prstGeom prst="rect">
                <a:avLst/>
              </a:prstGeom>
            </p:spPr>
          </p:pic>
        </p:grpSp>
        <p:sp>
          <p:nvSpPr>
            <p:cNvPr id="20" name="TextBox 19">
              <a:extLst>
                <a:ext uri="{FF2B5EF4-FFF2-40B4-BE49-F238E27FC236}">
                  <a16:creationId xmlns:a16="http://schemas.microsoft.com/office/drawing/2014/main" id="{F9D812A2-5783-4D30-A981-92CB57A85E54}"/>
                </a:ext>
              </a:extLst>
            </p:cNvPr>
            <p:cNvSpPr txBox="1"/>
            <p:nvPr/>
          </p:nvSpPr>
          <p:spPr>
            <a:xfrm>
              <a:off x="7771246" y="1538513"/>
              <a:ext cx="861774" cy="4503841"/>
            </a:xfrm>
            <a:prstGeom prst="rect">
              <a:avLst/>
            </a:prstGeom>
            <a:solidFill>
              <a:srgbClr val="FFFF00">
                <a:alpha val="50000"/>
              </a:srgbClr>
            </a:solidFill>
            <a:ln>
              <a:solidFill>
                <a:schemeClr val="bg1"/>
              </a:solidFill>
            </a:ln>
          </p:spPr>
          <p:style>
            <a:lnRef idx="0">
              <a:scrgbClr r="0" g="0" b="0"/>
            </a:lnRef>
            <a:fillRef idx="0">
              <a:scrgbClr r="0" g="0" b="0"/>
            </a:fillRef>
            <a:effectRef idx="0">
              <a:scrgbClr r="0" g="0" b="0"/>
            </a:effectRef>
            <a:fontRef idx="minor">
              <a:schemeClr val="lt1"/>
            </a:fontRef>
          </p:style>
          <p:txBody>
            <a:bodyPr vert="vert" wrap="square" rtlCol="0">
              <a:spAutoFit/>
            </a:bodyPr>
            <a:lstStyle/>
            <a:p>
              <a:pPr algn="ctr"/>
              <a:r>
                <a:rPr lang="en-US" sz="4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STATION SITES</a:t>
              </a:r>
            </a:p>
          </p:txBody>
        </p:sp>
        <p:sp>
          <p:nvSpPr>
            <p:cNvPr id="21" name="Rectangle 20">
              <a:extLst>
                <a:ext uri="{FF2B5EF4-FFF2-40B4-BE49-F238E27FC236}">
                  <a16:creationId xmlns:a16="http://schemas.microsoft.com/office/drawing/2014/main" id="{C0C3E646-EFB3-4C8C-804F-2B953429A150}"/>
                </a:ext>
              </a:extLst>
            </p:cNvPr>
            <p:cNvSpPr/>
            <p:nvPr/>
          </p:nvSpPr>
          <p:spPr>
            <a:xfrm>
              <a:off x="509587" y="1538513"/>
              <a:ext cx="7265170" cy="4503841"/>
            </a:xfrm>
            <a:prstGeom prst="rect">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C00931F9-B4F3-4782-82BB-615AC1D8A3C2}"/>
              </a:ext>
            </a:extLst>
          </p:cNvPr>
          <p:cNvGrpSpPr/>
          <p:nvPr/>
        </p:nvGrpSpPr>
        <p:grpSpPr>
          <a:xfrm>
            <a:off x="572018" y="1515452"/>
            <a:ext cx="9570720" cy="4503841"/>
            <a:chOff x="922410" y="6463007"/>
            <a:chExt cx="10297931" cy="3936116"/>
          </a:xfrm>
        </p:grpSpPr>
        <p:grpSp>
          <p:nvGrpSpPr>
            <p:cNvPr id="23" name="Group 22">
              <a:extLst>
                <a:ext uri="{FF2B5EF4-FFF2-40B4-BE49-F238E27FC236}">
                  <a16:creationId xmlns:a16="http://schemas.microsoft.com/office/drawing/2014/main" id="{025D2391-EB56-4C53-A591-EAA3200E1635}"/>
                </a:ext>
              </a:extLst>
            </p:cNvPr>
            <p:cNvGrpSpPr/>
            <p:nvPr/>
          </p:nvGrpSpPr>
          <p:grpSpPr>
            <a:xfrm>
              <a:off x="922410" y="6463007"/>
              <a:ext cx="10297931" cy="3936116"/>
              <a:chOff x="534996" y="5719228"/>
              <a:chExt cx="10297931" cy="3936116"/>
            </a:xfrm>
          </p:grpSpPr>
          <p:sp>
            <p:nvSpPr>
              <p:cNvPr id="24" name="TextBox 23">
                <a:extLst>
                  <a:ext uri="{FF2B5EF4-FFF2-40B4-BE49-F238E27FC236}">
                    <a16:creationId xmlns:a16="http://schemas.microsoft.com/office/drawing/2014/main" id="{F31CA45E-0019-4D66-8C1C-30C0273274D0}"/>
                  </a:ext>
                </a:extLst>
              </p:cNvPr>
              <p:cNvSpPr txBox="1"/>
              <p:nvPr/>
            </p:nvSpPr>
            <p:spPr>
              <a:xfrm>
                <a:off x="9294044" y="5719228"/>
                <a:ext cx="1538883" cy="3936116"/>
              </a:xfrm>
              <a:prstGeom prst="rect">
                <a:avLst/>
              </a:prstGeom>
              <a:solidFill>
                <a:srgbClr val="FFFF00">
                  <a:alpha val="50000"/>
                </a:srgbClr>
              </a:solidFill>
              <a:ln>
                <a:solidFill>
                  <a:schemeClr val="bg1"/>
                </a:solidFill>
              </a:ln>
            </p:spPr>
            <p:style>
              <a:lnRef idx="0">
                <a:scrgbClr r="0" g="0" b="0"/>
              </a:lnRef>
              <a:fillRef idx="0">
                <a:scrgbClr r="0" g="0" b="0"/>
              </a:fillRef>
              <a:effectRef idx="0">
                <a:scrgbClr r="0" g="0" b="0"/>
              </a:effectRef>
              <a:fontRef idx="minor">
                <a:schemeClr val="lt1"/>
              </a:fontRef>
            </p:style>
            <p:txBody>
              <a:bodyPr vert="vert" wrap="square" rtlCol="0">
                <a:spAutoFit/>
              </a:bodyPr>
              <a:lstStyle/>
              <a:p>
                <a:pPr algn="ctr"/>
                <a:r>
                  <a:rPr lang="en-US" sz="4400" dirty="0">
                    <a:ln w="0"/>
                    <a:solidFill>
                      <a:schemeClr val="tx1"/>
                    </a:solidFill>
                    <a:effectLst>
                      <a:outerShdw blurRad="38100" dist="19050" dir="2700000" algn="tl" rotWithShape="0">
                        <a:schemeClr val="dk1">
                          <a:alpha val="40000"/>
                        </a:schemeClr>
                      </a:outerShdw>
                    </a:effectLst>
                  </a:rPr>
                  <a:t>SURROUNDING COMMUNITIES</a:t>
                </a:r>
                <a:endParaRPr lang="en-US" sz="4400" dirty="0"/>
              </a:p>
            </p:txBody>
          </p:sp>
          <p:sp>
            <p:nvSpPr>
              <p:cNvPr id="25" name="Rectangle 24">
                <a:extLst>
                  <a:ext uri="{FF2B5EF4-FFF2-40B4-BE49-F238E27FC236}">
                    <a16:creationId xmlns:a16="http://schemas.microsoft.com/office/drawing/2014/main" id="{287EF731-A3E3-4C8C-BF96-B9DF7D3DC14C}"/>
                  </a:ext>
                </a:extLst>
              </p:cNvPr>
              <p:cNvSpPr/>
              <p:nvPr/>
            </p:nvSpPr>
            <p:spPr>
              <a:xfrm>
                <a:off x="534996" y="5719228"/>
                <a:ext cx="7728683" cy="3936115"/>
              </a:xfrm>
              <a:prstGeom prst="rect">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grpSp>
        <p:sp>
          <p:nvSpPr>
            <p:cNvPr id="28" name="TextBox 27">
              <a:extLst>
                <a:ext uri="{FF2B5EF4-FFF2-40B4-BE49-F238E27FC236}">
                  <a16:creationId xmlns:a16="http://schemas.microsoft.com/office/drawing/2014/main" id="{2C0CCCD2-48AA-445C-9B25-9614B26F65AD}"/>
                </a:ext>
              </a:extLst>
            </p:cNvPr>
            <p:cNvSpPr txBox="1"/>
            <p:nvPr/>
          </p:nvSpPr>
          <p:spPr>
            <a:xfrm>
              <a:off x="1547234" y="7103106"/>
              <a:ext cx="6094844"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First/Last Mile</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11732BD0-519B-4156-836A-3C75336A55BA}"/>
                </a:ext>
              </a:extLst>
            </p:cNvPr>
            <p:cNvSpPr txBox="1"/>
            <p:nvPr/>
          </p:nvSpPr>
          <p:spPr>
            <a:xfrm>
              <a:off x="1547233" y="8602508"/>
              <a:ext cx="6094844"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Land Use Planning</a:t>
              </a:r>
            </a:p>
          </p:txBody>
        </p:sp>
        <p:pic>
          <p:nvPicPr>
            <p:cNvPr id="33" name="Graphic 32" descr="Flag">
              <a:extLst>
                <a:ext uri="{FF2B5EF4-FFF2-40B4-BE49-F238E27FC236}">
                  <a16:creationId xmlns:a16="http://schemas.microsoft.com/office/drawing/2014/main" id="{F7A9BDED-3702-4DF6-9735-6A0633D3E1A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59756" y="6958327"/>
              <a:ext cx="914400" cy="914400"/>
            </a:xfrm>
            <a:prstGeom prst="rect">
              <a:avLst/>
            </a:prstGeom>
          </p:spPr>
        </p:pic>
        <p:pic>
          <p:nvPicPr>
            <p:cNvPr id="35" name="Graphic 34" descr="List">
              <a:extLst>
                <a:ext uri="{FF2B5EF4-FFF2-40B4-BE49-F238E27FC236}">
                  <a16:creationId xmlns:a16="http://schemas.microsoft.com/office/drawing/2014/main" id="{C1F8385B-6F95-48A0-8E43-425BA57F337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37499" y="8318538"/>
              <a:ext cx="914400" cy="914400"/>
            </a:xfrm>
            <a:prstGeom prst="rect">
              <a:avLst/>
            </a:prstGeom>
          </p:spPr>
        </p:pic>
      </p:grpSp>
      <p:grpSp>
        <p:nvGrpSpPr>
          <p:cNvPr id="14" name="Group 13">
            <a:extLst>
              <a:ext uri="{FF2B5EF4-FFF2-40B4-BE49-F238E27FC236}">
                <a16:creationId xmlns:a16="http://schemas.microsoft.com/office/drawing/2014/main" id="{68DE93DD-C74A-4D93-9A3B-21A002D5257E}"/>
              </a:ext>
            </a:extLst>
          </p:cNvPr>
          <p:cNvGrpSpPr/>
          <p:nvPr/>
        </p:nvGrpSpPr>
        <p:grpSpPr>
          <a:xfrm>
            <a:off x="568284" y="1520703"/>
            <a:ext cx="10477688" cy="4509347"/>
            <a:chOff x="568284" y="1509945"/>
            <a:chExt cx="10477688" cy="4509347"/>
          </a:xfrm>
        </p:grpSpPr>
        <p:grpSp>
          <p:nvGrpSpPr>
            <p:cNvPr id="8" name="Group 7">
              <a:extLst>
                <a:ext uri="{FF2B5EF4-FFF2-40B4-BE49-F238E27FC236}">
                  <a16:creationId xmlns:a16="http://schemas.microsoft.com/office/drawing/2014/main" id="{515B7134-1BB6-4460-9EE6-43F04B6049E8}"/>
                </a:ext>
              </a:extLst>
            </p:cNvPr>
            <p:cNvGrpSpPr/>
            <p:nvPr/>
          </p:nvGrpSpPr>
          <p:grpSpPr>
            <a:xfrm>
              <a:off x="568284" y="1509945"/>
              <a:ext cx="10477688" cy="4509347"/>
              <a:chOff x="1017187" y="1944256"/>
              <a:chExt cx="10477688" cy="4509347"/>
            </a:xfrm>
          </p:grpSpPr>
          <p:pic>
            <p:nvPicPr>
              <p:cNvPr id="48" name="Graphic 47" descr="Handshake" hidden="1">
                <a:extLst>
                  <a:ext uri="{FF2B5EF4-FFF2-40B4-BE49-F238E27FC236}">
                    <a16:creationId xmlns:a16="http://schemas.microsoft.com/office/drawing/2014/main" id="{9F15BFEB-C6B0-4060-8011-FDC00C3CBEF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405142" y="2362502"/>
                <a:ext cx="914400" cy="914400"/>
              </a:xfrm>
              <a:prstGeom prst="rect">
                <a:avLst/>
              </a:prstGeom>
            </p:spPr>
          </p:pic>
          <p:grpSp>
            <p:nvGrpSpPr>
              <p:cNvPr id="40" name="Group 39">
                <a:extLst>
                  <a:ext uri="{FF2B5EF4-FFF2-40B4-BE49-F238E27FC236}">
                    <a16:creationId xmlns:a16="http://schemas.microsoft.com/office/drawing/2014/main" id="{2164D3CB-08D9-4F59-849A-05CDF6C9A416}"/>
                  </a:ext>
                </a:extLst>
              </p:cNvPr>
              <p:cNvGrpSpPr/>
              <p:nvPr/>
            </p:nvGrpSpPr>
            <p:grpSpPr>
              <a:xfrm>
                <a:off x="1017187" y="1944256"/>
                <a:ext cx="10477688" cy="4509347"/>
                <a:chOff x="750550" y="6157612"/>
                <a:chExt cx="10477688" cy="4509347"/>
              </a:xfrm>
            </p:grpSpPr>
            <p:grpSp>
              <p:nvGrpSpPr>
                <p:cNvPr id="41" name="Group 40">
                  <a:extLst>
                    <a:ext uri="{FF2B5EF4-FFF2-40B4-BE49-F238E27FC236}">
                      <a16:creationId xmlns:a16="http://schemas.microsoft.com/office/drawing/2014/main" id="{89810FFD-FEAB-4C2D-81ED-30115D6F224D}"/>
                    </a:ext>
                  </a:extLst>
                </p:cNvPr>
                <p:cNvGrpSpPr/>
                <p:nvPr/>
              </p:nvGrpSpPr>
              <p:grpSpPr>
                <a:xfrm>
                  <a:off x="750550" y="6157612"/>
                  <a:ext cx="10477688" cy="4509347"/>
                  <a:chOff x="363136" y="5413833"/>
                  <a:chExt cx="10477688" cy="4509347"/>
                </a:xfrm>
              </p:grpSpPr>
              <p:sp>
                <p:nvSpPr>
                  <p:cNvPr id="46" name="TextBox 45">
                    <a:extLst>
                      <a:ext uri="{FF2B5EF4-FFF2-40B4-BE49-F238E27FC236}">
                        <a16:creationId xmlns:a16="http://schemas.microsoft.com/office/drawing/2014/main" id="{1E52D75F-48F6-4E80-BFEC-510A56769ACE}"/>
                      </a:ext>
                    </a:extLst>
                  </p:cNvPr>
                  <p:cNvSpPr txBox="1"/>
                  <p:nvPr/>
                </p:nvSpPr>
                <p:spPr>
                  <a:xfrm>
                    <a:off x="9979050" y="5413833"/>
                    <a:ext cx="861774" cy="4486569"/>
                  </a:xfrm>
                  <a:prstGeom prst="rect">
                    <a:avLst/>
                  </a:prstGeom>
                  <a:solidFill>
                    <a:srgbClr val="FFFF00">
                      <a:alpha val="50000"/>
                    </a:srgbClr>
                  </a:solidFill>
                  <a:ln>
                    <a:solidFill>
                      <a:schemeClr val="bg1"/>
                    </a:solidFill>
                  </a:ln>
                </p:spPr>
                <p:style>
                  <a:lnRef idx="0">
                    <a:scrgbClr r="0" g="0" b="0"/>
                  </a:lnRef>
                  <a:fillRef idx="0">
                    <a:scrgbClr r="0" g="0" b="0"/>
                  </a:fillRef>
                  <a:effectRef idx="0">
                    <a:scrgbClr r="0" g="0" b="0"/>
                  </a:effectRef>
                  <a:fontRef idx="minor">
                    <a:schemeClr val="lt1"/>
                  </a:fontRef>
                </p:style>
                <p:txBody>
                  <a:bodyPr vert="vert" wrap="square" rtlCol="0">
                    <a:spAutoFit/>
                  </a:bodyPr>
                  <a:lstStyle/>
                  <a:p>
                    <a:pPr algn="ctr"/>
                    <a:r>
                      <a:rPr lang="en-US" sz="4400" dirty="0">
                        <a:ln w="0"/>
                        <a:solidFill>
                          <a:schemeClr val="tx1"/>
                        </a:solidFill>
                        <a:effectLst>
                          <a:outerShdw blurRad="38100" dist="19050" dir="2700000" algn="tl" rotWithShape="0">
                            <a:schemeClr val="dk1">
                              <a:alpha val="40000"/>
                            </a:schemeClr>
                          </a:outerShdw>
                        </a:effectLst>
                      </a:rPr>
                      <a:t>COUNTY-WIDE</a:t>
                    </a:r>
                    <a:endParaRPr lang="en-US" sz="4400" dirty="0"/>
                  </a:p>
                </p:txBody>
              </p:sp>
              <p:sp>
                <p:nvSpPr>
                  <p:cNvPr id="47" name="Rectangle 46">
                    <a:extLst>
                      <a:ext uri="{FF2B5EF4-FFF2-40B4-BE49-F238E27FC236}">
                        <a16:creationId xmlns:a16="http://schemas.microsoft.com/office/drawing/2014/main" id="{1A64D05A-4CD1-49FC-8DB2-EEF1A130650F}"/>
                      </a:ext>
                    </a:extLst>
                  </p:cNvPr>
                  <p:cNvSpPr/>
                  <p:nvPr/>
                </p:nvSpPr>
                <p:spPr>
                  <a:xfrm>
                    <a:off x="363136" y="5428447"/>
                    <a:ext cx="7186640" cy="4494733"/>
                  </a:xfrm>
                  <a:prstGeom prst="rect">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grpSp>
            <p:sp>
              <p:nvSpPr>
                <p:cNvPr id="42" name="TextBox 41">
                  <a:extLst>
                    <a:ext uri="{FF2B5EF4-FFF2-40B4-BE49-F238E27FC236}">
                      <a16:creationId xmlns:a16="http://schemas.microsoft.com/office/drawing/2014/main" id="{97EE3C07-05BA-4585-A29F-8960956919D1}"/>
                    </a:ext>
                  </a:extLst>
                </p:cNvPr>
                <p:cNvSpPr txBox="1"/>
                <p:nvPr/>
              </p:nvSpPr>
              <p:spPr>
                <a:xfrm>
                  <a:off x="1159032" y="7364927"/>
                  <a:ext cx="6094844"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Private transit projects</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sp>
              <p:nvSpPr>
                <p:cNvPr id="43" name="TextBox 42">
                  <a:extLst>
                    <a:ext uri="{FF2B5EF4-FFF2-40B4-BE49-F238E27FC236}">
                      <a16:creationId xmlns:a16="http://schemas.microsoft.com/office/drawing/2014/main" id="{502411E4-C8A0-49A4-9ED9-8F2AF0EC26FC}"/>
                    </a:ext>
                  </a:extLst>
                </p:cNvPr>
                <p:cNvSpPr txBox="1"/>
                <p:nvPr/>
              </p:nvSpPr>
              <p:spPr>
                <a:xfrm>
                  <a:off x="1183093" y="7983758"/>
                  <a:ext cx="6094844" cy="2554545"/>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Changing the car culture</a:t>
                  </a:r>
                </a:p>
                <a:p>
                  <a:pPr marL="914400" lvl="1" indent="-457200">
                    <a:spcAft>
                      <a:spcPts val="600"/>
                    </a:spcAft>
                    <a:buFont typeface="Arial" panose="020B0604020202020204" pitchFamily="34" charset="0"/>
                    <a:buChar char="•"/>
                    <a:defRPr/>
                  </a:pPr>
                  <a:r>
                    <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rPr>
                    <a:t>Toll lanes</a:t>
                  </a:r>
                </a:p>
                <a:p>
                  <a:pPr marL="914400" lvl="1"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Congestion pricing</a:t>
                  </a:r>
                </a:p>
                <a:p>
                  <a:pPr marL="914400" lvl="1"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Free transit!!!!</a:t>
                  </a:r>
                </a:p>
                <a:p>
                  <a:pPr marL="914400" lvl="1" indent="-457200">
                    <a:spcAft>
                      <a:spcPts val="600"/>
                    </a:spcAft>
                    <a:buFont typeface="Arial" panose="020B0604020202020204" pitchFamily="34" charset="0"/>
                    <a:buChar char="•"/>
                    <a:defRPr/>
                  </a:pP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grpSp>
          <p:grpSp>
            <p:nvGrpSpPr>
              <p:cNvPr id="53" name="Group 52">
                <a:extLst>
                  <a:ext uri="{FF2B5EF4-FFF2-40B4-BE49-F238E27FC236}">
                    <a16:creationId xmlns:a16="http://schemas.microsoft.com/office/drawing/2014/main" id="{2BA12963-CDAB-4072-8F91-01E8776F162E}"/>
                  </a:ext>
                </a:extLst>
              </p:cNvPr>
              <p:cNvGrpSpPr/>
              <p:nvPr/>
            </p:nvGrpSpPr>
            <p:grpSpPr>
              <a:xfrm>
                <a:off x="6245973" y="4451230"/>
                <a:ext cx="1654594" cy="1654594"/>
                <a:chOff x="6215839" y="8835730"/>
                <a:chExt cx="1654594" cy="1654594"/>
              </a:xfrm>
            </p:grpSpPr>
            <p:pic>
              <p:nvPicPr>
                <p:cNvPr id="52" name="Graphic 51" descr="Car">
                  <a:extLst>
                    <a:ext uri="{FF2B5EF4-FFF2-40B4-BE49-F238E27FC236}">
                      <a16:creationId xmlns:a16="http://schemas.microsoft.com/office/drawing/2014/main" id="{ACDF1804-911F-4A59-A6F3-670F909C1B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15839" y="8835730"/>
                  <a:ext cx="1654594" cy="1654594"/>
                </a:xfrm>
                <a:prstGeom prst="rect">
                  <a:avLst/>
                </a:prstGeom>
              </p:spPr>
            </p:pic>
            <p:pic>
              <p:nvPicPr>
                <p:cNvPr id="50" name="Graphic 49" descr="No sign">
                  <a:extLst>
                    <a:ext uri="{FF2B5EF4-FFF2-40B4-BE49-F238E27FC236}">
                      <a16:creationId xmlns:a16="http://schemas.microsoft.com/office/drawing/2014/main" id="{3D336E48-2E3C-4178-B02E-A0BCF287245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512982" y="9132873"/>
                  <a:ext cx="1060308" cy="1060308"/>
                </a:xfrm>
                <a:prstGeom prst="rect">
                  <a:avLst/>
                </a:prstGeom>
              </p:spPr>
            </p:pic>
          </p:grpSp>
        </p:grpSp>
        <p:sp>
          <p:nvSpPr>
            <p:cNvPr id="44" name="TextBox 43">
              <a:extLst>
                <a:ext uri="{FF2B5EF4-FFF2-40B4-BE49-F238E27FC236}">
                  <a16:creationId xmlns:a16="http://schemas.microsoft.com/office/drawing/2014/main" id="{E9EE3A35-E724-4202-9BCE-76ADDFF7F327}"/>
                </a:ext>
              </a:extLst>
            </p:cNvPr>
            <p:cNvSpPr txBox="1"/>
            <p:nvPr/>
          </p:nvSpPr>
          <p:spPr>
            <a:xfrm>
              <a:off x="976766" y="2065836"/>
              <a:ext cx="6094844" cy="523220"/>
            </a:xfrm>
            <a:prstGeom prst="rect">
              <a:avLst/>
            </a:prstGeom>
            <a:noFill/>
          </p:spPr>
          <p:txBody>
            <a:bodyPr wrap="square" rtlCol="0">
              <a:spAutoFit/>
            </a:bodyPr>
            <a:lstStyle/>
            <a:p>
              <a:pPr marL="457200" marR="0" lvl="0" indent="-457200" algn="l" defTabSz="457200" rtl="0" eaLnBrk="1" fontAlgn="base" latinLnBrk="0" hangingPunct="1">
                <a:lnSpc>
                  <a:spcPct val="100000"/>
                </a:lnSpc>
                <a:spcBef>
                  <a:spcPct val="0"/>
                </a:spcBef>
                <a:spcAft>
                  <a:spcPts val="600"/>
                </a:spcAft>
                <a:buClrTx/>
                <a:buSzTx/>
                <a:buFont typeface="Arial" panose="020B0604020202020204" pitchFamily="34" charset="0"/>
                <a:buChar char="•"/>
                <a:tabLst/>
                <a:defRPr/>
              </a:pPr>
              <a:r>
                <a:rPr lang="en-US" altLang="en-US" sz="2800" dirty="0">
                  <a:solidFill>
                    <a:prstClr val="white"/>
                  </a:solidFill>
                  <a:latin typeface="Arial Black" panose="020B0A04020102020204" pitchFamily="34" charset="0"/>
                </a:rPr>
                <a:t>Grant writing assistance</a:t>
              </a:r>
              <a:endParaRPr kumimoji="0" lang="en-US" altLang="en-U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Arial" panose="020B0604020202020204" pitchFamily="34" charset="0"/>
              </a:endParaRPr>
            </a:p>
          </p:txBody>
        </p:sp>
        <p:pic>
          <p:nvPicPr>
            <p:cNvPr id="12" name="Graphic 11" descr="Pencil">
              <a:extLst>
                <a:ext uri="{FF2B5EF4-FFF2-40B4-BE49-F238E27FC236}">
                  <a16:creationId xmlns:a16="http://schemas.microsoft.com/office/drawing/2014/main" id="{F12857B9-E4B4-4239-8BDA-43CD42743C6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626361" y="2092619"/>
              <a:ext cx="914400" cy="914400"/>
            </a:xfrm>
            <a:prstGeom prst="rect">
              <a:avLst/>
            </a:prstGeom>
          </p:spPr>
        </p:pic>
      </p:grpSp>
    </p:spTree>
    <p:extLst>
      <p:ext uri="{BB962C8B-B14F-4D97-AF65-F5344CB8AC3E}">
        <p14:creationId xmlns:p14="http://schemas.microsoft.com/office/powerpoint/2010/main" val="244277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0-#ppt_w/2"/>
                                          </p:val>
                                        </p:tav>
                                        <p:tav tm="100000">
                                          <p:val>
                                            <p:strVal val="#ppt_x"/>
                                          </p:val>
                                        </p:tav>
                                      </p:tavLst>
                                    </p:anim>
                                    <p:anim calcmode="lin" valueType="num">
                                      <p:cBhvr additive="base">
                                        <p:cTn id="1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2638425" y="1275492"/>
            <a:ext cx="6915150" cy="2952750"/>
          </a:xfrm>
          <a:solidFill>
            <a:schemeClr val="bg1">
              <a:alpha val="84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4862329" y="382369"/>
            <a:ext cx="2467342" cy="64633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3600" dirty="0">
                <a:ln>
                  <a:solidFill>
                    <a:schemeClr val="tx1"/>
                  </a:solidFill>
                </a:ln>
                <a:solidFill>
                  <a:schemeClr val="bg1"/>
                </a:solidFill>
                <a:latin typeface="Arial Black" panose="020B0A04020102020204" pitchFamily="34" charset="0"/>
              </a:rPr>
              <a:t>THE END</a:t>
            </a:r>
            <a:endParaRPr kumimoji="0" lang="en-US" sz="3600" b="0" i="0" u="none" strike="noStrike" kern="1200" cap="none" spc="0" normalizeH="0" baseline="0" noProof="0" dirty="0">
              <a:ln>
                <a:solidFill>
                  <a:schemeClr val="tx1"/>
                </a:solidFill>
              </a:ln>
              <a:solidFill>
                <a:schemeClr val="bg1"/>
              </a:solidFill>
              <a:effectLst/>
              <a:uLnTx/>
              <a:uFillTx/>
              <a:latin typeface="Arial Black" panose="020B0A04020102020204" pitchFamily="34" charset="0"/>
            </a:endParaRPr>
          </a:p>
        </p:txBody>
      </p:sp>
      <p:pic>
        <p:nvPicPr>
          <p:cNvPr id="10" name="Picture 9">
            <a:extLst>
              <a:ext uri="{FF2B5EF4-FFF2-40B4-BE49-F238E27FC236}">
                <a16:creationId xmlns:a16="http://schemas.microsoft.com/office/drawing/2014/main" id="{C65726B6-A2F4-4F53-945B-84A379E759F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238500" y="1465992"/>
            <a:ext cx="5715000" cy="2571750"/>
          </a:xfrm>
          <a:prstGeom prst="rect">
            <a:avLst/>
          </a:prstGeom>
        </p:spPr>
      </p:pic>
    </p:spTree>
    <p:extLst>
      <p:ext uri="{BB962C8B-B14F-4D97-AF65-F5344CB8AC3E}">
        <p14:creationId xmlns:p14="http://schemas.microsoft.com/office/powerpoint/2010/main" val="813690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2E5C5F6-46D0-4D45-A68E-274F80B8AB37}"/>
              </a:ext>
            </a:extLst>
          </p:cNvPr>
          <p:cNvSpPr/>
          <p:nvPr/>
        </p:nvSpPr>
        <p:spPr>
          <a:xfrm>
            <a:off x="354138" y="1117599"/>
            <a:ext cx="11468407" cy="5579269"/>
          </a:xfrm>
          <a:prstGeom prst="rect">
            <a:avLst/>
          </a:prstGeom>
          <a:solidFill>
            <a:schemeClr val="tx1">
              <a:alpha val="8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54138" y="161131"/>
            <a:ext cx="11468407" cy="85232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r>
              <a:rPr lang="en-US" altLang="en-US" sz="48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t>RE-IMAGINING LA COUNTY</a:t>
            </a:r>
            <a:br>
              <a:rPr lang="en-US" altLang="en-US" sz="3200" b="1" dirty="0">
                <a:solidFill>
                  <a:schemeClr val="bg1"/>
                </a:solidFill>
                <a:latin typeface="Arial Black" panose="020B0A04020102020204" pitchFamily="34" charset="0"/>
                <a:ea typeface="ScalaSansLF-Italic"/>
                <a:cs typeface="ScalaSansLF-Italic"/>
              </a:rPr>
            </a:br>
            <a:endParaRPr lang="en-US" altLang="en-US" sz="48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grpSp>
        <p:nvGrpSpPr>
          <p:cNvPr id="5" name="Group 4">
            <a:extLst>
              <a:ext uri="{FF2B5EF4-FFF2-40B4-BE49-F238E27FC236}">
                <a16:creationId xmlns:a16="http://schemas.microsoft.com/office/drawing/2014/main" id="{E5E65505-5F83-496D-9115-5D1BA5C8D063}"/>
              </a:ext>
            </a:extLst>
          </p:cNvPr>
          <p:cNvGrpSpPr/>
          <p:nvPr/>
        </p:nvGrpSpPr>
        <p:grpSpPr>
          <a:xfrm>
            <a:off x="1837517" y="1503996"/>
            <a:ext cx="3048000" cy="2205798"/>
            <a:chOff x="601634" y="1334770"/>
            <a:chExt cx="3048000" cy="2205798"/>
          </a:xfrm>
        </p:grpSpPr>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24ADBF5B-5CD0-47FB-A3E2-CFC7D581A5B0}"/>
                    </a:ext>
                  </a:extLst>
                </p:cNvPr>
                <p:cNvGraphicFramePr>
                  <a:graphicFrameLocks noChangeAspect="1"/>
                </p:cNvGraphicFramePr>
                <p:nvPr>
                  <p:extLst>
                    <p:ext uri="{D42A27DB-BD31-4B8C-83A1-F6EECF244321}">
                      <p14:modId xmlns:p14="http://schemas.microsoft.com/office/powerpoint/2010/main" val="1168170178"/>
                    </p:ext>
                  </p:extLst>
                </p:nvPr>
              </p:nvGraphicFramePr>
              <p:xfrm>
                <a:off x="601634" y="1826068"/>
                <a:ext cx="3048000" cy="1714500"/>
              </p:xfrm>
              <a:graphic>
                <a:graphicData uri="http://schemas.microsoft.com/office/powerpoint/2016/sectionzoom">
                  <psez:sectionZm>
                    <psez:sectionZmObj sectionId="{29884C02-5173-4D87-AC0E-163AA5F8DDD2}">
                      <psez:zmPr id="{B397E2AE-BDB7-4A10-A46D-9175AF1B5A1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0" name="Section Zoom 9">
                  <a:hlinkClick r:id="rId6" action="ppaction://hlinksldjump"/>
                  <a:extLst>
                    <a:ext uri="{FF2B5EF4-FFF2-40B4-BE49-F238E27FC236}">
                      <a16:creationId xmlns:a16="http://schemas.microsoft.com/office/drawing/2014/main" id="{24ADBF5B-5CD0-47FB-A3E2-CFC7D581A5B0}"/>
                    </a:ext>
                  </a:extLst>
                </p:cNvPr>
                <p:cNvPicPr>
                  <a:picLocks noGrp="1" noRot="1" noChangeAspect="1" noMove="1" noResize="1" noEditPoints="1" noAdjustHandles="1" noChangeArrowheads="1" noChangeShapeType="1"/>
                </p:cNvPicPr>
                <p:nvPr/>
              </p:nvPicPr>
              <p:blipFill>
                <a:blip r:embed="rId7"/>
                <a:stretch>
                  <a:fillRect/>
                </a:stretch>
              </p:blipFill>
              <p:spPr>
                <a:xfrm>
                  <a:off x="1837517" y="1995294"/>
                  <a:ext cx="3048000" cy="1714500"/>
                </a:xfrm>
                <a:prstGeom prst="rect">
                  <a:avLst/>
                </a:prstGeom>
                <a:ln w="3175">
                  <a:solidFill>
                    <a:prstClr val="ltGray"/>
                  </a:solidFill>
                </a:ln>
              </p:spPr>
            </p:pic>
          </mc:Fallback>
        </mc:AlternateContent>
        <p:sp>
          <p:nvSpPr>
            <p:cNvPr id="25" name="Rectangle: Rounded Corners 24">
              <a:extLst>
                <a:ext uri="{FF2B5EF4-FFF2-40B4-BE49-F238E27FC236}">
                  <a16:creationId xmlns:a16="http://schemas.microsoft.com/office/drawing/2014/main" id="{4D3A89F1-8A2A-4BB2-8E5C-07A9B93DD9DD}"/>
                </a:ext>
              </a:extLst>
            </p:cNvPr>
            <p:cNvSpPr/>
            <p:nvPr/>
          </p:nvSpPr>
          <p:spPr>
            <a:xfrm>
              <a:off x="889751" y="1334770"/>
              <a:ext cx="2471766" cy="324928"/>
            </a:xfrm>
            <a:prstGeom prst="roundRect">
              <a:avLst/>
            </a:prstGeom>
            <a:solidFill>
              <a:schemeClr val="tx1"/>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The Challenge</a:t>
              </a:r>
            </a:p>
          </p:txBody>
        </p:sp>
      </p:grpSp>
      <p:grpSp>
        <p:nvGrpSpPr>
          <p:cNvPr id="4" name="Group 3">
            <a:extLst>
              <a:ext uri="{FF2B5EF4-FFF2-40B4-BE49-F238E27FC236}">
                <a16:creationId xmlns:a16="http://schemas.microsoft.com/office/drawing/2014/main" id="{3CC0E158-5E73-4838-8086-35D1D70B4FB2}"/>
              </a:ext>
            </a:extLst>
          </p:cNvPr>
          <p:cNvGrpSpPr/>
          <p:nvPr/>
        </p:nvGrpSpPr>
        <p:grpSpPr>
          <a:xfrm>
            <a:off x="5671614" y="1503996"/>
            <a:ext cx="3048000" cy="2205798"/>
            <a:chOff x="4235451" y="1334770"/>
            <a:chExt cx="3048000" cy="2205798"/>
          </a:xfrm>
        </p:grpSpPr>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9FB97043-4224-406C-A7B5-5E82F984B521}"/>
                    </a:ext>
                  </a:extLst>
                </p:cNvPr>
                <p:cNvGraphicFramePr>
                  <a:graphicFrameLocks noChangeAspect="1"/>
                </p:cNvGraphicFramePr>
                <p:nvPr>
                  <p:extLst>
                    <p:ext uri="{D42A27DB-BD31-4B8C-83A1-F6EECF244321}">
                      <p14:modId xmlns:p14="http://schemas.microsoft.com/office/powerpoint/2010/main" val="3224497299"/>
                    </p:ext>
                  </p:extLst>
                </p:nvPr>
              </p:nvGraphicFramePr>
              <p:xfrm>
                <a:off x="4235451" y="1826068"/>
                <a:ext cx="3048000" cy="1714500"/>
              </p:xfrm>
              <a:graphic>
                <a:graphicData uri="http://schemas.microsoft.com/office/powerpoint/2016/sectionzoom">
                  <psez:sectionZm>
                    <psez:sectionZmObj sectionId="{8C0FC702-2485-4BE3-AB0A-09B80A6A4ED1}">
                      <psez:zmPr id="{5D7D5247-37E4-4F27-AB4A-98D8887CDD05}"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4" name="Section Zoom 13">
                  <a:hlinkClick r:id="rId9" action="ppaction://hlinksldjump"/>
                  <a:extLst>
                    <a:ext uri="{FF2B5EF4-FFF2-40B4-BE49-F238E27FC236}">
                      <a16:creationId xmlns:a16="http://schemas.microsoft.com/office/drawing/2014/main" id="{9FB97043-4224-406C-A7B5-5E82F984B521}"/>
                    </a:ext>
                  </a:extLst>
                </p:cNvPr>
                <p:cNvPicPr>
                  <a:picLocks noGrp="1" noRot="1" noChangeAspect="1" noMove="1" noResize="1" noEditPoints="1" noAdjustHandles="1" noChangeArrowheads="1" noChangeShapeType="1"/>
                </p:cNvPicPr>
                <p:nvPr/>
              </p:nvPicPr>
              <p:blipFill>
                <a:blip r:embed="rId10"/>
                <a:stretch>
                  <a:fillRect/>
                </a:stretch>
              </p:blipFill>
              <p:spPr>
                <a:xfrm>
                  <a:off x="5671614" y="1995294"/>
                  <a:ext cx="3048000" cy="1714500"/>
                </a:xfrm>
                <a:prstGeom prst="rect">
                  <a:avLst/>
                </a:prstGeom>
                <a:ln w="3175">
                  <a:solidFill>
                    <a:prstClr val="ltGray"/>
                  </a:solidFill>
                </a:ln>
              </p:spPr>
            </p:pic>
          </mc:Fallback>
        </mc:AlternateContent>
        <p:sp>
          <p:nvSpPr>
            <p:cNvPr id="27" name="Rectangle: Rounded Corners 26">
              <a:extLst>
                <a:ext uri="{FF2B5EF4-FFF2-40B4-BE49-F238E27FC236}">
                  <a16:creationId xmlns:a16="http://schemas.microsoft.com/office/drawing/2014/main" id="{866ED32E-3CE4-4CC1-AFA4-76AF5E40DA7F}"/>
                </a:ext>
              </a:extLst>
            </p:cNvPr>
            <p:cNvSpPr/>
            <p:nvPr/>
          </p:nvSpPr>
          <p:spPr>
            <a:xfrm>
              <a:off x="4523568" y="1334770"/>
              <a:ext cx="2471766" cy="324928"/>
            </a:xfrm>
            <a:prstGeom prst="roundRect">
              <a:avLst/>
            </a:prstGeom>
            <a:solidFill>
              <a:schemeClr val="tx1"/>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The Plan</a:t>
              </a:r>
            </a:p>
          </p:txBody>
        </p:sp>
      </p:grpSp>
      <p:grpSp>
        <p:nvGrpSpPr>
          <p:cNvPr id="2" name="Group 1">
            <a:extLst>
              <a:ext uri="{FF2B5EF4-FFF2-40B4-BE49-F238E27FC236}">
                <a16:creationId xmlns:a16="http://schemas.microsoft.com/office/drawing/2014/main" id="{7EC45AE3-8943-450C-9666-86575CAA1AD0}"/>
              </a:ext>
            </a:extLst>
          </p:cNvPr>
          <p:cNvGrpSpPr/>
          <p:nvPr/>
        </p:nvGrpSpPr>
        <p:grpSpPr>
          <a:xfrm>
            <a:off x="1837517" y="4233073"/>
            <a:ext cx="3048000" cy="2205798"/>
            <a:chOff x="2788046" y="3811953"/>
            <a:chExt cx="3048000" cy="2205798"/>
          </a:xfrm>
        </p:grpSpPr>
        <mc:AlternateContent xmlns:mc="http://schemas.openxmlformats.org/markup-compatibility/2006" xmlns:psez="http://schemas.microsoft.com/office/powerpoint/2016/sectionzoom">
          <mc:Choice Requires="psez">
            <p:graphicFrame>
              <p:nvGraphicFramePr>
                <p:cNvPr id="19" name="Section Zoom 18">
                  <a:extLst>
                    <a:ext uri="{FF2B5EF4-FFF2-40B4-BE49-F238E27FC236}">
                      <a16:creationId xmlns:a16="http://schemas.microsoft.com/office/drawing/2014/main" id="{773B8108-D50B-41F1-88A9-F42E04B3A238}"/>
                    </a:ext>
                  </a:extLst>
                </p:cNvPr>
                <p:cNvGraphicFramePr>
                  <a:graphicFrameLocks noChangeAspect="1"/>
                </p:cNvGraphicFramePr>
                <p:nvPr>
                  <p:extLst>
                    <p:ext uri="{D42A27DB-BD31-4B8C-83A1-F6EECF244321}">
                      <p14:modId xmlns:p14="http://schemas.microsoft.com/office/powerpoint/2010/main" val="2741923849"/>
                    </p:ext>
                  </p:extLst>
                </p:nvPr>
              </p:nvGraphicFramePr>
              <p:xfrm>
                <a:off x="2788046" y="4303251"/>
                <a:ext cx="3048000" cy="1714500"/>
              </p:xfrm>
              <a:graphic>
                <a:graphicData uri="http://schemas.microsoft.com/office/powerpoint/2016/sectionzoom">
                  <psez:sectionZm>
                    <psez:sectionZmObj sectionId="{4F5E49F0-86C0-4D44-BDB6-E9CE6DD5DB34}">
                      <psez:zmPr id="{9B046D0E-F927-4C1B-B6FD-FCB60301E744}" transitionDur="1000">
                        <p166:blipFill xmlns:p166="http://schemas.microsoft.com/office/powerpoint/2016/6/main">
                          <a:blip r:embed="rId11"/>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9" name="Section Zoom 18">
                  <a:hlinkClick r:id="rId12" action="ppaction://hlinksldjump"/>
                  <a:extLst>
                    <a:ext uri="{FF2B5EF4-FFF2-40B4-BE49-F238E27FC236}">
                      <a16:creationId xmlns:a16="http://schemas.microsoft.com/office/drawing/2014/main" id="{773B8108-D50B-41F1-88A9-F42E04B3A238}"/>
                    </a:ext>
                  </a:extLst>
                </p:cNvPr>
                <p:cNvPicPr>
                  <a:picLocks noGrp="1" noRot="1" noChangeAspect="1" noMove="1" noResize="1" noEditPoints="1" noAdjustHandles="1" noChangeArrowheads="1" noChangeShapeType="1"/>
                </p:cNvPicPr>
                <p:nvPr/>
              </p:nvPicPr>
              <p:blipFill>
                <a:blip r:embed="rId13"/>
                <a:stretch>
                  <a:fillRect/>
                </a:stretch>
              </p:blipFill>
              <p:spPr>
                <a:xfrm>
                  <a:off x="4339755" y="4752205"/>
                  <a:ext cx="3048000" cy="1714500"/>
                </a:xfrm>
                <a:prstGeom prst="rect">
                  <a:avLst/>
                </a:prstGeom>
                <a:ln w="3175">
                  <a:solidFill>
                    <a:prstClr val="ltGray"/>
                  </a:solidFill>
                </a:ln>
              </p:spPr>
            </p:pic>
          </mc:Fallback>
        </mc:AlternateContent>
        <p:sp>
          <p:nvSpPr>
            <p:cNvPr id="28" name="Rectangle: Rounded Corners 27">
              <a:extLst>
                <a:ext uri="{FF2B5EF4-FFF2-40B4-BE49-F238E27FC236}">
                  <a16:creationId xmlns:a16="http://schemas.microsoft.com/office/drawing/2014/main" id="{03C20697-C00D-43D1-A49F-E494FF206F87}"/>
                </a:ext>
              </a:extLst>
            </p:cNvPr>
            <p:cNvSpPr/>
            <p:nvPr/>
          </p:nvSpPr>
          <p:spPr>
            <a:xfrm>
              <a:off x="3076163" y="3811953"/>
              <a:ext cx="2471766" cy="324928"/>
            </a:xfrm>
            <a:prstGeom prst="roundRect">
              <a:avLst/>
            </a:prstGeom>
            <a:solidFill>
              <a:schemeClr val="tx1"/>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The Program</a:t>
              </a:r>
            </a:p>
          </p:txBody>
        </p:sp>
      </p:grpSp>
      <p:grpSp>
        <p:nvGrpSpPr>
          <p:cNvPr id="3" name="Group 2">
            <a:extLst>
              <a:ext uri="{FF2B5EF4-FFF2-40B4-BE49-F238E27FC236}">
                <a16:creationId xmlns:a16="http://schemas.microsoft.com/office/drawing/2014/main" id="{EFF33844-DC8F-402E-883E-A5F14340E6DD}"/>
              </a:ext>
            </a:extLst>
          </p:cNvPr>
          <p:cNvGrpSpPr/>
          <p:nvPr/>
        </p:nvGrpSpPr>
        <p:grpSpPr>
          <a:xfrm>
            <a:off x="5671614" y="4233073"/>
            <a:ext cx="3048000" cy="2253962"/>
            <a:chOff x="6396761" y="3811953"/>
            <a:chExt cx="3048000" cy="2253962"/>
          </a:xfrm>
        </p:grpSpPr>
        <mc:AlternateContent xmlns:mc="http://schemas.openxmlformats.org/markup-compatibility/2006" xmlns:psez="http://schemas.microsoft.com/office/powerpoint/2016/sectionzoom">
          <mc:Choice Requires="psez">
            <p:graphicFrame>
              <p:nvGraphicFramePr>
                <p:cNvPr id="23" name="Section Zoom 22">
                  <a:extLst>
                    <a:ext uri="{FF2B5EF4-FFF2-40B4-BE49-F238E27FC236}">
                      <a16:creationId xmlns:a16="http://schemas.microsoft.com/office/drawing/2014/main" id="{1CF9503C-CC65-4B51-BD9C-829E87F9BAF9}"/>
                    </a:ext>
                  </a:extLst>
                </p:cNvPr>
                <p:cNvGraphicFramePr>
                  <a:graphicFrameLocks noChangeAspect="1"/>
                </p:cNvGraphicFramePr>
                <p:nvPr>
                  <p:extLst>
                    <p:ext uri="{D42A27DB-BD31-4B8C-83A1-F6EECF244321}">
                      <p14:modId xmlns:p14="http://schemas.microsoft.com/office/powerpoint/2010/main" val="1845874558"/>
                    </p:ext>
                  </p:extLst>
                </p:nvPr>
              </p:nvGraphicFramePr>
              <p:xfrm>
                <a:off x="6396761" y="4351415"/>
                <a:ext cx="3048000" cy="1714500"/>
              </p:xfrm>
              <a:graphic>
                <a:graphicData uri="http://schemas.microsoft.com/office/powerpoint/2016/sectionzoom">
                  <psez:sectionZm>
                    <psez:sectionZmObj sectionId="{2A9F70D3-7CDC-4D30-BAB3-479D4E7EFCC2}">
                      <psez:zmPr id="{60D10804-7A54-4A2B-9F4C-CFF6E96BAEA1}" transitionDur="1000">
                        <p166:blipFill xmlns:p166="http://schemas.microsoft.com/office/powerpoint/2016/6/main">
                          <a:blip r:embed="rId14"/>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23" name="Section Zoom 22">
                  <a:hlinkClick r:id="rId15" action="ppaction://hlinksldjump"/>
                  <a:extLst>
                    <a:ext uri="{FF2B5EF4-FFF2-40B4-BE49-F238E27FC236}">
                      <a16:creationId xmlns:a16="http://schemas.microsoft.com/office/drawing/2014/main" id="{1CF9503C-CC65-4B51-BD9C-829E87F9BAF9}"/>
                    </a:ext>
                  </a:extLst>
                </p:cNvPr>
                <p:cNvPicPr>
                  <a:picLocks noGrp="1" noRot="1" noChangeAspect="1" noMove="1" noResize="1" noEditPoints="1" noAdjustHandles="1" noChangeArrowheads="1" noChangeShapeType="1"/>
                </p:cNvPicPr>
                <p:nvPr/>
              </p:nvPicPr>
              <p:blipFill>
                <a:blip r:embed="rId16"/>
                <a:stretch>
                  <a:fillRect/>
                </a:stretch>
              </p:blipFill>
              <p:spPr>
                <a:xfrm>
                  <a:off x="5671614" y="4772535"/>
                  <a:ext cx="3048000" cy="1714500"/>
                </a:xfrm>
                <a:prstGeom prst="rect">
                  <a:avLst/>
                </a:prstGeom>
                <a:ln w="3175">
                  <a:solidFill>
                    <a:prstClr val="ltGray"/>
                  </a:solidFill>
                </a:ln>
              </p:spPr>
            </p:pic>
          </mc:Fallback>
        </mc:AlternateContent>
        <p:sp>
          <p:nvSpPr>
            <p:cNvPr id="30" name="Rectangle: Rounded Corners 29">
              <a:extLst>
                <a:ext uri="{FF2B5EF4-FFF2-40B4-BE49-F238E27FC236}">
                  <a16:creationId xmlns:a16="http://schemas.microsoft.com/office/drawing/2014/main" id="{6D1CDA95-2A4C-43AD-9C39-4A2923D8C944}"/>
                </a:ext>
              </a:extLst>
            </p:cNvPr>
            <p:cNvSpPr/>
            <p:nvPr/>
          </p:nvSpPr>
          <p:spPr>
            <a:xfrm>
              <a:off x="6684878" y="3811953"/>
              <a:ext cx="2471766" cy="324928"/>
            </a:xfrm>
            <a:prstGeom prst="roundRect">
              <a:avLst/>
            </a:prstGeom>
            <a:solidFill>
              <a:schemeClr val="tx1"/>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The Other Hat</a:t>
              </a:r>
            </a:p>
          </p:txBody>
        </p:sp>
      </p:grpSp>
    </p:spTree>
    <p:extLst>
      <p:ext uri="{BB962C8B-B14F-4D97-AF65-F5344CB8AC3E}">
        <p14:creationId xmlns:p14="http://schemas.microsoft.com/office/powerpoint/2010/main" val="3199485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3340277" y="356099"/>
            <a:ext cx="5511445" cy="769441"/>
          </a:xfrm>
          <a:prstGeom prst="rect">
            <a:avLst/>
          </a:prstGeom>
          <a:noFill/>
        </p:spPr>
        <p:txBody>
          <a:bodyPr wrap="none" rtlCol="0">
            <a:spAutoFit/>
          </a:bodyPr>
          <a:lstStyle/>
          <a:p>
            <a:r>
              <a:rPr lang="en-US" sz="4400" dirty="0">
                <a:ln>
                  <a:solidFill>
                    <a:schemeClr val="bg1"/>
                  </a:solidFill>
                </a:ln>
                <a:solidFill>
                  <a:schemeClr val="bg1"/>
                </a:solidFill>
                <a:latin typeface="Arial Black" panose="020B0A04020102020204" pitchFamily="34" charset="0"/>
              </a:rPr>
              <a:t>THE CHALLENGE</a:t>
            </a:r>
          </a:p>
        </p:txBody>
      </p:sp>
      <p:grpSp>
        <p:nvGrpSpPr>
          <p:cNvPr id="20483" name="Group 20482">
            <a:extLst>
              <a:ext uri="{FF2B5EF4-FFF2-40B4-BE49-F238E27FC236}">
                <a16:creationId xmlns:a16="http://schemas.microsoft.com/office/drawing/2014/main" id="{6DDCB8C8-D64C-42B1-ABB7-B9357FDEA4FB}"/>
              </a:ext>
            </a:extLst>
          </p:cNvPr>
          <p:cNvGrpSpPr/>
          <p:nvPr/>
        </p:nvGrpSpPr>
        <p:grpSpPr>
          <a:xfrm>
            <a:off x="829056" y="1687711"/>
            <a:ext cx="3993016" cy="938921"/>
            <a:chOff x="829056" y="1687711"/>
            <a:chExt cx="3993016" cy="938921"/>
          </a:xfrm>
        </p:grpSpPr>
        <p:sp>
          <p:nvSpPr>
            <p:cNvPr id="9" name="TextBox 8">
              <a:extLst>
                <a:ext uri="{FF2B5EF4-FFF2-40B4-BE49-F238E27FC236}">
                  <a16:creationId xmlns:a16="http://schemas.microsoft.com/office/drawing/2014/main" id="{327F7B16-002C-4756-80DF-A1FA4EC5697D}"/>
                </a:ext>
              </a:extLst>
            </p:cNvPr>
            <p:cNvSpPr txBox="1"/>
            <p:nvPr/>
          </p:nvSpPr>
          <p:spPr>
            <a:xfrm>
              <a:off x="829056" y="1695506"/>
              <a:ext cx="3054096" cy="923330"/>
            </a:xfrm>
            <a:prstGeom prst="rect">
              <a:avLst/>
            </a:prstGeom>
            <a:noFill/>
            <a:ln>
              <a:solidFill>
                <a:srgbClr val="FFFF00"/>
              </a:solidFill>
            </a:ln>
          </p:spPr>
          <p:txBody>
            <a:bodyPr wrap="square" rtlCol="0">
              <a:spAutoFit/>
            </a:bodyPr>
            <a:lstStyle/>
            <a:p>
              <a:r>
                <a:rPr lang="en-US" dirty="0">
                  <a:ln>
                    <a:solidFill>
                      <a:schemeClr val="bg1"/>
                    </a:solidFill>
                  </a:ln>
                  <a:solidFill>
                    <a:schemeClr val="bg1"/>
                  </a:solidFill>
                </a:rPr>
                <a:t>10.1 Million People in LA County/18 Million in 5 county metro area.</a:t>
              </a:r>
            </a:p>
          </p:txBody>
        </p:sp>
        <p:pic>
          <p:nvPicPr>
            <p:cNvPr id="15" name="Graphic 14" descr="Group of people">
              <a:extLst>
                <a:ext uri="{FF2B5EF4-FFF2-40B4-BE49-F238E27FC236}">
                  <a16:creationId xmlns:a16="http://schemas.microsoft.com/office/drawing/2014/main" id="{737584FE-0AF8-4089-AE23-9809F3BF6F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83151" y="1687711"/>
              <a:ext cx="938921" cy="938921"/>
            </a:xfrm>
            <a:prstGeom prst="rect">
              <a:avLst/>
            </a:prstGeom>
          </p:spPr>
        </p:pic>
      </p:grpSp>
      <p:grpSp>
        <p:nvGrpSpPr>
          <p:cNvPr id="20481" name="Group 20480">
            <a:extLst>
              <a:ext uri="{FF2B5EF4-FFF2-40B4-BE49-F238E27FC236}">
                <a16:creationId xmlns:a16="http://schemas.microsoft.com/office/drawing/2014/main" id="{1AF29811-A246-47CA-AA92-9915553BF2E0}"/>
              </a:ext>
            </a:extLst>
          </p:cNvPr>
          <p:cNvGrpSpPr/>
          <p:nvPr/>
        </p:nvGrpSpPr>
        <p:grpSpPr>
          <a:xfrm>
            <a:off x="829056" y="2731603"/>
            <a:ext cx="4062984" cy="914400"/>
            <a:chOff x="829056" y="2731603"/>
            <a:chExt cx="4062984" cy="914400"/>
          </a:xfrm>
        </p:grpSpPr>
        <p:sp>
          <p:nvSpPr>
            <p:cNvPr id="11" name="TextBox 10">
              <a:extLst>
                <a:ext uri="{FF2B5EF4-FFF2-40B4-BE49-F238E27FC236}">
                  <a16:creationId xmlns:a16="http://schemas.microsoft.com/office/drawing/2014/main" id="{37AF7082-C511-4DFC-8A91-E1855BF8F036}"/>
                </a:ext>
              </a:extLst>
            </p:cNvPr>
            <p:cNvSpPr txBox="1"/>
            <p:nvPr/>
          </p:nvSpPr>
          <p:spPr>
            <a:xfrm>
              <a:off x="829056" y="2865638"/>
              <a:ext cx="3054096" cy="646331"/>
            </a:xfrm>
            <a:prstGeom prst="rect">
              <a:avLst/>
            </a:prstGeom>
            <a:noFill/>
            <a:ln>
              <a:solidFill>
                <a:srgbClr val="FFFF00"/>
              </a:solidFill>
            </a:ln>
          </p:spPr>
          <p:txBody>
            <a:bodyPr wrap="square" rtlCol="0">
              <a:spAutoFit/>
            </a:bodyPr>
            <a:lstStyle/>
            <a:p>
              <a:r>
                <a:rPr lang="en-US" dirty="0">
                  <a:ln>
                    <a:solidFill>
                      <a:schemeClr val="bg1"/>
                    </a:solidFill>
                  </a:ln>
                  <a:solidFill>
                    <a:schemeClr val="bg1"/>
                  </a:solidFill>
                </a:rPr>
                <a:t>8.1 Million Registered Vehicles in LA County</a:t>
              </a:r>
            </a:p>
          </p:txBody>
        </p:sp>
        <p:pic>
          <p:nvPicPr>
            <p:cNvPr id="17" name="Graphic 16" descr="Car">
              <a:extLst>
                <a:ext uri="{FF2B5EF4-FFF2-40B4-BE49-F238E27FC236}">
                  <a16:creationId xmlns:a16="http://schemas.microsoft.com/office/drawing/2014/main" id="{E1E5705B-708A-480F-9164-EE0EE7F270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7640" y="2731603"/>
              <a:ext cx="914400" cy="914400"/>
            </a:xfrm>
            <a:prstGeom prst="rect">
              <a:avLst/>
            </a:prstGeom>
          </p:spPr>
        </p:pic>
      </p:grpSp>
      <p:grpSp>
        <p:nvGrpSpPr>
          <p:cNvPr id="20480" name="Group 20479">
            <a:extLst>
              <a:ext uri="{FF2B5EF4-FFF2-40B4-BE49-F238E27FC236}">
                <a16:creationId xmlns:a16="http://schemas.microsoft.com/office/drawing/2014/main" id="{7AC8FBA4-6742-4794-A1E7-D64C3F0E3602}"/>
              </a:ext>
            </a:extLst>
          </p:cNvPr>
          <p:cNvGrpSpPr/>
          <p:nvPr/>
        </p:nvGrpSpPr>
        <p:grpSpPr>
          <a:xfrm>
            <a:off x="829056" y="3643726"/>
            <a:ext cx="4024568" cy="831420"/>
            <a:chOff x="829056" y="3643726"/>
            <a:chExt cx="4024568" cy="831420"/>
          </a:xfrm>
        </p:grpSpPr>
        <p:sp>
          <p:nvSpPr>
            <p:cNvPr id="12" name="TextBox 11">
              <a:extLst>
                <a:ext uri="{FF2B5EF4-FFF2-40B4-BE49-F238E27FC236}">
                  <a16:creationId xmlns:a16="http://schemas.microsoft.com/office/drawing/2014/main" id="{A4C3069E-098A-495D-B68D-5E6256D3884E}"/>
                </a:ext>
              </a:extLst>
            </p:cNvPr>
            <p:cNvSpPr txBox="1"/>
            <p:nvPr/>
          </p:nvSpPr>
          <p:spPr>
            <a:xfrm>
              <a:off x="829056" y="3736271"/>
              <a:ext cx="3054096" cy="646331"/>
            </a:xfrm>
            <a:prstGeom prst="rect">
              <a:avLst/>
            </a:prstGeom>
            <a:noFill/>
            <a:ln>
              <a:solidFill>
                <a:srgbClr val="FFFF00"/>
              </a:solidFill>
            </a:ln>
          </p:spPr>
          <p:txBody>
            <a:bodyPr wrap="square" rtlCol="0">
              <a:spAutoFit/>
            </a:bodyPr>
            <a:lstStyle/>
            <a:p>
              <a:r>
                <a:rPr lang="en-US" dirty="0">
                  <a:ln>
                    <a:solidFill>
                      <a:schemeClr val="bg1"/>
                    </a:solidFill>
                  </a:ln>
                  <a:solidFill>
                    <a:schemeClr val="bg1"/>
                  </a:solidFill>
                </a:rPr>
                <a:t>LA’s Economy is Larger than all but three states/</a:t>
              </a:r>
            </a:p>
          </p:txBody>
        </p:sp>
        <p:grpSp>
          <p:nvGrpSpPr>
            <p:cNvPr id="22" name="Group 21">
              <a:extLst>
                <a:ext uri="{FF2B5EF4-FFF2-40B4-BE49-F238E27FC236}">
                  <a16:creationId xmlns:a16="http://schemas.microsoft.com/office/drawing/2014/main" id="{2A11BC42-B969-42EA-9CEE-22063EB7D73C}"/>
                </a:ext>
              </a:extLst>
            </p:cNvPr>
            <p:cNvGrpSpPr/>
            <p:nvPr/>
          </p:nvGrpSpPr>
          <p:grpSpPr>
            <a:xfrm>
              <a:off x="4006527" y="3643726"/>
              <a:ext cx="847097" cy="831420"/>
              <a:chOff x="4006527" y="3643726"/>
              <a:chExt cx="847097" cy="831420"/>
            </a:xfrm>
          </p:grpSpPr>
          <p:pic>
            <p:nvPicPr>
              <p:cNvPr id="19" name="Graphic 18" descr="Register">
                <a:extLst>
                  <a:ext uri="{FF2B5EF4-FFF2-40B4-BE49-F238E27FC236}">
                    <a16:creationId xmlns:a16="http://schemas.microsoft.com/office/drawing/2014/main" id="{C5BF192A-6787-4061-A858-3F52387A57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06527" y="3910414"/>
                <a:ext cx="564732" cy="564732"/>
              </a:xfrm>
              <a:prstGeom prst="rect">
                <a:avLst/>
              </a:prstGeom>
            </p:spPr>
          </p:pic>
          <p:pic>
            <p:nvPicPr>
              <p:cNvPr id="21" name="Graphic 20" descr="Coins">
                <a:extLst>
                  <a:ext uri="{FF2B5EF4-FFF2-40B4-BE49-F238E27FC236}">
                    <a16:creationId xmlns:a16="http://schemas.microsoft.com/office/drawing/2014/main" id="{93ABF6F8-CFC0-409B-971D-70F12FADDB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45369" y="3643726"/>
                <a:ext cx="508255" cy="508255"/>
              </a:xfrm>
              <a:prstGeom prst="rect">
                <a:avLst/>
              </a:prstGeom>
            </p:spPr>
          </p:pic>
        </p:grpSp>
      </p:grpSp>
      <p:grpSp>
        <p:nvGrpSpPr>
          <p:cNvPr id="30" name="Group 29">
            <a:extLst>
              <a:ext uri="{FF2B5EF4-FFF2-40B4-BE49-F238E27FC236}">
                <a16:creationId xmlns:a16="http://schemas.microsoft.com/office/drawing/2014/main" id="{69EC54A4-8D01-4112-8D06-4E179D70129F}"/>
              </a:ext>
            </a:extLst>
          </p:cNvPr>
          <p:cNvGrpSpPr/>
          <p:nvPr/>
        </p:nvGrpSpPr>
        <p:grpSpPr>
          <a:xfrm>
            <a:off x="829056" y="5478644"/>
            <a:ext cx="3923825" cy="746354"/>
            <a:chOff x="829056" y="5478644"/>
            <a:chExt cx="3923825" cy="746354"/>
          </a:xfrm>
        </p:grpSpPr>
        <p:sp>
          <p:nvSpPr>
            <p:cNvPr id="14" name="TextBox 13">
              <a:extLst>
                <a:ext uri="{FF2B5EF4-FFF2-40B4-BE49-F238E27FC236}">
                  <a16:creationId xmlns:a16="http://schemas.microsoft.com/office/drawing/2014/main" id="{F6421519-ACF9-4864-B6F1-7C76AA8E8A44}"/>
                </a:ext>
              </a:extLst>
            </p:cNvPr>
            <p:cNvSpPr txBox="1"/>
            <p:nvPr/>
          </p:nvSpPr>
          <p:spPr>
            <a:xfrm>
              <a:off x="829056" y="5528656"/>
              <a:ext cx="3054096" cy="646331"/>
            </a:xfrm>
            <a:prstGeom prst="rect">
              <a:avLst/>
            </a:prstGeom>
            <a:noFill/>
            <a:ln>
              <a:solidFill>
                <a:srgbClr val="FFFF00"/>
              </a:solidFill>
            </a:ln>
          </p:spPr>
          <p:txBody>
            <a:bodyPr wrap="square" rtlCol="0">
              <a:spAutoFit/>
            </a:bodyPr>
            <a:lstStyle/>
            <a:p>
              <a:r>
                <a:rPr lang="en-US" dirty="0">
                  <a:ln>
                    <a:solidFill>
                      <a:schemeClr val="bg1"/>
                    </a:solidFill>
                  </a:ln>
                  <a:solidFill>
                    <a:schemeClr val="bg1"/>
                  </a:solidFill>
                </a:rPr>
                <a:t>2.3 Million More People in next 40 years.</a:t>
              </a:r>
            </a:p>
          </p:txBody>
        </p:sp>
        <p:pic>
          <p:nvPicPr>
            <p:cNvPr id="26" name="Graphic 25" descr="Bar graph with upward trend">
              <a:extLst>
                <a:ext uri="{FF2B5EF4-FFF2-40B4-BE49-F238E27FC236}">
                  <a16:creationId xmlns:a16="http://schemas.microsoft.com/office/drawing/2014/main" id="{2030BC5A-2C6F-4F0B-A265-EE68F1C270C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006527" y="5478644"/>
              <a:ext cx="746354" cy="746354"/>
            </a:xfrm>
            <a:prstGeom prst="rect">
              <a:avLst/>
            </a:prstGeom>
          </p:spPr>
        </p:pic>
      </p:grpSp>
      <p:grpSp>
        <p:nvGrpSpPr>
          <p:cNvPr id="31" name="Group 30">
            <a:extLst>
              <a:ext uri="{FF2B5EF4-FFF2-40B4-BE49-F238E27FC236}">
                <a16:creationId xmlns:a16="http://schemas.microsoft.com/office/drawing/2014/main" id="{08D269AD-5FFF-4530-80B2-5C813A713EC3}"/>
              </a:ext>
            </a:extLst>
          </p:cNvPr>
          <p:cNvGrpSpPr/>
          <p:nvPr/>
        </p:nvGrpSpPr>
        <p:grpSpPr>
          <a:xfrm>
            <a:off x="829056" y="4548344"/>
            <a:ext cx="4011297" cy="778153"/>
            <a:chOff x="829056" y="4548344"/>
            <a:chExt cx="4011297" cy="778153"/>
          </a:xfrm>
        </p:grpSpPr>
        <p:sp>
          <p:nvSpPr>
            <p:cNvPr id="13" name="TextBox 12">
              <a:extLst>
                <a:ext uri="{FF2B5EF4-FFF2-40B4-BE49-F238E27FC236}">
                  <a16:creationId xmlns:a16="http://schemas.microsoft.com/office/drawing/2014/main" id="{567C84C8-5D56-4FDB-8556-0EE244C6B952}"/>
                </a:ext>
              </a:extLst>
            </p:cNvPr>
            <p:cNvSpPr txBox="1"/>
            <p:nvPr/>
          </p:nvSpPr>
          <p:spPr>
            <a:xfrm>
              <a:off x="829056" y="4614255"/>
              <a:ext cx="3054096" cy="646331"/>
            </a:xfrm>
            <a:prstGeom prst="rect">
              <a:avLst/>
            </a:prstGeom>
            <a:noFill/>
            <a:ln>
              <a:solidFill>
                <a:srgbClr val="FFFF00"/>
              </a:solidFill>
            </a:ln>
          </p:spPr>
          <p:txBody>
            <a:bodyPr wrap="square" rtlCol="0">
              <a:spAutoFit/>
            </a:bodyPr>
            <a:lstStyle/>
            <a:p>
              <a:r>
                <a:rPr lang="en-US" dirty="0">
                  <a:ln>
                    <a:solidFill>
                      <a:schemeClr val="bg1"/>
                    </a:solidFill>
                  </a:ln>
                  <a:solidFill>
                    <a:schemeClr val="bg1"/>
                  </a:solidFill>
                </a:rPr>
                <a:t>104 hours on average spent in traffic each year.</a:t>
              </a:r>
            </a:p>
          </p:txBody>
        </p:sp>
        <p:pic>
          <p:nvPicPr>
            <p:cNvPr id="28" name="Graphic 27" descr="Clock">
              <a:extLst>
                <a:ext uri="{FF2B5EF4-FFF2-40B4-BE49-F238E27FC236}">
                  <a16:creationId xmlns:a16="http://schemas.microsoft.com/office/drawing/2014/main" id="{1C973B8A-EC0D-4454-8B28-B4AAD146F61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062200" y="4548344"/>
              <a:ext cx="778153" cy="778153"/>
            </a:xfrm>
            <a:prstGeom prst="rect">
              <a:avLst/>
            </a:prstGeom>
          </p:spPr>
        </p:pic>
      </p:grpSp>
      <p:pic>
        <p:nvPicPr>
          <p:cNvPr id="20485" name="Picture 20484" descr="A close up of a street sign&#10;&#10;Description generated with very high confidence">
            <a:extLst>
              <a:ext uri="{FF2B5EF4-FFF2-40B4-BE49-F238E27FC236}">
                <a16:creationId xmlns:a16="http://schemas.microsoft.com/office/drawing/2014/main" id="{95D66CAA-EF9C-47C9-9FE7-D2ECE3DB4DD6}"/>
              </a:ext>
            </a:extLst>
          </p:cNvPr>
          <p:cNvPicPr>
            <a:picLocks noChangeAspect="1"/>
          </p:cNvPicPr>
          <p:nvPr/>
        </p:nvPicPr>
        <p:blipFill>
          <a:blip r:embed="rId17">
            <a:extLst>
              <a:ext uri="{837473B0-CC2E-450A-ABE3-18F120FF3D39}">
                <a1611:picAttrSrcUrl xmlns:a1611="http://schemas.microsoft.com/office/drawing/2016/11/main" r:id="rId18"/>
              </a:ext>
            </a:extLst>
          </a:blip>
          <a:stretch>
            <a:fillRect/>
          </a:stretch>
        </p:blipFill>
        <p:spPr>
          <a:xfrm>
            <a:off x="5863970" y="2276354"/>
            <a:ext cx="5277743" cy="39583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487" name="Picture 20486" descr="A picture containing person, outdoor&#10;&#10;Description generated with very high confidence">
            <a:extLst>
              <a:ext uri="{FF2B5EF4-FFF2-40B4-BE49-F238E27FC236}">
                <a16:creationId xmlns:a16="http://schemas.microsoft.com/office/drawing/2014/main" id="{C04052A1-FD27-4F0F-B694-5CD34D4089DB}"/>
              </a:ext>
            </a:extLst>
          </p:cNvPr>
          <p:cNvPicPr>
            <a:picLocks noChangeAspect="1"/>
          </p:cNvPicPr>
          <p:nvPr/>
        </p:nvPicPr>
        <p:blipFill rotWithShape="1">
          <a:blip r:embed="rId19">
            <a:extLst>
              <a:ext uri="{837473B0-CC2E-450A-ABE3-18F120FF3D39}">
                <a1611:picAttrSrcUrl xmlns:a1611="http://schemas.microsoft.com/office/drawing/2016/11/main" r:id="rId20"/>
              </a:ext>
            </a:extLst>
          </a:blip>
          <a:srcRect l="1" t="-108" r="12489"/>
          <a:stretch/>
        </p:blipFill>
        <p:spPr>
          <a:xfrm>
            <a:off x="5574063" y="2369738"/>
            <a:ext cx="5857557" cy="3771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490" name="Picture 20489" descr="A large building&#10;&#10;Description generated with high confidence">
            <a:extLst>
              <a:ext uri="{FF2B5EF4-FFF2-40B4-BE49-F238E27FC236}">
                <a16:creationId xmlns:a16="http://schemas.microsoft.com/office/drawing/2014/main" id="{EB243F9A-E4DA-434A-B82B-3200DE0CEFE2}"/>
              </a:ext>
            </a:extLst>
          </p:cNvPr>
          <p:cNvPicPr>
            <a:picLocks noChangeAspect="1"/>
          </p:cNvPicPr>
          <p:nvPr/>
        </p:nvPicPr>
        <p:blipFill>
          <a:blip r:embed="rId21">
            <a:extLst>
              <a:ext uri="{837473B0-CC2E-450A-ABE3-18F120FF3D39}">
                <a1611:picAttrSrcUrl xmlns:a1611="http://schemas.microsoft.com/office/drawing/2016/11/main" r:id="rId22"/>
              </a:ext>
            </a:extLst>
          </a:blip>
          <a:stretch>
            <a:fillRect/>
          </a:stretch>
        </p:blipFill>
        <p:spPr>
          <a:xfrm>
            <a:off x="5613484" y="2327894"/>
            <a:ext cx="5778714" cy="3855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view of a city street filled with lots of traffic&#10;&#10;Description generated with very high confidence">
            <a:extLst>
              <a:ext uri="{FF2B5EF4-FFF2-40B4-BE49-F238E27FC236}">
                <a16:creationId xmlns:a16="http://schemas.microsoft.com/office/drawing/2014/main" id="{BA7A9F9A-BB00-49A7-9C91-B8C5C184436A}"/>
              </a:ext>
            </a:extLst>
          </p:cNvPr>
          <p:cNvPicPr>
            <a:picLocks noChangeAspect="1"/>
          </p:cNvPicPr>
          <p:nvPr/>
        </p:nvPicPr>
        <p:blipFill rotWithShape="1">
          <a:blip r:embed="rId23">
            <a:extLst>
              <a:ext uri="{837473B0-CC2E-450A-ABE3-18F120FF3D39}">
                <a1611:picAttrSrcUrl xmlns:a1611="http://schemas.microsoft.com/office/drawing/2016/11/main" r:id="rId24"/>
              </a:ext>
            </a:extLst>
          </a:blip>
          <a:srcRect t="14000" r="20666"/>
          <a:stretch/>
        </p:blipFill>
        <p:spPr>
          <a:xfrm>
            <a:off x="5815032" y="2313058"/>
            <a:ext cx="5375619" cy="38849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492" name="Picture 20491">
            <a:extLst>
              <a:ext uri="{FF2B5EF4-FFF2-40B4-BE49-F238E27FC236}">
                <a16:creationId xmlns:a16="http://schemas.microsoft.com/office/drawing/2014/main" id="{EBBB1F1B-F19B-4152-A1FA-34DBAAA5AC9F}"/>
              </a:ext>
            </a:extLst>
          </p:cNvPr>
          <p:cNvPicPr>
            <a:picLocks noChangeAspect="1"/>
          </p:cNvPicPr>
          <p:nvPr/>
        </p:nvPicPr>
        <p:blipFill>
          <a:blip r:embed="rId25"/>
          <a:stretch>
            <a:fillRect/>
          </a:stretch>
        </p:blipFill>
        <p:spPr>
          <a:xfrm>
            <a:off x="5682675" y="2316297"/>
            <a:ext cx="5442928" cy="40138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69648984-1E7D-4371-9F10-D2DDBEFDD3C7}"/>
              </a:ext>
            </a:extLst>
          </p:cNvPr>
          <p:cNvSpPr txBox="1"/>
          <p:nvPr/>
        </p:nvSpPr>
        <p:spPr>
          <a:xfrm>
            <a:off x="4892040" y="1763960"/>
            <a:ext cx="5822193" cy="461665"/>
          </a:xfrm>
          <a:prstGeom prst="rect">
            <a:avLst/>
          </a:prstGeom>
          <a:noFill/>
        </p:spPr>
        <p:txBody>
          <a:bodyPr wrap="square" rtlCol="0">
            <a:spAutoFit/>
          </a:bodyPr>
          <a:lstStyle/>
          <a:p>
            <a:r>
              <a:rPr lang="en-US" sz="2400" dirty="0">
                <a:solidFill>
                  <a:schemeClr val="bg1"/>
                </a:solidFill>
                <a:latin typeface="Arial Black" panose="020B0A04020102020204" pitchFamily="34" charset="0"/>
              </a:rPr>
              <a:t>Traffic ranked worst in the </a:t>
            </a:r>
            <a:r>
              <a:rPr lang="en-US" sz="2400" u="sng" dirty="0">
                <a:solidFill>
                  <a:schemeClr val="bg1"/>
                </a:solidFill>
                <a:latin typeface="Arial Black" panose="020B0A04020102020204" pitchFamily="34" charset="0"/>
              </a:rPr>
              <a:t>world</a:t>
            </a:r>
          </a:p>
        </p:txBody>
      </p:sp>
    </p:spTree>
    <p:extLst>
      <p:ext uri="{BB962C8B-B14F-4D97-AF65-F5344CB8AC3E}">
        <p14:creationId xmlns:p14="http://schemas.microsoft.com/office/powerpoint/2010/main" val="58008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additive="base">
                                        <p:cTn id="7" dur="500" fill="hold"/>
                                        <p:tgtEl>
                                          <p:spTgt spid="20483"/>
                                        </p:tgtEl>
                                        <p:attrNameLst>
                                          <p:attrName>ppt_x</p:attrName>
                                        </p:attrNameLst>
                                      </p:cBhvr>
                                      <p:tavLst>
                                        <p:tav tm="0">
                                          <p:val>
                                            <p:strVal val="0-#ppt_w/2"/>
                                          </p:val>
                                        </p:tav>
                                        <p:tav tm="100000">
                                          <p:val>
                                            <p:strVal val="#ppt_x"/>
                                          </p:val>
                                        </p:tav>
                                      </p:tavLst>
                                    </p:anim>
                                    <p:anim calcmode="lin" valueType="num">
                                      <p:cBhvr additive="base">
                                        <p:cTn id="8" dur="500" fill="hold"/>
                                        <p:tgtEl>
                                          <p:spTgt spid="20483"/>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204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0481"/>
                                        </p:tgtEl>
                                        <p:attrNameLst>
                                          <p:attrName>style.visibility</p:attrName>
                                        </p:attrNameLst>
                                      </p:cBhvr>
                                      <p:to>
                                        <p:strVal val="visible"/>
                                      </p:to>
                                    </p:set>
                                    <p:anim calcmode="lin" valueType="num">
                                      <p:cBhvr additive="base">
                                        <p:cTn id="15" dur="500" fill="hold"/>
                                        <p:tgtEl>
                                          <p:spTgt spid="20481"/>
                                        </p:tgtEl>
                                        <p:attrNameLst>
                                          <p:attrName>ppt_x</p:attrName>
                                        </p:attrNameLst>
                                      </p:cBhvr>
                                      <p:tavLst>
                                        <p:tav tm="0">
                                          <p:val>
                                            <p:strVal val="0-#ppt_w/2"/>
                                          </p:val>
                                        </p:tav>
                                        <p:tav tm="100000">
                                          <p:val>
                                            <p:strVal val="#ppt_x"/>
                                          </p:val>
                                        </p:tav>
                                      </p:tavLst>
                                    </p:anim>
                                    <p:anim calcmode="lin" valueType="num">
                                      <p:cBhvr additive="base">
                                        <p:cTn id="16" dur="500" fill="hold"/>
                                        <p:tgtEl>
                                          <p:spTgt spid="20481"/>
                                        </p:tgtEl>
                                        <p:attrNameLst>
                                          <p:attrName>ppt_y</p:attrName>
                                        </p:attrNameLst>
                                      </p:cBhvr>
                                      <p:tavLst>
                                        <p:tav tm="0">
                                          <p:val>
                                            <p:strVal val="#ppt_y"/>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204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0480"/>
                                        </p:tgtEl>
                                        <p:attrNameLst>
                                          <p:attrName>style.visibility</p:attrName>
                                        </p:attrNameLst>
                                      </p:cBhvr>
                                      <p:to>
                                        <p:strVal val="visible"/>
                                      </p:to>
                                    </p:set>
                                    <p:anim calcmode="lin" valueType="num">
                                      <p:cBhvr additive="base">
                                        <p:cTn id="23" dur="500" fill="hold"/>
                                        <p:tgtEl>
                                          <p:spTgt spid="20480"/>
                                        </p:tgtEl>
                                        <p:attrNameLst>
                                          <p:attrName>ppt_x</p:attrName>
                                        </p:attrNameLst>
                                      </p:cBhvr>
                                      <p:tavLst>
                                        <p:tav tm="0">
                                          <p:val>
                                            <p:strVal val="0-#ppt_w/2"/>
                                          </p:val>
                                        </p:tav>
                                        <p:tav tm="100000">
                                          <p:val>
                                            <p:strVal val="#ppt_x"/>
                                          </p:val>
                                        </p:tav>
                                      </p:tavLst>
                                    </p:anim>
                                    <p:anim calcmode="lin" valueType="num">
                                      <p:cBhvr additive="base">
                                        <p:cTn id="24" dur="500" fill="hold"/>
                                        <p:tgtEl>
                                          <p:spTgt spid="20480"/>
                                        </p:tgtEl>
                                        <p:attrNameLst>
                                          <p:attrName>ppt_y</p:attrName>
                                        </p:attrNameLst>
                                      </p:cBhvr>
                                      <p:tavLst>
                                        <p:tav tm="0">
                                          <p:val>
                                            <p:strVal val="#ppt_y"/>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2049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0-#ppt_w/2"/>
                                          </p:val>
                                        </p:tav>
                                        <p:tav tm="100000">
                                          <p:val>
                                            <p:strVal val="#ppt_x"/>
                                          </p:val>
                                        </p:tav>
                                      </p:tavLst>
                                    </p:anim>
                                    <p:anim calcmode="lin" valueType="num">
                                      <p:cBhvr additive="base">
                                        <p:cTn id="32" dur="500" fill="hold"/>
                                        <p:tgtEl>
                                          <p:spTgt spid="31"/>
                                        </p:tgtEl>
                                        <p:attrNameLst>
                                          <p:attrName>ppt_y</p:attrName>
                                        </p:attrNameLst>
                                      </p:cBhvr>
                                      <p:tavLst>
                                        <p:tav tm="0">
                                          <p:val>
                                            <p:strVal val="#ppt_y"/>
                                          </p:val>
                                        </p:tav>
                                        <p:tav tm="100000">
                                          <p:val>
                                            <p:strVal val="#ppt_y"/>
                                          </p:val>
                                        </p:tav>
                                      </p:tavLst>
                                    </p:anim>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0-#ppt_w/2"/>
                                          </p:val>
                                        </p:tav>
                                        <p:tav tm="100000">
                                          <p:val>
                                            <p:strVal val="#ppt_x"/>
                                          </p:val>
                                        </p:tav>
                                      </p:tavLst>
                                    </p:anim>
                                    <p:anim calcmode="lin" valueType="num">
                                      <p:cBhvr additive="base">
                                        <p:cTn id="40" dur="500" fill="hold"/>
                                        <p:tgtEl>
                                          <p:spTgt spid="30"/>
                                        </p:tgtEl>
                                        <p:attrNameLst>
                                          <p:attrName>ppt_y</p:attrName>
                                        </p:attrNameLst>
                                      </p:cBhvr>
                                      <p:tavLst>
                                        <p:tav tm="0">
                                          <p:val>
                                            <p:strVal val="#ppt_y"/>
                                          </p:val>
                                        </p:tav>
                                        <p:tav tm="100000">
                                          <p:val>
                                            <p:strVal val="#ppt_y"/>
                                          </p:val>
                                        </p:tav>
                                      </p:tavLst>
                                    </p:anim>
                                  </p:childTnLst>
                                </p:cTn>
                              </p:par>
                              <p:par>
                                <p:cTn id="41" presetID="1" presetClass="entr" presetSubtype="0" fill="hold" nodeType="withEffect">
                                  <p:stCondLst>
                                    <p:cond delay="0"/>
                                  </p:stCondLst>
                                  <p:childTnLst>
                                    <p:set>
                                      <p:cBhvr>
                                        <p:cTn id="42" dur="1" fill="hold">
                                          <p:stCondLst>
                                            <p:cond delay="0"/>
                                          </p:stCondLst>
                                        </p:cTn>
                                        <p:tgtEl>
                                          <p:spTgt spid="2049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80">
                                          <p:stCondLst>
                                            <p:cond delay="0"/>
                                          </p:stCondLst>
                                        </p:cTn>
                                        <p:tgtEl>
                                          <p:spTgt spid="7"/>
                                        </p:tgtEl>
                                      </p:cBhvr>
                                    </p:animEffect>
                                    <p:anim calcmode="lin" valueType="num">
                                      <p:cBhvr>
                                        <p:cTn id="4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3" dur="26">
                                          <p:stCondLst>
                                            <p:cond delay="650"/>
                                          </p:stCondLst>
                                        </p:cTn>
                                        <p:tgtEl>
                                          <p:spTgt spid="7"/>
                                        </p:tgtEl>
                                      </p:cBhvr>
                                      <p:to x="100000" y="60000"/>
                                    </p:animScale>
                                    <p:animScale>
                                      <p:cBhvr>
                                        <p:cTn id="54" dur="166" decel="50000">
                                          <p:stCondLst>
                                            <p:cond delay="676"/>
                                          </p:stCondLst>
                                        </p:cTn>
                                        <p:tgtEl>
                                          <p:spTgt spid="7"/>
                                        </p:tgtEl>
                                      </p:cBhvr>
                                      <p:to x="100000" y="100000"/>
                                    </p:animScale>
                                    <p:animScale>
                                      <p:cBhvr>
                                        <p:cTn id="55" dur="26">
                                          <p:stCondLst>
                                            <p:cond delay="1312"/>
                                          </p:stCondLst>
                                        </p:cTn>
                                        <p:tgtEl>
                                          <p:spTgt spid="7"/>
                                        </p:tgtEl>
                                      </p:cBhvr>
                                      <p:to x="100000" y="80000"/>
                                    </p:animScale>
                                    <p:animScale>
                                      <p:cBhvr>
                                        <p:cTn id="56" dur="166" decel="50000">
                                          <p:stCondLst>
                                            <p:cond delay="1338"/>
                                          </p:stCondLst>
                                        </p:cTn>
                                        <p:tgtEl>
                                          <p:spTgt spid="7"/>
                                        </p:tgtEl>
                                      </p:cBhvr>
                                      <p:to x="100000" y="100000"/>
                                    </p:animScale>
                                    <p:animScale>
                                      <p:cBhvr>
                                        <p:cTn id="57" dur="26">
                                          <p:stCondLst>
                                            <p:cond delay="1642"/>
                                          </p:stCondLst>
                                        </p:cTn>
                                        <p:tgtEl>
                                          <p:spTgt spid="7"/>
                                        </p:tgtEl>
                                      </p:cBhvr>
                                      <p:to x="100000" y="90000"/>
                                    </p:animScale>
                                    <p:animScale>
                                      <p:cBhvr>
                                        <p:cTn id="58" dur="166" decel="50000">
                                          <p:stCondLst>
                                            <p:cond delay="1668"/>
                                          </p:stCondLst>
                                        </p:cTn>
                                        <p:tgtEl>
                                          <p:spTgt spid="7"/>
                                        </p:tgtEl>
                                      </p:cBhvr>
                                      <p:to x="100000" y="100000"/>
                                    </p:animScale>
                                    <p:animScale>
                                      <p:cBhvr>
                                        <p:cTn id="59" dur="26">
                                          <p:stCondLst>
                                            <p:cond delay="1808"/>
                                          </p:stCondLst>
                                        </p:cTn>
                                        <p:tgtEl>
                                          <p:spTgt spid="7"/>
                                        </p:tgtEl>
                                      </p:cBhvr>
                                      <p:to x="100000" y="95000"/>
                                    </p:animScale>
                                    <p:animScale>
                                      <p:cBhvr>
                                        <p:cTn id="6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3340277" y="356099"/>
            <a:ext cx="5511445" cy="76944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4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rPr>
              <a:t>THE CHALLENGE</a:t>
            </a:r>
          </a:p>
        </p:txBody>
      </p:sp>
      <p:sp>
        <p:nvSpPr>
          <p:cNvPr id="4" name="TextBox 3">
            <a:extLst>
              <a:ext uri="{FF2B5EF4-FFF2-40B4-BE49-F238E27FC236}">
                <a16:creationId xmlns:a16="http://schemas.microsoft.com/office/drawing/2014/main" id="{729C9F32-DA7B-4050-95B0-34F918F1DF57}"/>
              </a:ext>
            </a:extLst>
          </p:cNvPr>
          <p:cNvSpPr txBox="1"/>
          <p:nvPr/>
        </p:nvSpPr>
        <p:spPr>
          <a:xfrm>
            <a:off x="366839" y="1242324"/>
            <a:ext cx="11263186" cy="1938992"/>
          </a:xfrm>
          <a:prstGeom prst="rect">
            <a:avLst/>
          </a:prstGeom>
          <a:noFill/>
        </p:spPr>
        <p:txBody>
          <a:bodyPr wrap="square" rtlCol="0">
            <a:spAutoFit/>
          </a:bodyPr>
          <a:lstStyle/>
          <a:p>
            <a:r>
              <a:rPr lang="en-US" altLang="en-US" sz="2400" dirty="0">
                <a:solidFill>
                  <a:schemeClr val="bg1"/>
                </a:solidFill>
                <a:latin typeface="Arial Black" panose="020B0A04020102020204" pitchFamily="34" charset="0"/>
              </a:rPr>
              <a:t>November 2016 </a:t>
            </a:r>
          </a:p>
          <a:p>
            <a:pPr>
              <a:lnSpc>
                <a:spcPct val="150000"/>
              </a:lnSpc>
            </a:pPr>
            <a:r>
              <a:rPr lang="en-US" altLang="en-US" sz="2400" dirty="0">
                <a:solidFill>
                  <a:schemeClr val="bg1"/>
                </a:solidFill>
                <a:latin typeface="Arial Black" panose="020B0A04020102020204" pitchFamily="34" charset="0"/>
              </a:rPr>
              <a:t>	- taxpayers voted by 70.15% to increase sales tax by ½ % to 	raise $120 BILLION for better transportation in LA County</a:t>
            </a:r>
          </a:p>
          <a:p>
            <a:endParaRPr lang="en-US" sz="2400" dirty="0">
              <a:solidFill>
                <a:schemeClr val="bg1"/>
              </a:solidFill>
            </a:endParaRPr>
          </a:p>
        </p:txBody>
      </p:sp>
      <p:graphicFrame>
        <p:nvGraphicFramePr>
          <p:cNvPr id="10" name="Chart 9">
            <a:extLst>
              <a:ext uri="{FF2B5EF4-FFF2-40B4-BE49-F238E27FC236}">
                <a16:creationId xmlns:a16="http://schemas.microsoft.com/office/drawing/2014/main" id="{CC508AC6-C6A6-45C6-9C52-E1BB14FE915F}"/>
              </a:ext>
            </a:extLst>
          </p:cNvPr>
          <p:cNvGraphicFramePr/>
          <p:nvPr>
            <p:extLst>
              <p:ext uri="{D42A27DB-BD31-4B8C-83A1-F6EECF244321}">
                <p14:modId xmlns:p14="http://schemas.microsoft.com/office/powerpoint/2010/main" val="2088390447"/>
              </p:ext>
            </p:extLst>
          </p:nvPr>
        </p:nvGraphicFramePr>
        <p:xfrm>
          <a:off x="561975" y="2751483"/>
          <a:ext cx="6915881" cy="38672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Table 11">
            <a:extLst>
              <a:ext uri="{FF2B5EF4-FFF2-40B4-BE49-F238E27FC236}">
                <a16:creationId xmlns:a16="http://schemas.microsoft.com/office/drawing/2014/main" id="{8387A8C1-1366-4407-BFF5-B3C430C03742}"/>
              </a:ext>
            </a:extLst>
          </p:cNvPr>
          <p:cNvGraphicFramePr>
            <a:graphicFrameLocks noGrp="1"/>
          </p:cNvGraphicFramePr>
          <p:nvPr>
            <p:extLst>
              <p:ext uri="{D42A27DB-BD31-4B8C-83A1-F6EECF244321}">
                <p14:modId xmlns:p14="http://schemas.microsoft.com/office/powerpoint/2010/main" val="2058427767"/>
              </p:ext>
            </p:extLst>
          </p:nvPr>
        </p:nvGraphicFramePr>
        <p:xfrm>
          <a:off x="7739667" y="2898050"/>
          <a:ext cx="3823683" cy="1854200"/>
        </p:xfrm>
        <a:graphic>
          <a:graphicData uri="http://schemas.openxmlformats.org/drawingml/2006/table">
            <a:tbl>
              <a:tblPr firstRow="1" bandRow="1">
                <a:tableStyleId>{5C22544A-7EE6-4342-B048-85BDC9FD1C3A}</a:tableStyleId>
              </a:tblPr>
              <a:tblGrid>
                <a:gridCol w="2490183">
                  <a:extLst>
                    <a:ext uri="{9D8B030D-6E8A-4147-A177-3AD203B41FA5}">
                      <a16:colId xmlns:a16="http://schemas.microsoft.com/office/drawing/2014/main" val="3916640439"/>
                    </a:ext>
                  </a:extLst>
                </a:gridCol>
                <a:gridCol w="1333500">
                  <a:extLst>
                    <a:ext uri="{9D8B030D-6E8A-4147-A177-3AD203B41FA5}">
                      <a16:colId xmlns:a16="http://schemas.microsoft.com/office/drawing/2014/main" val="3432653707"/>
                    </a:ext>
                  </a:extLst>
                </a:gridCol>
              </a:tblGrid>
              <a:tr h="370840">
                <a:tc>
                  <a:txBody>
                    <a:bodyPr/>
                    <a:lstStyle/>
                    <a:p>
                      <a:r>
                        <a:rPr lang="en-US" dirty="0">
                          <a:solidFill>
                            <a:srgbClr val="FFFF00"/>
                          </a:solidFill>
                          <a:latin typeface="Arial" panose="020B0604020202020204" pitchFamily="34" charset="0"/>
                          <a:cs typeface="Arial" panose="020B0604020202020204" pitchFamily="34" charset="0"/>
                        </a:rPr>
                        <a:t>Program</a:t>
                      </a:r>
                    </a:p>
                  </a:txBody>
                  <a:tcPr>
                    <a:solidFill>
                      <a:schemeClr val="tx1">
                        <a:alpha val="76000"/>
                      </a:schemeClr>
                    </a:solidFill>
                  </a:tcPr>
                </a:tc>
                <a:tc>
                  <a:txBody>
                    <a:bodyPr/>
                    <a:lstStyle/>
                    <a:p>
                      <a:r>
                        <a:rPr lang="en-US" dirty="0">
                          <a:solidFill>
                            <a:srgbClr val="FFFF00"/>
                          </a:solidFill>
                          <a:latin typeface="Arial" panose="020B0604020202020204" pitchFamily="34" charset="0"/>
                          <a:cs typeface="Arial" panose="020B0604020202020204" pitchFamily="34" charset="0"/>
                        </a:rPr>
                        <a:t>Billions</a:t>
                      </a:r>
                    </a:p>
                  </a:txBody>
                  <a:tcPr>
                    <a:solidFill>
                      <a:schemeClr val="tx1">
                        <a:alpha val="76000"/>
                      </a:schemeClr>
                    </a:solidFill>
                  </a:tcPr>
                </a:tc>
                <a:extLst>
                  <a:ext uri="{0D108BD9-81ED-4DB2-BD59-A6C34878D82A}">
                    <a16:rowId xmlns:a16="http://schemas.microsoft.com/office/drawing/2014/main" val="2078689563"/>
                  </a:ext>
                </a:extLst>
              </a:tr>
              <a:tr h="370840">
                <a:tc>
                  <a:txBody>
                    <a:bodyPr/>
                    <a:lstStyle/>
                    <a:p>
                      <a:r>
                        <a:rPr lang="en-US" dirty="0">
                          <a:solidFill>
                            <a:schemeClr val="bg1"/>
                          </a:solidFill>
                          <a:latin typeface="Arial" panose="020B0604020202020204" pitchFamily="34" charset="0"/>
                          <a:cs typeface="Arial" panose="020B0604020202020204" pitchFamily="34" charset="0"/>
                        </a:rPr>
                        <a:t>Local Return</a:t>
                      </a:r>
                    </a:p>
                  </a:txBody>
                  <a:tcPr>
                    <a:solidFill>
                      <a:schemeClr val="tx1">
                        <a:alpha val="76000"/>
                      </a:schemeClr>
                    </a:solidFill>
                  </a:tcPr>
                </a:tc>
                <a:tc>
                  <a:txBody>
                    <a:bodyPr/>
                    <a:lstStyle/>
                    <a:p>
                      <a:r>
                        <a:rPr lang="en-US" dirty="0">
                          <a:solidFill>
                            <a:schemeClr val="bg1"/>
                          </a:solidFill>
                          <a:latin typeface="Arial" panose="020B0604020202020204" pitchFamily="34" charset="0"/>
                          <a:cs typeface="Arial" panose="020B0604020202020204" pitchFamily="34" charset="0"/>
                        </a:rPr>
                        <a:t>20.4</a:t>
                      </a:r>
                    </a:p>
                  </a:txBody>
                  <a:tcPr>
                    <a:solidFill>
                      <a:schemeClr val="tx1">
                        <a:alpha val="76000"/>
                      </a:schemeClr>
                    </a:solidFill>
                  </a:tcPr>
                </a:tc>
                <a:extLst>
                  <a:ext uri="{0D108BD9-81ED-4DB2-BD59-A6C34878D82A}">
                    <a16:rowId xmlns:a16="http://schemas.microsoft.com/office/drawing/2014/main" val="2144969496"/>
                  </a:ext>
                </a:extLst>
              </a:tr>
              <a:tr h="370840">
                <a:tc>
                  <a:txBody>
                    <a:bodyPr/>
                    <a:lstStyle/>
                    <a:p>
                      <a:r>
                        <a:rPr lang="en-US" dirty="0">
                          <a:solidFill>
                            <a:schemeClr val="bg1"/>
                          </a:solidFill>
                          <a:latin typeface="Arial" panose="020B0604020202020204" pitchFamily="34" charset="0"/>
                          <a:cs typeface="Arial" panose="020B0604020202020204" pitchFamily="34" charset="0"/>
                        </a:rPr>
                        <a:t>Highways</a:t>
                      </a:r>
                    </a:p>
                  </a:txBody>
                  <a:tcPr>
                    <a:solidFill>
                      <a:schemeClr val="tx1">
                        <a:alpha val="76000"/>
                      </a:schemeClr>
                    </a:solidFill>
                  </a:tcPr>
                </a:tc>
                <a:tc>
                  <a:txBody>
                    <a:bodyPr/>
                    <a:lstStyle/>
                    <a:p>
                      <a:r>
                        <a:rPr lang="en-US" dirty="0">
                          <a:solidFill>
                            <a:schemeClr val="bg1"/>
                          </a:solidFill>
                          <a:latin typeface="Arial" panose="020B0604020202020204" pitchFamily="34" charset="0"/>
                          <a:cs typeface="Arial" panose="020B0604020202020204" pitchFamily="34" charset="0"/>
                        </a:rPr>
                        <a:t>22.8</a:t>
                      </a:r>
                    </a:p>
                  </a:txBody>
                  <a:tcPr>
                    <a:solidFill>
                      <a:schemeClr val="tx1">
                        <a:alpha val="76000"/>
                      </a:schemeClr>
                    </a:solidFill>
                  </a:tcPr>
                </a:tc>
                <a:extLst>
                  <a:ext uri="{0D108BD9-81ED-4DB2-BD59-A6C34878D82A}">
                    <a16:rowId xmlns:a16="http://schemas.microsoft.com/office/drawing/2014/main" val="2791830722"/>
                  </a:ext>
                </a:extLst>
              </a:tr>
              <a:tr h="370840">
                <a:tc>
                  <a:txBody>
                    <a:bodyPr/>
                    <a:lstStyle/>
                    <a:p>
                      <a:r>
                        <a:rPr lang="en-US" dirty="0">
                          <a:solidFill>
                            <a:schemeClr val="bg1"/>
                          </a:solidFill>
                          <a:latin typeface="Arial" panose="020B0604020202020204" pitchFamily="34" charset="0"/>
                          <a:cs typeface="Arial" panose="020B0604020202020204" pitchFamily="34" charset="0"/>
                        </a:rPr>
                        <a:t>Transit Operations</a:t>
                      </a:r>
                    </a:p>
                  </a:txBody>
                  <a:tcPr>
                    <a:solidFill>
                      <a:schemeClr val="tx1">
                        <a:alpha val="76000"/>
                      </a:schemeClr>
                    </a:solidFill>
                  </a:tcPr>
                </a:tc>
                <a:tc>
                  <a:txBody>
                    <a:bodyPr/>
                    <a:lstStyle/>
                    <a:p>
                      <a:r>
                        <a:rPr lang="en-US" dirty="0">
                          <a:solidFill>
                            <a:schemeClr val="bg1"/>
                          </a:solidFill>
                          <a:latin typeface="Arial" panose="020B0604020202020204" pitchFamily="34" charset="0"/>
                          <a:cs typeface="Arial" panose="020B0604020202020204" pitchFamily="34" charset="0"/>
                        </a:rPr>
                        <a:t>32.4</a:t>
                      </a:r>
                    </a:p>
                  </a:txBody>
                  <a:tcPr>
                    <a:solidFill>
                      <a:schemeClr val="tx1">
                        <a:alpha val="76000"/>
                      </a:schemeClr>
                    </a:solidFill>
                  </a:tcPr>
                </a:tc>
                <a:extLst>
                  <a:ext uri="{0D108BD9-81ED-4DB2-BD59-A6C34878D82A}">
                    <a16:rowId xmlns:a16="http://schemas.microsoft.com/office/drawing/2014/main" val="3433847727"/>
                  </a:ext>
                </a:extLst>
              </a:tr>
              <a:tr h="370840">
                <a:tc>
                  <a:txBody>
                    <a:bodyPr/>
                    <a:lstStyle/>
                    <a:p>
                      <a:r>
                        <a:rPr lang="en-US" dirty="0">
                          <a:solidFill>
                            <a:schemeClr val="bg1"/>
                          </a:solidFill>
                          <a:latin typeface="Arial" panose="020B0604020202020204" pitchFamily="34" charset="0"/>
                          <a:cs typeface="Arial" panose="020B0604020202020204" pitchFamily="34" charset="0"/>
                        </a:rPr>
                        <a:t>Transit First/Last Mile</a:t>
                      </a:r>
                    </a:p>
                  </a:txBody>
                  <a:tcPr>
                    <a:solidFill>
                      <a:schemeClr val="tx1">
                        <a:alpha val="76000"/>
                      </a:schemeClr>
                    </a:solidFill>
                  </a:tcPr>
                </a:tc>
                <a:tc>
                  <a:txBody>
                    <a:bodyPr/>
                    <a:lstStyle/>
                    <a:p>
                      <a:r>
                        <a:rPr lang="en-US" dirty="0">
                          <a:solidFill>
                            <a:schemeClr val="bg1"/>
                          </a:solidFill>
                          <a:latin typeface="Arial" panose="020B0604020202020204" pitchFamily="34" charset="0"/>
                          <a:cs typeface="Arial" panose="020B0604020202020204" pitchFamily="34" charset="0"/>
                        </a:rPr>
                        <a:t>44.4</a:t>
                      </a:r>
                    </a:p>
                  </a:txBody>
                  <a:tcPr>
                    <a:solidFill>
                      <a:schemeClr val="tx1">
                        <a:alpha val="76000"/>
                      </a:schemeClr>
                    </a:solidFill>
                  </a:tcPr>
                </a:tc>
                <a:extLst>
                  <a:ext uri="{0D108BD9-81ED-4DB2-BD59-A6C34878D82A}">
                    <a16:rowId xmlns:a16="http://schemas.microsoft.com/office/drawing/2014/main" val="3340417248"/>
                  </a:ext>
                </a:extLst>
              </a:tr>
            </a:tbl>
          </a:graphicData>
        </a:graphic>
      </p:graphicFrame>
    </p:spTree>
    <p:extLst>
      <p:ext uri="{BB962C8B-B14F-4D97-AF65-F5344CB8AC3E}">
        <p14:creationId xmlns:p14="http://schemas.microsoft.com/office/powerpoint/2010/main" val="4027618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134531"/>
            <a:ext cx="11458322" cy="65837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3340277" y="356099"/>
            <a:ext cx="4903650" cy="76944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4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rPr>
              <a:t>THE OLYMPICS</a:t>
            </a:r>
          </a:p>
        </p:txBody>
      </p:sp>
      <p:sp>
        <p:nvSpPr>
          <p:cNvPr id="4" name="TextBox 3">
            <a:extLst>
              <a:ext uri="{FF2B5EF4-FFF2-40B4-BE49-F238E27FC236}">
                <a16:creationId xmlns:a16="http://schemas.microsoft.com/office/drawing/2014/main" id="{729C9F32-DA7B-4050-95B0-34F918F1DF57}"/>
              </a:ext>
            </a:extLst>
          </p:cNvPr>
          <p:cNvSpPr txBox="1"/>
          <p:nvPr/>
        </p:nvSpPr>
        <p:spPr>
          <a:xfrm>
            <a:off x="535779" y="1141939"/>
            <a:ext cx="5560222" cy="907941"/>
          </a:xfrm>
          <a:prstGeom prst="rect">
            <a:avLst/>
          </a:prstGeom>
          <a:noFill/>
        </p:spPr>
        <p:txBody>
          <a:bodyPr wrap="square" rtlCol="0">
            <a:spAutoFit/>
          </a:bodyPr>
          <a:lstStyle/>
          <a:p>
            <a:pPr lvl="0" algn="ctr">
              <a:spcAft>
                <a:spcPts val="600"/>
              </a:spcAft>
              <a:defRPr/>
            </a:pPr>
            <a:r>
              <a:rPr lang="en-US" altLang="en-US" sz="2800" dirty="0">
                <a:solidFill>
                  <a:schemeClr val="bg1"/>
                </a:solidFill>
                <a:latin typeface="Arial Black" panose="020B0A04020102020204" pitchFamily="34" charset="0"/>
              </a:rPr>
              <a:t>September 2017 </a:t>
            </a:r>
          </a:p>
          <a:p>
            <a:pPr lvl="0">
              <a:spcAft>
                <a:spcPts val="600"/>
              </a:spcAft>
              <a:defRPr/>
            </a:pPr>
            <a:r>
              <a:rPr lang="en-US" altLang="en-US" sz="2000" dirty="0">
                <a:solidFill>
                  <a:schemeClr val="bg1"/>
                </a:solidFill>
                <a:latin typeface="Arial Black" panose="020B0A04020102020204" pitchFamily="34" charset="0"/>
              </a:rPr>
              <a:t>LA awarded the Olympics in 2028</a:t>
            </a:r>
          </a:p>
        </p:txBody>
      </p:sp>
      <p:sp>
        <p:nvSpPr>
          <p:cNvPr id="7" name="TextBox 6">
            <a:extLst>
              <a:ext uri="{FF2B5EF4-FFF2-40B4-BE49-F238E27FC236}">
                <a16:creationId xmlns:a16="http://schemas.microsoft.com/office/drawing/2014/main" id="{09A52539-67D1-4C54-9DB8-454FCA371055}"/>
              </a:ext>
            </a:extLst>
          </p:cNvPr>
          <p:cNvSpPr txBox="1"/>
          <p:nvPr/>
        </p:nvSpPr>
        <p:spPr>
          <a:xfrm>
            <a:off x="6241167" y="1604970"/>
            <a:ext cx="5560221" cy="1523494"/>
          </a:xfrm>
          <a:prstGeom prst="rect">
            <a:avLst/>
          </a:prstGeom>
          <a:noFill/>
        </p:spPr>
        <p:txBody>
          <a:bodyPr wrap="square" rtlCol="0">
            <a:spAutoFit/>
          </a:bodyPr>
          <a:lstStyle/>
          <a:p>
            <a:pPr lvl="0" algn="ctr">
              <a:spcAft>
                <a:spcPts val="600"/>
              </a:spcAft>
              <a:defRPr/>
            </a:pPr>
            <a:r>
              <a:rPr lang="en-US" altLang="en-US" sz="2800" dirty="0">
                <a:solidFill>
                  <a:schemeClr val="bg1"/>
                </a:solidFill>
                <a:latin typeface="Arial Black" panose="020B0A04020102020204" pitchFamily="34" charset="0"/>
              </a:rPr>
              <a:t>January 2018 </a:t>
            </a:r>
          </a:p>
          <a:p>
            <a:pPr lvl="0">
              <a:spcAft>
                <a:spcPts val="600"/>
              </a:spcAft>
              <a:defRPr/>
            </a:pPr>
            <a:r>
              <a:rPr lang="en-US" altLang="en-US" sz="2000" dirty="0">
                <a:solidFill>
                  <a:schemeClr val="bg1"/>
                </a:solidFill>
                <a:latin typeface="Arial Black" panose="020B0A04020102020204" pitchFamily="34" charset="0"/>
              </a:rPr>
              <a:t>Metro Board approved the Twenty-Eight by ‘28 Initiative; 20 projects already slated for completion by 2028</a:t>
            </a:r>
          </a:p>
        </p:txBody>
      </p:sp>
      <p:sp>
        <p:nvSpPr>
          <p:cNvPr id="9" name="TextBox 8">
            <a:extLst>
              <a:ext uri="{FF2B5EF4-FFF2-40B4-BE49-F238E27FC236}">
                <a16:creationId xmlns:a16="http://schemas.microsoft.com/office/drawing/2014/main" id="{FA1CF2DE-F5C7-448E-8949-53AE1CBCB233}"/>
              </a:ext>
            </a:extLst>
          </p:cNvPr>
          <p:cNvSpPr txBox="1"/>
          <p:nvPr/>
        </p:nvSpPr>
        <p:spPr>
          <a:xfrm>
            <a:off x="841447" y="2799268"/>
            <a:ext cx="4948883" cy="1523494"/>
          </a:xfrm>
          <a:prstGeom prst="rect">
            <a:avLst/>
          </a:prstGeom>
          <a:noFill/>
        </p:spPr>
        <p:txBody>
          <a:bodyPr wrap="square" rtlCol="0">
            <a:spAutoFit/>
          </a:bodyPr>
          <a:lstStyle/>
          <a:p>
            <a:pPr lvl="0" algn="ctr">
              <a:spcAft>
                <a:spcPts val="600"/>
              </a:spcAft>
              <a:defRPr/>
            </a:pPr>
            <a:r>
              <a:rPr lang="en-US" altLang="en-US" sz="2800" dirty="0">
                <a:solidFill>
                  <a:schemeClr val="bg1"/>
                </a:solidFill>
                <a:latin typeface="Arial Black" panose="020B0A04020102020204" pitchFamily="34" charset="0"/>
              </a:rPr>
              <a:t>Jan 2019</a:t>
            </a:r>
          </a:p>
          <a:p>
            <a:pPr lvl="0">
              <a:spcAft>
                <a:spcPts val="600"/>
              </a:spcAft>
              <a:defRPr/>
            </a:pPr>
            <a:r>
              <a:rPr lang="en-US" altLang="en-US" sz="2000" dirty="0">
                <a:solidFill>
                  <a:schemeClr val="bg1"/>
                </a:solidFill>
                <a:latin typeface="Arial Black" panose="020B0A04020102020204" pitchFamily="34" charset="0"/>
              </a:rPr>
              <a:t>Estimated $26.2 billion needed to accelerate delivery of the other eight projects by 2028</a:t>
            </a:r>
          </a:p>
        </p:txBody>
      </p:sp>
      <p:sp>
        <p:nvSpPr>
          <p:cNvPr id="8" name="TextBox 7">
            <a:extLst>
              <a:ext uri="{FF2B5EF4-FFF2-40B4-BE49-F238E27FC236}">
                <a16:creationId xmlns:a16="http://schemas.microsoft.com/office/drawing/2014/main" id="{FA1CF2DE-F5C7-448E-8949-53AE1CBCB233}"/>
              </a:ext>
            </a:extLst>
          </p:cNvPr>
          <p:cNvSpPr txBox="1"/>
          <p:nvPr/>
        </p:nvSpPr>
        <p:spPr>
          <a:xfrm>
            <a:off x="535779" y="5242327"/>
            <a:ext cx="4948882" cy="1323439"/>
          </a:xfrm>
          <a:prstGeom prst="rect">
            <a:avLst/>
          </a:prstGeom>
          <a:noFill/>
        </p:spPr>
        <p:txBody>
          <a:bodyPr wrap="square" rtlCol="0">
            <a:spAutoFit/>
          </a:bodyPr>
          <a:lstStyle/>
          <a:p>
            <a:pPr lvl="0">
              <a:spcAft>
                <a:spcPts val="600"/>
              </a:spcAft>
              <a:defRPr/>
            </a:pPr>
            <a:r>
              <a:rPr lang="en-US" altLang="en-US" sz="4000" b="1" dirty="0">
                <a:ln w="10160">
                  <a:solidFill>
                    <a:srgbClr val="FFFF00"/>
                  </a:solidFill>
                  <a:prstDash val="solid"/>
                </a:ln>
                <a:solidFill>
                  <a:srgbClr val="FFFF00"/>
                </a:solidFill>
                <a:effectLst>
                  <a:outerShdw blurRad="38100" dist="22860" dir="5400000" algn="tl" rotWithShape="0">
                    <a:srgbClr val="000000">
                      <a:alpha val="30000"/>
                    </a:srgbClr>
                  </a:outerShdw>
                </a:effectLst>
                <a:latin typeface="Arial Black" panose="020B0A04020102020204" pitchFamily="34" charset="0"/>
              </a:rPr>
              <a:t>What’s at stake for LA?</a:t>
            </a:r>
          </a:p>
        </p:txBody>
      </p:sp>
      <p:sp>
        <p:nvSpPr>
          <p:cNvPr id="10" name="TextBox 9">
            <a:extLst>
              <a:ext uri="{FF2B5EF4-FFF2-40B4-BE49-F238E27FC236}">
                <a16:creationId xmlns:a16="http://schemas.microsoft.com/office/drawing/2014/main" id="{A9D7EEBC-B2F0-42BF-A5A0-310D0789526E}"/>
              </a:ext>
            </a:extLst>
          </p:cNvPr>
          <p:cNvSpPr txBox="1"/>
          <p:nvPr/>
        </p:nvSpPr>
        <p:spPr>
          <a:xfrm>
            <a:off x="6432535" y="5376327"/>
            <a:ext cx="4948883" cy="907941"/>
          </a:xfrm>
          <a:prstGeom prst="rect">
            <a:avLst/>
          </a:prstGeom>
          <a:noFill/>
        </p:spPr>
        <p:txBody>
          <a:bodyPr wrap="square" rtlCol="0">
            <a:spAutoFit/>
          </a:bodyPr>
          <a:lstStyle/>
          <a:p>
            <a:pPr lvl="0" algn="ctr">
              <a:spcAft>
                <a:spcPts val="600"/>
              </a:spcAft>
              <a:defRPr/>
            </a:pPr>
            <a:r>
              <a:rPr lang="en-US" altLang="en-US" sz="2800" dirty="0">
                <a:solidFill>
                  <a:schemeClr val="bg1">
                    <a:lumMod val="95000"/>
                  </a:schemeClr>
                </a:solidFill>
                <a:latin typeface="Arial Black" panose="020B0A04020102020204" pitchFamily="34" charset="0"/>
              </a:rPr>
              <a:t>Fall 2020</a:t>
            </a:r>
          </a:p>
          <a:p>
            <a:pPr lvl="0">
              <a:spcAft>
                <a:spcPts val="600"/>
              </a:spcAft>
              <a:defRPr/>
            </a:pPr>
            <a:r>
              <a:rPr lang="en-US" altLang="en-US" sz="2000" dirty="0">
                <a:solidFill>
                  <a:schemeClr val="bg1">
                    <a:lumMod val="95000"/>
                  </a:schemeClr>
                </a:solidFill>
                <a:latin typeface="Arial Black" panose="020B0A04020102020204" pitchFamily="34" charset="0"/>
              </a:rPr>
              <a:t>LA Stadium at Hollywood Park</a:t>
            </a:r>
          </a:p>
        </p:txBody>
      </p:sp>
      <p:cxnSp>
        <p:nvCxnSpPr>
          <p:cNvPr id="5" name="Connector: Curved 4">
            <a:extLst>
              <a:ext uri="{FF2B5EF4-FFF2-40B4-BE49-F238E27FC236}">
                <a16:creationId xmlns:a16="http://schemas.microsoft.com/office/drawing/2014/main" id="{158217B5-B892-4022-87F2-F7F579BD2520}"/>
              </a:ext>
            </a:extLst>
          </p:cNvPr>
          <p:cNvCxnSpPr>
            <a:stCxn id="4" idx="2"/>
            <a:endCxn id="7" idx="1"/>
          </p:cNvCxnSpPr>
          <p:nvPr/>
        </p:nvCxnSpPr>
        <p:spPr>
          <a:xfrm rot="16200000" flipH="1">
            <a:off x="4620110" y="745659"/>
            <a:ext cx="316837" cy="2925277"/>
          </a:xfrm>
          <a:prstGeom prst="curvedConnector2">
            <a:avLst/>
          </a:prstGeom>
          <a:ln w="98425" cmpd="tri">
            <a:solidFill>
              <a:srgbClr val="FFFF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5" name="Connector: Curved 14">
            <a:extLst>
              <a:ext uri="{FF2B5EF4-FFF2-40B4-BE49-F238E27FC236}">
                <a16:creationId xmlns:a16="http://schemas.microsoft.com/office/drawing/2014/main" id="{D796EBF9-9053-4C16-8B13-B155A42C95B7}"/>
              </a:ext>
            </a:extLst>
          </p:cNvPr>
          <p:cNvCxnSpPr>
            <a:cxnSpLocks/>
            <a:stCxn id="7" idx="2"/>
            <a:endCxn id="9" idx="3"/>
          </p:cNvCxnSpPr>
          <p:nvPr/>
        </p:nvCxnSpPr>
        <p:spPr>
          <a:xfrm rot="5400000">
            <a:off x="7189529" y="1729265"/>
            <a:ext cx="432551" cy="3230948"/>
          </a:xfrm>
          <a:prstGeom prst="curvedConnector2">
            <a:avLst/>
          </a:prstGeom>
          <a:ln w="98425" cmpd="tri">
            <a:solidFill>
              <a:srgbClr val="FFFF00"/>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40" name="Connector: Curved 39">
            <a:extLst>
              <a:ext uri="{FF2B5EF4-FFF2-40B4-BE49-F238E27FC236}">
                <a16:creationId xmlns:a16="http://schemas.microsoft.com/office/drawing/2014/main" id="{6B329FB1-0872-45B8-BCF0-D843C0709431}"/>
              </a:ext>
            </a:extLst>
          </p:cNvPr>
          <p:cNvCxnSpPr>
            <a:cxnSpLocks/>
            <a:stCxn id="9" idx="2"/>
            <a:endCxn id="10" idx="0"/>
          </p:cNvCxnSpPr>
          <p:nvPr/>
        </p:nvCxnSpPr>
        <p:spPr>
          <a:xfrm rot="16200000" flipH="1">
            <a:off x="5584651" y="2054000"/>
            <a:ext cx="1053565" cy="5591088"/>
          </a:xfrm>
          <a:prstGeom prst="curvedConnector3">
            <a:avLst>
              <a:gd name="adj1" fmla="val 50000"/>
            </a:avLst>
          </a:prstGeom>
          <a:ln w="98425" cmpd="tri">
            <a:solidFill>
              <a:srgbClr val="FFFF00"/>
            </a:solidFill>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647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3299415" y="299372"/>
            <a:ext cx="5307671" cy="76944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4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rPr>
              <a:t>THE FOOTPRINT</a:t>
            </a:r>
          </a:p>
        </p:txBody>
      </p:sp>
      <p:grpSp>
        <p:nvGrpSpPr>
          <p:cNvPr id="13" name="Group 12">
            <a:extLst>
              <a:ext uri="{FF2B5EF4-FFF2-40B4-BE49-F238E27FC236}">
                <a16:creationId xmlns:a16="http://schemas.microsoft.com/office/drawing/2014/main" id="{2D5EBF59-FAAC-4A95-90EB-BE67FFB26FC8}"/>
              </a:ext>
            </a:extLst>
          </p:cNvPr>
          <p:cNvGrpSpPr/>
          <p:nvPr/>
        </p:nvGrpSpPr>
        <p:grpSpPr>
          <a:xfrm>
            <a:off x="1497061" y="1448667"/>
            <a:ext cx="7842369" cy="4747588"/>
            <a:chOff x="2174815" y="1448667"/>
            <a:chExt cx="7842369" cy="4747588"/>
          </a:xfrm>
        </p:grpSpPr>
        <p:pic>
          <p:nvPicPr>
            <p:cNvPr id="6" name="Picture 5">
              <a:extLst>
                <a:ext uri="{FF2B5EF4-FFF2-40B4-BE49-F238E27FC236}">
                  <a16:creationId xmlns:a16="http://schemas.microsoft.com/office/drawing/2014/main" id="{370901E5-F32F-493C-8982-E9C07A80CE8F}"/>
                </a:ext>
              </a:extLst>
            </p:cNvPr>
            <p:cNvPicPr>
              <a:picLocks noChangeAspect="1"/>
            </p:cNvPicPr>
            <p:nvPr/>
          </p:nvPicPr>
          <p:blipFill>
            <a:blip r:embed="rId5"/>
            <a:stretch>
              <a:fillRect/>
            </a:stretch>
          </p:blipFill>
          <p:spPr>
            <a:xfrm>
              <a:off x="2174815" y="1448667"/>
              <a:ext cx="5015737" cy="4747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4D13D34D-86BB-4626-BD70-66329C705D78}"/>
                </a:ext>
              </a:extLst>
            </p:cNvPr>
            <p:cNvSpPr txBox="1"/>
            <p:nvPr/>
          </p:nvSpPr>
          <p:spPr>
            <a:xfrm>
              <a:off x="7575490" y="1853023"/>
              <a:ext cx="2441694" cy="1107996"/>
            </a:xfrm>
            <a:prstGeom prst="rect">
              <a:avLst/>
            </a:prstGeom>
            <a:noFill/>
          </p:spPr>
          <p:txBody>
            <a:bodyPr wrap="none" rtlCol="0">
              <a:spAutoFit/>
            </a:bodyPr>
            <a:lstStyle/>
            <a:p>
              <a:r>
                <a:rPr lang="en-US" sz="6600" dirty="0">
                  <a:solidFill>
                    <a:schemeClr val="bg1"/>
                  </a:solidFill>
                  <a:latin typeface="Arial Black" panose="020B0A04020102020204" pitchFamily="34" charset="0"/>
                </a:rPr>
                <a:t>2019</a:t>
              </a:r>
            </a:p>
          </p:txBody>
        </p:sp>
      </p:grpSp>
      <p:grpSp>
        <p:nvGrpSpPr>
          <p:cNvPr id="17" name="Group 16">
            <a:extLst>
              <a:ext uri="{FF2B5EF4-FFF2-40B4-BE49-F238E27FC236}">
                <a16:creationId xmlns:a16="http://schemas.microsoft.com/office/drawing/2014/main" id="{BA4DFD1C-A82D-4BCC-A585-B1C685322D49}"/>
              </a:ext>
            </a:extLst>
          </p:cNvPr>
          <p:cNvGrpSpPr/>
          <p:nvPr/>
        </p:nvGrpSpPr>
        <p:grpSpPr>
          <a:xfrm>
            <a:off x="1575038" y="1448666"/>
            <a:ext cx="7764392" cy="4819820"/>
            <a:chOff x="2252792" y="1450744"/>
            <a:chExt cx="7764392" cy="4819820"/>
          </a:xfrm>
        </p:grpSpPr>
        <p:pic>
          <p:nvPicPr>
            <p:cNvPr id="12" name="Picture 11">
              <a:extLst>
                <a:ext uri="{FF2B5EF4-FFF2-40B4-BE49-F238E27FC236}">
                  <a16:creationId xmlns:a16="http://schemas.microsoft.com/office/drawing/2014/main" id="{CE6DD1D3-7D16-46E8-8A43-5500238D3363}"/>
                </a:ext>
              </a:extLst>
            </p:cNvPr>
            <p:cNvPicPr>
              <a:picLocks noChangeAspect="1"/>
            </p:cNvPicPr>
            <p:nvPr/>
          </p:nvPicPr>
          <p:blipFill rotWithShape="1">
            <a:blip r:embed="rId6"/>
            <a:srcRect l="21676" t="5957" r="26825" b="7169"/>
            <a:stretch/>
          </p:blipFill>
          <p:spPr>
            <a:xfrm>
              <a:off x="2252792" y="1450744"/>
              <a:ext cx="4937760" cy="4819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11FE019E-EFCB-43B9-AF4D-E311D7A2A631}"/>
                </a:ext>
              </a:extLst>
            </p:cNvPr>
            <p:cNvSpPr txBox="1"/>
            <p:nvPr/>
          </p:nvSpPr>
          <p:spPr>
            <a:xfrm>
              <a:off x="7575490" y="1853023"/>
              <a:ext cx="2441694" cy="1107996"/>
            </a:xfrm>
            <a:prstGeom prst="rect">
              <a:avLst/>
            </a:prstGeom>
            <a:noFill/>
          </p:spPr>
          <p:txBody>
            <a:bodyPr wrap="none" rtlCol="0">
              <a:spAutoFit/>
            </a:bodyPr>
            <a:lstStyle/>
            <a:p>
              <a:r>
                <a:rPr lang="en-US" sz="6600" dirty="0">
                  <a:solidFill>
                    <a:srgbClr val="FFFF00"/>
                  </a:solidFill>
                  <a:latin typeface="Arial Black" panose="020B0A04020102020204" pitchFamily="34" charset="0"/>
                </a:rPr>
                <a:t>2028</a:t>
              </a:r>
            </a:p>
          </p:txBody>
        </p:sp>
      </p:grpSp>
      <p:graphicFrame>
        <p:nvGraphicFramePr>
          <p:cNvPr id="18" name="Table 17">
            <a:extLst>
              <a:ext uri="{FF2B5EF4-FFF2-40B4-BE49-F238E27FC236}">
                <a16:creationId xmlns:a16="http://schemas.microsoft.com/office/drawing/2014/main" id="{25870EC3-4C39-4F31-98D4-CA5DA35A8C80}"/>
              </a:ext>
            </a:extLst>
          </p:cNvPr>
          <p:cNvGraphicFramePr>
            <a:graphicFrameLocks noGrp="1"/>
          </p:cNvGraphicFramePr>
          <p:nvPr>
            <p:extLst>
              <p:ext uri="{D42A27DB-BD31-4B8C-83A1-F6EECF244321}">
                <p14:modId xmlns:p14="http://schemas.microsoft.com/office/powerpoint/2010/main" val="4036289687"/>
              </p:ext>
            </p:extLst>
          </p:nvPr>
        </p:nvGraphicFramePr>
        <p:xfrm>
          <a:off x="6897736" y="3079582"/>
          <a:ext cx="4002724" cy="2313134"/>
        </p:xfrm>
        <a:graphic>
          <a:graphicData uri="http://schemas.openxmlformats.org/drawingml/2006/table">
            <a:tbl>
              <a:tblPr firstRow="1" lastRow="1" bandRow="1">
                <a:tableStyleId>{5C22544A-7EE6-4342-B048-85BDC9FD1C3A}</a:tableStyleId>
              </a:tblPr>
              <a:tblGrid>
                <a:gridCol w="2176849">
                  <a:extLst>
                    <a:ext uri="{9D8B030D-6E8A-4147-A177-3AD203B41FA5}">
                      <a16:colId xmlns:a16="http://schemas.microsoft.com/office/drawing/2014/main" val="859503001"/>
                    </a:ext>
                  </a:extLst>
                </a:gridCol>
                <a:gridCol w="1825875">
                  <a:extLst>
                    <a:ext uri="{9D8B030D-6E8A-4147-A177-3AD203B41FA5}">
                      <a16:colId xmlns:a16="http://schemas.microsoft.com/office/drawing/2014/main" val="3447506911"/>
                    </a:ext>
                  </a:extLst>
                </a:gridCol>
              </a:tblGrid>
              <a:tr h="867425">
                <a:tc>
                  <a:txBody>
                    <a:bodyPr/>
                    <a:lstStyle/>
                    <a:p>
                      <a:r>
                        <a:rPr lang="en-US" sz="2400" dirty="0">
                          <a:solidFill>
                            <a:srgbClr val="FFFF00"/>
                          </a:solidFill>
                          <a:latin typeface="Arial" panose="020B0604020202020204" pitchFamily="34" charset="0"/>
                          <a:cs typeface="Arial" panose="020B0604020202020204" pitchFamily="34" charset="0"/>
                        </a:rPr>
                        <a:t>Task</a:t>
                      </a:r>
                    </a:p>
                  </a:txBody>
                  <a:tcPr>
                    <a:solidFill>
                      <a:schemeClr val="tx1"/>
                    </a:solidFill>
                  </a:tcPr>
                </a:tc>
                <a:tc>
                  <a:txBody>
                    <a:bodyPr/>
                    <a:lstStyle/>
                    <a:p>
                      <a:r>
                        <a:rPr lang="en-US" sz="2400" dirty="0">
                          <a:solidFill>
                            <a:srgbClr val="FFFF00"/>
                          </a:solidFill>
                          <a:latin typeface="Arial" panose="020B0604020202020204" pitchFamily="34" charset="0"/>
                          <a:cs typeface="Arial" panose="020B0604020202020204" pitchFamily="34" charset="0"/>
                        </a:rPr>
                        <a:t>Est. Parcels</a:t>
                      </a:r>
                    </a:p>
                  </a:txBody>
                  <a:tcPr>
                    <a:solidFill>
                      <a:schemeClr val="tx1"/>
                    </a:solidFill>
                  </a:tcPr>
                </a:tc>
                <a:extLst>
                  <a:ext uri="{0D108BD9-81ED-4DB2-BD59-A6C34878D82A}">
                    <a16:rowId xmlns:a16="http://schemas.microsoft.com/office/drawing/2014/main" val="1611427702"/>
                  </a:ext>
                </a:extLst>
              </a:tr>
              <a:tr h="481903">
                <a:tc>
                  <a:txBody>
                    <a:bodyPr/>
                    <a:lstStyle/>
                    <a:p>
                      <a:r>
                        <a:rPr lang="en-US" sz="2400" dirty="0">
                          <a:solidFill>
                            <a:schemeClr val="bg1"/>
                          </a:solidFill>
                          <a:latin typeface="Arial" panose="020B0604020202020204" pitchFamily="34" charset="0"/>
                          <a:cs typeface="Arial" panose="020B0604020202020204" pitchFamily="34" charset="0"/>
                        </a:rPr>
                        <a:t>Acquisition</a:t>
                      </a:r>
                    </a:p>
                  </a:txBody>
                  <a:tcPr>
                    <a:solidFill>
                      <a:schemeClr val="tx1"/>
                    </a:solidFill>
                  </a:tcPr>
                </a:tc>
                <a:tc>
                  <a:txBody>
                    <a:bodyPr/>
                    <a:lstStyle/>
                    <a:p>
                      <a:r>
                        <a:rPr lang="en-US" sz="2400" dirty="0">
                          <a:solidFill>
                            <a:schemeClr val="bg1"/>
                          </a:solidFill>
                          <a:latin typeface="Arial" panose="020B0604020202020204" pitchFamily="34" charset="0"/>
                          <a:cs typeface="Arial" panose="020B0604020202020204" pitchFamily="34" charset="0"/>
                        </a:rPr>
                        <a:t>1,897</a:t>
                      </a:r>
                    </a:p>
                  </a:txBody>
                  <a:tcPr>
                    <a:solidFill>
                      <a:schemeClr val="tx1"/>
                    </a:solidFill>
                  </a:tcPr>
                </a:tc>
                <a:extLst>
                  <a:ext uri="{0D108BD9-81ED-4DB2-BD59-A6C34878D82A}">
                    <a16:rowId xmlns:a16="http://schemas.microsoft.com/office/drawing/2014/main" val="387142972"/>
                  </a:ext>
                </a:extLst>
              </a:tr>
              <a:tr h="481903">
                <a:tc>
                  <a:txBody>
                    <a:bodyPr/>
                    <a:lstStyle/>
                    <a:p>
                      <a:r>
                        <a:rPr lang="en-US" sz="2400" dirty="0">
                          <a:solidFill>
                            <a:schemeClr val="bg1"/>
                          </a:solidFill>
                          <a:latin typeface="Arial" panose="020B0604020202020204" pitchFamily="34" charset="0"/>
                          <a:cs typeface="Arial" panose="020B0604020202020204" pitchFamily="34" charset="0"/>
                        </a:rPr>
                        <a:t>Relocation</a:t>
                      </a:r>
                    </a:p>
                  </a:txBody>
                  <a:tcPr>
                    <a:solidFill>
                      <a:schemeClr val="tx1"/>
                    </a:solidFill>
                  </a:tcPr>
                </a:tc>
                <a:tc>
                  <a:txBody>
                    <a:bodyPr/>
                    <a:lstStyle/>
                    <a:p>
                      <a:r>
                        <a:rPr lang="en-US" sz="2400" dirty="0">
                          <a:solidFill>
                            <a:schemeClr val="bg1"/>
                          </a:solidFill>
                          <a:latin typeface="Arial" panose="020B0604020202020204" pitchFamily="34" charset="0"/>
                          <a:cs typeface="Arial" panose="020B0604020202020204" pitchFamily="34" charset="0"/>
                        </a:rPr>
                        <a:t>1,640</a:t>
                      </a:r>
                    </a:p>
                  </a:txBody>
                  <a:tcPr>
                    <a:solidFill>
                      <a:schemeClr val="tx1"/>
                    </a:solidFill>
                  </a:tcPr>
                </a:tc>
                <a:extLst>
                  <a:ext uri="{0D108BD9-81ED-4DB2-BD59-A6C34878D82A}">
                    <a16:rowId xmlns:a16="http://schemas.microsoft.com/office/drawing/2014/main" val="4193849530"/>
                  </a:ext>
                </a:extLst>
              </a:tr>
              <a:tr h="481903">
                <a:tc>
                  <a:txBody>
                    <a:bodyPr/>
                    <a:lstStyle/>
                    <a:p>
                      <a:r>
                        <a:rPr lang="en-US" sz="2400" dirty="0">
                          <a:solidFill>
                            <a:schemeClr val="bg1"/>
                          </a:solidFill>
                          <a:latin typeface="Arial" panose="020B0604020202020204" pitchFamily="34" charset="0"/>
                          <a:cs typeface="Arial" panose="020B0604020202020204" pitchFamily="34" charset="0"/>
                        </a:rPr>
                        <a:t>Total</a:t>
                      </a:r>
                    </a:p>
                  </a:txBody>
                  <a:tcPr>
                    <a:solidFill>
                      <a:schemeClr val="tx1"/>
                    </a:solidFill>
                  </a:tcPr>
                </a:tc>
                <a:tc>
                  <a:txBody>
                    <a:bodyPr/>
                    <a:lstStyle/>
                    <a:p>
                      <a:r>
                        <a:rPr lang="en-US" sz="2400" dirty="0">
                          <a:solidFill>
                            <a:schemeClr val="bg1"/>
                          </a:solidFill>
                          <a:latin typeface="Arial" panose="020B0604020202020204" pitchFamily="34" charset="0"/>
                          <a:cs typeface="Arial" panose="020B0604020202020204" pitchFamily="34" charset="0"/>
                        </a:rPr>
                        <a:t>3,537</a:t>
                      </a:r>
                    </a:p>
                  </a:txBody>
                  <a:tcPr>
                    <a:solidFill>
                      <a:schemeClr val="tx1"/>
                    </a:solidFill>
                  </a:tcPr>
                </a:tc>
                <a:extLst>
                  <a:ext uri="{0D108BD9-81ED-4DB2-BD59-A6C34878D82A}">
                    <a16:rowId xmlns:a16="http://schemas.microsoft.com/office/drawing/2014/main" val="59653982"/>
                  </a:ext>
                </a:extLst>
              </a:tr>
            </a:tbl>
          </a:graphicData>
        </a:graphic>
      </p:graphicFrame>
      <p:sp>
        <p:nvSpPr>
          <p:cNvPr id="2" name="TextBox 1">
            <a:extLst>
              <a:ext uri="{FF2B5EF4-FFF2-40B4-BE49-F238E27FC236}">
                <a16:creationId xmlns:a16="http://schemas.microsoft.com/office/drawing/2014/main" id="{9E3C8130-0BC9-43F4-AE53-E966933E14BA}"/>
              </a:ext>
            </a:extLst>
          </p:cNvPr>
          <p:cNvSpPr txBox="1"/>
          <p:nvPr/>
        </p:nvSpPr>
        <p:spPr>
          <a:xfrm>
            <a:off x="6897736" y="5883561"/>
            <a:ext cx="4002724" cy="430887"/>
          </a:xfrm>
          <a:prstGeom prst="rect">
            <a:avLst/>
          </a:prstGeom>
          <a:noFill/>
        </p:spPr>
        <p:txBody>
          <a:bodyPr wrap="square" rtlCol="0">
            <a:spAutoFit/>
          </a:bodyPr>
          <a:lstStyle/>
          <a:p>
            <a:r>
              <a:rPr lang="en-US" sz="1100" i="1" dirty="0">
                <a:highlight>
                  <a:srgbClr val="FFFF00"/>
                </a:highlight>
                <a:latin typeface="Arial Narrow" panose="020B0606020202030204" pitchFamily="34" charset="0"/>
              </a:rPr>
              <a:t>Map and parcels estimates are inclusive of Metro funded projects where property rights will be obtained or managed by Metro’s ROW group.</a:t>
            </a:r>
          </a:p>
        </p:txBody>
      </p:sp>
    </p:spTree>
    <p:extLst>
      <p:ext uri="{BB962C8B-B14F-4D97-AF65-F5344CB8AC3E}">
        <p14:creationId xmlns:p14="http://schemas.microsoft.com/office/powerpoint/2010/main" val="211075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53" presetClass="entr" presetSubtype="16"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1651720" y="309233"/>
            <a:ext cx="8603061" cy="769441"/>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4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a typeface="+mn-ea"/>
                <a:cs typeface="Arial" panose="020B0604020202020204" pitchFamily="34" charset="0"/>
              </a:rPr>
              <a:t>RE-IMAGINING LA COUNTY</a:t>
            </a:r>
          </a:p>
        </p:txBody>
      </p:sp>
      <p:graphicFrame>
        <p:nvGraphicFramePr>
          <p:cNvPr id="10" name="Chart 9">
            <a:extLst>
              <a:ext uri="{FF2B5EF4-FFF2-40B4-BE49-F238E27FC236}">
                <a16:creationId xmlns:a16="http://schemas.microsoft.com/office/drawing/2014/main" id="{48CB9ED6-FA7A-47A9-B15E-3AB778524F7B}"/>
              </a:ext>
            </a:extLst>
          </p:cNvPr>
          <p:cNvGraphicFramePr>
            <a:graphicFrameLocks/>
          </p:cNvGraphicFramePr>
          <p:nvPr>
            <p:extLst>
              <p:ext uri="{D42A27DB-BD31-4B8C-83A1-F6EECF244321}">
                <p14:modId xmlns:p14="http://schemas.microsoft.com/office/powerpoint/2010/main" val="2273525350"/>
              </p:ext>
            </p:extLst>
          </p:nvPr>
        </p:nvGraphicFramePr>
        <p:xfrm>
          <a:off x="986971" y="1381704"/>
          <a:ext cx="10072915" cy="4933950"/>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DC0D7A4B-6545-4DC3-8DEC-6A2FEF3FB16D}"/>
              </a:ext>
            </a:extLst>
          </p:cNvPr>
          <p:cNvSpPr txBox="1"/>
          <p:nvPr/>
        </p:nvSpPr>
        <p:spPr>
          <a:xfrm>
            <a:off x="11229163" y="1381704"/>
            <a:ext cx="523220" cy="4933950"/>
          </a:xfrm>
          <a:prstGeom prst="rect">
            <a:avLst/>
          </a:prstGeom>
          <a:noFill/>
        </p:spPr>
        <p:txBody>
          <a:bodyPr vert="vert" wrap="square" rtlCol="0">
            <a:spAutoFit/>
          </a:bodyPr>
          <a:lstStyle/>
          <a:p>
            <a:r>
              <a:rPr lang="en-US" sz="1100" i="1" dirty="0">
                <a:highlight>
                  <a:srgbClr val="FFFF00"/>
                </a:highlight>
                <a:latin typeface="Arial Narrow" panose="020B0606020202030204" pitchFamily="34" charset="0"/>
              </a:rPr>
              <a:t>Parcel estimates are inclusive or Metro funded projects where property rights will be obtained or managed by Metro’s ROW group.</a:t>
            </a:r>
          </a:p>
        </p:txBody>
      </p:sp>
    </p:spTree>
    <p:extLst>
      <p:ext uri="{BB962C8B-B14F-4D97-AF65-F5344CB8AC3E}">
        <p14:creationId xmlns:p14="http://schemas.microsoft.com/office/powerpoint/2010/main" val="41294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22000" r="-22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3" name="TextBox 2">
            <a:extLst>
              <a:ext uri="{FF2B5EF4-FFF2-40B4-BE49-F238E27FC236}">
                <a16:creationId xmlns:a16="http://schemas.microsoft.com/office/drawing/2014/main" id="{87F8DC59-17E4-4BD9-8C56-B6C0E6FB009E}"/>
              </a:ext>
            </a:extLst>
          </p:cNvPr>
          <p:cNvSpPr txBox="1"/>
          <p:nvPr/>
        </p:nvSpPr>
        <p:spPr>
          <a:xfrm>
            <a:off x="1651720" y="309233"/>
            <a:ext cx="8603061" cy="58477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3200" dirty="0">
                <a:ln>
                  <a:solidFill>
                    <a:prstClr val="white"/>
                  </a:solidFill>
                </a:ln>
                <a:solidFill>
                  <a:prstClr val="white"/>
                </a:solidFill>
                <a:latin typeface="Arial Black" panose="020B0A04020102020204" pitchFamily="34" charset="0"/>
              </a:rPr>
              <a:t>PROGRAM CHALLENGES: VALUATION</a:t>
            </a:r>
            <a:endParaRPr kumimoji="0" lang="en-US" sz="3200" b="0" i="0" u="none" strike="noStrike" kern="1200" cap="none" spc="0" normalizeH="0" baseline="0" noProof="0" dirty="0">
              <a:ln>
                <a:solidFill>
                  <a:prstClr val="white"/>
                </a:solidFill>
              </a:ln>
              <a:solidFill>
                <a:prstClr val="white"/>
              </a:solidFill>
              <a:effectLst/>
              <a:uLnTx/>
              <a:uFillTx/>
              <a:latin typeface="Arial Black" panose="020B0A04020102020204" pitchFamily="34" charset="0"/>
            </a:endParaRPr>
          </a:p>
        </p:txBody>
      </p:sp>
      <p:grpSp>
        <p:nvGrpSpPr>
          <p:cNvPr id="16" name="Group 15">
            <a:extLst>
              <a:ext uri="{FF2B5EF4-FFF2-40B4-BE49-F238E27FC236}">
                <a16:creationId xmlns:a16="http://schemas.microsoft.com/office/drawing/2014/main" id="{98920A2D-AEBC-4299-B6CF-81B1E9FD466A}"/>
              </a:ext>
            </a:extLst>
          </p:cNvPr>
          <p:cNvGrpSpPr/>
          <p:nvPr/>
        </p:nvGrpSpPr>
        <p:grpSpPr>
          <a:xfrm>
            <a:off x="509588" y="1243845"/>
            <a:ext cx="10301564" cy="914400"/>
            <a:chOff x="509588" y="1243845"/>
            <a:chExt cx="10301564" cy="914400"/>
          </a:xfrm>
        </p:grpSpPr>
        <p:sp>
          <p:nvSpPr>
            <p:cNvPr id="4" name="TextBox 3">
              <a:extLst>
                <a:ext uri="{FF2B5EF4-FFF2-40B4-BE49-F238E27FC236}">
                  <a16:creationId xmlns:a16="http://schemas.microsoft.com/office/drawing/2014/main" id="{729C9F32-DA7B-4050-95B0-34F918F1DF57}"/>
                </a:ext>
              </a:extLst>
            </p:cNvPr>
            <p:cNvSpPr txBox="1"/>
            <p:nvPr/>
          </p:nvSpPr>
          <p:spPr>
            <a:xfrm>
              <a:off x="509588" y="1439435"/>
              <a:ext cx="9287556" cy="523220"/>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Consistency</a:t>
              </a:r>
            </a:p>
          </p:txBody>
        </p:sp>
        <p:pic>
          <p:nvPicPr>
            <p:cNvPr id="5" name="Graphic 4" descr="Handshake">
              <a:extLst>
                <a:ext uri="{FF2B5EF4-FFF2-40B4-BE49-F238E27FC236}">
                  <a16:creationId xmlns:a16="http://schemas.microsoft.com/office/drawing/2014/main" id="{F0A3993C-5C85-4363-A8F4-58D943DCAB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96752" y="1243845"/>
              <a:ext cx="914400" cy="914400"/>
            </a:xfrm>
            <a:prstGeom prst="rect">
              <a:avLst/>
            </a:prstGeom>
          </p:spPr>
        </p:pic>
      </p:grpSp>
      <p:grpSp>
        <p:nvGrpSpPr>
          <p:cNvPr id="17" name="Group 16">
            <a:extLst>
              <a:ext uri="{FF2B5EF4-FFF2-40B4-BE49-F238E27FC236}">
                <a16:creationId xmlns:a16="http://schemas.microsoft.com/office/drawing/2014/main" id="{90F58BBB-9FAA-452B-A70B-7E5DCB6529DC}"/>
              </a:ext>
            </a:extLst>
          </p:cNvPr>
          <p:cNvGrpSpPr/>
          <p:nvPr/>
        </p:nvGrpSpPr>
        <p:grpSpPr>
          <a:xfrm>
            <a:off x="509587" y="2554772"/>
            <a:ext cx="10344703" cy="954107"/>
            <a:chOff x="509587" y="2416189"/>
            <a:chExt cx="10344703" cy="954107"/>
          </a:xfrm>
        </p:grpSpPr>
        <p:sp>
          <p:nvSpPr>
            <p:cNvPr id="6" name="TextBox 5">
              <a:extLst>
                <a:ext uri="{FF2B5EF4-FFF2-40B4-BE49-F238E27FC236}">
                  <a16:creationId xmlns:a16="http://schemas.microsoft.com/office/drawing/2014/main" id="{B74F7ECA-0FE2-491E-8FFE-E6058ADC6778}"/>
                </a:ext>
              </a:extLst>
            </p:cNvPr>
            <p:cNvSpPr txBox="1"/>
            <p:nvPr/>
          </p:nvSpPr>
          <p:spPr>
            <a:xfrm>
              <a:off x="509587" y="2416189"/>
              <a:ext cx="9287555" cy="954107"/>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Tunnel valuations in a city that doesn’t currently have (many) tunnels</a:t>
              </a:r>
            </a:p>
          </p:txBody>
        </p:sp>
        <p:pic>
          <p:nvPicPr>
            <p:cNvPr id="11" name="Graphic 10" descr="Head with gears">
              <a:extLst>
                <a:ext uri="{FF2B5EF4-FFF2-40B4-BE49-F238E27FC236}">
                  <a16:creationId xmlns:a16="http://schemas.microsoft.com/office/drawing/2014/main" id="{AAF0CCFA-3773-4371-8A4C-ED31A80FF7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39890" y="2436042"/>
              <a:ext cx="914400" cy="914400"/>
            </a:xfrm>
            <a:prstGeom prst="rect">
              <a:avLst/>
            </a:prstGeom>
          </p:spPr>
        </p:pic>
      </p:grpSp>
      <p:grpSp>
        <p:nvGrpSpPr>
          <p:cNvPr id="18" name="Group 17">
            <a:extLst>
              <a:ext uri="{FF2B5EF4-FFF2-40B4-BE49-F238E27FC236}">
                <a16:creationId xmlns:a16="http://schemas.microsoft.com/office/drawing/2014/main" id="{F3C366FD-E340-4DF4-BC83-69EC19D000F9}"/>
              </a:ext>
            </a:extLst>
          </p:cNvPr>
          <p:cNvGrpSpPr/>
          <p:nvPr/>
        </p:nvGrpSpPr>
        <p:grpSpPr>
          <a:xfrm>
            <a:off x="509586" y="3905406"/>
            <a:ext cx="10344704" cy="954107"/>
            <a:chOff x="509586" y="3830224"/>
            <a:chExt cx="10344704" cy="954107"/>
          </a:xfrm>
        </p:grpSpPr>
        <p:sp>
          <p:nvSpPr>
            <p:cNvPr id="7" name="TextBox 6">
              <a:extLst>
                <a:ext uri="{FF2B5EF4-FFF2-40B4-BE49-F238E27FC236}">
                  <a16:creationId xmlns:a16="http://schemas.microsoft.com/office/drawing/2014/main" id="{CBB48BD5-CCA4-41B7-90E4-7CF8B57233AC}"/>
                </a:ext>
              </a:extLst>
            </p:cNvPr>
            <p:cNvSpPr txBox="1"/>
            <p:nvPr/>
          </p:nvSpPr>
          <p:spPr>
            <a:xfrm>
              <a:off x="509586" y="3830224"/>
              <a:ext cx="9287556" cy="954107"/>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Project benefits when multiple projects intersect</a:t>
              </a:r>
            </a:p>
          </p:txBody>
        </p:sp>
        <p:pic>
          <p:nvPicPr>
            <p:cNvPr id="13" name="Graphic 12" descr="Circles with arrows">
              <a:extLst>
                <a:ext uri="{FF2B5EF4-FFF2-40B4-BE49-F238E27FC236}">
                  <a16:creationId xmlns:a16="http://schemas.microsoft.com/office/drawing/2014/main" id="{A52DB9E6-C06C-432C-A981-22EFAD9ADB5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39890" y="3850077"/>
              <a:ext cx="914400" cy="914400"/>
            </a:xfrm>
            <a:prstGeom prst="rect">
              <a:avLst/>
            </a:prstGeom>
          </p:spPr>
        </p:pic>
      </p:grpSp>
      <p:grpSp>
        <p:nvGrpSpPr>
          <p:cNvPr id="19" name="Group 18">
            <a:extLst>
              <a:ext uri="{FF2B5EF4-FFF2-40B4-BE49-F238E27FC236}">
                <a16:creationId xmlns:a16="http://schemas.microsoft.com/office/drawing/2014/main" id="{F7EF4000-BBD5-4B00-BB17-EED0F462031D}"/>
              </a:ext>
            </a:extLst>
          </p:cNvPr>
          <p:cNvGrpSpPr/>
          <p:nvPr/>
        </p:nvGrpSpPr>
        <p:grpSpPr>
          <a:xfrm>
            <a:off x="509587" y="5256041"/>
            <a:ext cx="10344703" cy="954107"/>
            <a:chOff x="509587" y="5256041"/>
            <a:chExt cx="10344703" cy="954107"/>
          </a:xfrm>
        </p:grpSpPr>
        <p:sp>
          <p:nvSpPr>
            <p:cNvPr id="9" name="TextBox 8">
              <a:extLst>
                <a:ext uri="{FF2B5EF4-FFF2-40B4-BE49-F238E27FC236}">
                  <a16:creationId xmlns:a16="http://schemas.microsoft.com/office/drawing/2014/main" id="{48DE9BAB-F3D8-4BDA-BBEE-EB0908AD2E05}"/>
                </a:ext>
              </a:extLst>
            </p:cNvPr>
            <p:cNvSpPr txBox="1"/>
            <p:nvPr/>
          </p:nvSpPr>
          <p:spPr>
            <a:xfrm>
              <a:off x="509587" y="5256041"/>
              <a:ext cx="8348086" cy="954107"/>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800" dirty="0">
                  <a:solidFill>
                    <a:prstClr val="white"/>
                  </a:solidFill>
                  <a:latin typeface="Arial Black" panose="020B0A04020102020204" pitchFamily="34" charset="0"/>
                </a:rPr>
                <a:t>Escalating the real estate market artificially</a:t>
              </a:r>
            </a:p>
          </p:txBody>
        </p:sp>
        <p:pic>
          <p:nvPicPr>
            <p:cNvPr id="15" name="Graphic 14" descr="Money">
              <a:extLst>
                <a:ext uri="{FF2B5EF4-FFF2-40B4-BE49-F238E27FC236}">
                  <a16:creationId xmlns:a16="http://schemas.microsoft.com/office/drawing/2014/main" id="{1CA83EAB-F5DE-435D-ACF1-0101ABA77A0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39890" y="5275894"/>
              <a:ext cx="914400" cy="914400"/>
            </a:xfrm>
            <a:prstGeom prst="rect">
              <a:avLst/>
            </a:prstGeom>
          </p:spPr>
        </p:pic>
      </p:grpSp>
    </p:spTree>
    <p:extLst>
      <p:ext uri="{BB962C8B-B14F-4D97-AF65-F5344CB8AC3E}">
        <p14:creationId xmlns:p14="http://schemas.microsoft.com/office/powerpoint/2010/main" val="2292051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B058357-6371-4467-BB8D-CFCE5926E1AC}"/>
              </a:ext>
            </a:extLst>
          </p:cNvPr>
          <p:cNvSpPr>
            <a:spLocks noGrp="1"/>
          </p:cNvSpPr>
          <p:nvPr>
            <p:ph type="ctrTitle"/>
          </p:nvPr>
        </p:nvSpPr>
        <p:spPr>
          <a:xfrm>
            <a:off x="366839" y="239315"/>
            <a:ext cx="11458322" cy="6379369"/>
          </a:xfrm>
          <a:solidFill>
            <a:schemeClr val="dk1">
              <a:alpha val="84000"/>
            </a:schemeClr>
          </a:solidFill>
          <a:ln>
            <a:noFill/>
          </a:ln>
        </p:spPr>
        <p:style>
          <a:lnRef idx="0">
            <a:scrgbClr r="0" g="0" b="0"/>
          </a:lnRef>
          <a:fillRef idx="0">
            <a:scrgbClr r="0" g="0" b="0"/>
          </a:fillRef>
          <a:effectRef idx="0">
            <a:scrgbClr r="0" g="0" b="0"/>
          </a:effectRef>
          <a:fontRef idx="minor">
            <a:schemeClr val="lt1"/>
          </a:fontRef>
        </p:style>
        <p:txBody>
          <a:bodyPr anchor="t"/>
          <a:lstStyle/>
          <a:p>
            <a:pPr algn="l" eaLnBrk="1" hangingPunct="1">
              <a:spcBef>
                <a:spcPts val="725"/>
              </a:spcBef>
            </a:pPr>
            <a:br>
              <a:rPr lang="en-US" altLang="en-US" sz="3200" b="1"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rPr>
            </a:br>
            <a:br>
              <a:rPr lang="en-US" altLang="en-US" sz="2400" b="1" dirty="0">
                <a:solidFill>
                  <a:schemeClr val="bg1"/>
                </a:solidFill>
                <a:latin typeface="Arial Black" panose="020B0A04020102020204" pitchFamily="34" charset="0"/>
                <a:ea typeface="ScalaSansLF-Italic"/>
                <a:cs typeface="ScalaSansLF-Italic"/>
              </a:rPr>
            </a:br>
            <a:endParaRPr lang="en-US" altLang="en-US" sz="4000" dirty="0">
              <a:solidFill>
                <a:schemeClr val="bg1"/>
              </a:solidFill>
              <a:latin typeface="Arial Black" panose="020B0A04020102020204" pitchFamily="34" charset="0"/>
              <a:ea typeface="ScalaSansLF-Bold" panose="02000503060000020004" pitchFamily="2" charset="0"/>
              <a:cs typeface="ScalaSansLF-Bold" panose="02000503060000020004" pitchFamily="2" charset="0"/>
            </a:endParaRPr>
          </a:p>
        </p:txBody>
      </p:sp>
      <p:sp>
        <p:nvSpPr>
          <p:cNvPr id="4" name="TextBox 3">
            <a:extLst>
              <a:ext uri="{FF2B5EF4-FFF2-40B4-BE49-F238E27FC236}">
                <a16:creationId xmlns:a16="http://schemas.microsoft.com/office/drawing/2014/main" id="{729C9F32-DA7B-4050-95B0-34F918F1DF57}"/>
              </a:ext>
            </a:extLst>
          </p:cNvPr>
          <p:cNvSpPr txBox="1"/>
          <p:nvPr/>
        </p:nvSpPr>
        <p:spPr>
          <a:xfrm>
            <a:off x="509588" y="597601"/>
            <a:ext cx="4742896" cy="1292662"/>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600" dirty="0">
                <a:solidFill>
                  <a:prstClr val="white"/>
                </a:solidFill>
                <a:latin typeface="Arial Black" panose="020B0A04020102020204" pitchFamily="34" charset="0"/>
              </a:rPr>
              <a:t>Bottom ¾ of listings sell for a 4.2% premium¹</a:t>
            </a:r>
          </a:p>
        </p:txBody>
      </p:sp>
      <p:sp>
        <p:nvSpPr>
          <p:cNvPr id="9" name="TextBox 8">
            <a:extLst>
              <a:ext uri="{FF2B5EF4-FFF2-40B4-BE49-F238E27FC236}">
                <a16:creationId xmlns:a16="http://schemas.microsoft.com/office/drawing/2014/main" id="{48DE9BAB-F3D8-4BDA-BBEE-EB0908AD2E05}"/>
              </a:ext>
            </a:extLst>
          </p:cNvPr>
          <p:cNvSpPr txBox="1"/>
          <p:nvPr/>
        </p:nvSpPr>
        <p:spPr>
          <a:xfrm>
            <a:off x="509588" y="2088887"/>
            <a:ext cx="4625938" cy="892552"/>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600" dirty="0">
                <a:solidFill>
                  <a:prstClr val="white"/>
                </a:solidFill>
                <a:latin typeface="Arial Black" panose="020B0A04020102020204" pitchFamily="34" charset="0"/>
              </a:rPr>
              <a:t>Top ¼ of listings see a 10.5% penalty¹</a:t>
            </a:r>
          </a:p>
        </p:txBody>
      </p:sp>
      <p:pic>
        <p:nvPicPr>
          <p:cNvPr id="20" name="Picture 19">
            <a:extLst>
              <a:ext uri="{FF2B5EF4-FFF2-40B4-BE49-F238E27FC236}">
                <a16:creationId xmlns:a16="http://schemas.microsoft.com/office/drawing/2014/main" id="{00812342-9704-45A6-9EEF-6B4E5C1F0EF8}"/>
              </a:ext>
            </a:extLst>
          </p:cNvPr>
          <p:cNvPicPr>
            <a:picLocks noChangeAspect="1"/>
          </p:cNvPicPr>
          <p:nvPr/>
        </p:nvPicPr>
        <p:blipFill>
          <a:blip r:embed="rId5"/>
          <a:stretch>
            <a:fillRect/>
          </a:stretch>
        </p:blipFill>
        <p:spPr>
          <a:xfrm>
            <a:off x="5341894" y="593561"/>
            <a:ext cx="6130430" cy="56708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TextBox 20">
            <a:extLst>
              <a:ext uri="{FF2B5EF4-FFF2-40B4-BE49-F238E27FC236}">
                <a16:creationId xmlns:a16="http://schemas.microsoft.com/office/drawing/2014/main" id="{61D3BCE2-398B-43EA-876A-F492332EBDE0}"/>
              </a:ext>
            </a:extLst>
          </p:cNvPr>
          <p:cNvSpPr txBox="1"/>
          <p:nvPr/>
        </p:nvSpPr>
        <p:spPr>
          <a:xfrm>
            <a:off x="509588" y="3149285"/>
            <a:ext cx="4625938" cy="892552"/>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600" dirty="0">
                <a:solidFill>
                  <a:prstClr val="white"/>
                </a:solidFill>
                <a:latin typeface="Arial Black" panose="020B0A04020102020204" pitchFamily="34" charset="0"/>
              </a:rPr>
              <a:t>Median sale price in Lawndale: $565,400²</a:t>
            </a:r>
          </a:p>
        </p:txBody>
      </p:sp>
      <p:sp>
        <p:nvSpPr>
          <p:cNvPr id="22" name="TextBox 21">
            <a:extLst>
              <a:ext uri="{FF2B5EF4-FFF2-40B4-BE49-F238E27FC236}">
                <a16:creationId xmlns:a16="http://schemas.microsoft.com/office/drawing/2014/main" id="{3FDEC31A-7E7C-42AF-A2A7-351B7368D2AA}"/>
              </a:ext>
            </a:extLst>
          </p:cNvPr>
          <p:cNvSpPr txBox="1"/>
          <p:nvPr/>
        </p:nvSpPr>
        <p:spPr>
          <a:xfrm>
            <a:off x="509588" y="4156554"/>
            <a:ext cx="4625938" cy="892552"/>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600" dirty="0">
                <a:solidFill>
                  <a:prstClr val="white"/>
                </a:solidFill>
                <a:latin typeface="Arial Black" panose="020B0A04020102020204" pitchFamily="34" charset="0"/>
              </a:rPr>
              <a:t>Median sale price in Torrance: $817,700²</a:t>
            </a:r>
          </a:p>
        </p:txBody>
      </p:sp>
      <p:sp>
        <p:nvSpPr>
          <p:cNvPr id="23" name="TextBox 22">
            <a:extLst>
              <a:ext uri="{FF2B5EF4-FFF2-40B4-BE49-F238E27FC236}">
                <a16:creationId xmlns:a16="http://schemas.microsoft.com/office/drawing/2014/main" id="{4A4BCFD0-A6A3-49F5-83D6-B2C7305D2DEF}"/>
              </a:ext>
            </a:extLst>
          </p:cNvPr>
          <p:cNvSpPr txBox="1"/>
          <p:nvPr/>
        </p:nvSpPr>
        <p:spPr>
          <a:xfrm>
            <a:off x="509588" y="5163824"/>
            <a:ext cx="4625938" cy="892552"/>
          </a:xfrm>
          <a:prstGeom prst="rect">
            <a:avLst/>
          </a:prstGeom>
          <a:noFill/>
        </p:spPr>
        <p:txBody>
          <a:bodyPr wrap="square" rtlCol="0">
            <a:spAutoFit/>
          </a:bodyPr>
          <a:lstStyle/>
          <a:p>
            <a:pPr marL="457200" lvl="0" indent="-457200">
              <a:spcAft>
                <a:spcPts val="600"/>
              </a:spcAft>
              <a:buFont typeface="Arial" panose="020B0604020202020204" pitchFamily="34" charset="0"/>
              <a:buChar char="•"/>
              <a:defRPr/>
            </a:pPr>
            <a:r>
              <a:rPr lang="en-US" altLang="en-US" sz="2600" dirty="0">
                <a:solidFill>
                  <a:prstClr val="white"/>
                </a:solidFill>
                <a:latin typeface="Arial Black" panose="020B0A04020102020204" pitchFamily="34" charset="0"/>
              </a:rPr>
              <a:t>Median sale price in Redondo: $1,090,400²</a:t>
            </a:r>
          </a:p>
        </p:txBody>
      </p:sp>
      <p:sp>
        <p:nvSpPr>
          <p:cNvPr id="11" name="TextBox 10">
            <a:extLst>
              <a:ext uri="{FF2B5EF4-FFF2-40B4-BE49-F238E27FC236}">
                <a16:creationId xmlns:a16="http://schemas.microsoft.com/office/drawing/2014/main" id="{0BAFF3F3-7E81-492F-8E5B-EF1FD6975838}"/>
              </a:ext>
            </a:extLst>
          </p:cNvPr>
          <p:cNvSpPr txBox="1"/>
          <p:nvPr/>
        </p:nvSpPr>
        <p:spPr>
          <a:xfrm>
            <a:off x="977033" y="6056376"/>
            <a:ext cx="2357838" cy="230832"/>
          </a:xfrm>
          <a:prstGeom prst="rect">
            <a:avLst/>
          </a:prstGeom>
          <a:noFill/>
        </p:spPr>
        <p:txBody>
          <a:bodyPr wrap="square" rtlCol="0">
            <a:spAutoFit/>
          </a:bodyPr>
          <a:lstStyle/>
          <a:p>
            <a:pPr lvl="0">
              <a:spcAft>
                <a:spcPts val="600"/>
              </a:spcAft>
              <a:defRPr/>
            </a:pPr>
            <a:r>
              <a:rPr lang="en-US" sz="900" u="sng" dirty="0">
                <a:hlinkClick r:id="rId6"/>
              </a:rPr>
              <a:t>¹https://www.trulia.com/research/la-metro/</a:t>
            </a:r>
            <a:endParaRPr lang="en-US" altLang="en-US" sz="900" dirty="0">
              <a:solidFill>
                <a:prstClr val="white"/>
              </a:solidFill>
              <a:latin typeface="Arial Black" panose="020B0A04020102020204" pitchFamily="34" charset="0"/>
            </a:endParaRPr>
          </a:p>
        </p:txBody>
      </p:sp>
      <p:sp>
        <p:nvSpPr>
          <p:cNvPr id="12" name="TextBox 11">
            <a:extLst>
              <a:ext uri="{FF2B5EF4-FFF2-40B4-BE49-F238E27FC236}">
                <a16:creationId xmlns:a16="http://schemas.microsoft.com/office/drawing/2014/main" id="{35CF8867-C037-4137-B11A-6447CFDA3751}"/>
              </a:ext>
            </a:extLst>
          </p:cNvPr>
          <p:cNvSpPr txBox="1"/>
          <p:nvPr/>
        </p:nvSpPr>
        <p:spPr>
          <a:xfrm>
            <a:off x="977033" y="6258446"/>
            <a:ext cx="2357838" cy="230832"/>
          </a:xfrm>
          <a:prstGeom prst="rect">
            <a:avLst/>
          </a:prstGeom>
          <a:noFill/>
        </p:spPr>
        <p:txBody>
          <a:bodyPr wrap="square" rtlCol="0">
            <a:spAutoFit/>
          </a:bodyPr>
          <a:lstStyle/>
          <a:p>
            <a:pPr lvl="0">
              <a:spcAft>
                <a:spcPts val="600"/>
              </a:spcAft>
              <a:defRPr/>
            </a:pPr>
            <a:r>
              <a:rPr lang="en-US" sz="900" u="sng" dirty="0">
                <a:hlinkClick r:id="rId6"/>
              </a:rPr>
              <a:t>²https://www.zillow.com/home-values/</a:t>
            </a:r>
            <a:endParaRPr lang="en-US" altLang="en-US" sz="900" dirty="0">
              <a:solidFill>
                <a:prstClr val="white"/>
              </a:solidFill>
              <a:latin typeface="Arial Black" panose="020B0A04020102020204" pitchFamily="34" charset="0"/>
            </a:endParaRPr>
          </a:p>
        </p:txBody>
      </p:sp>
    </p:spTree>
    <p:extLst>
      <p:ext uri="{BB962C8B-B14F-4D97-AF65-F5344CB8AC3E}">
        <p14:creationId xmlns:p14="http://schemas.microsoft.com/office/powerpoint/2010/main" val="353321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Metro Document" ma:contentTypeID="0x010100E79FB073B1E30848A90F229E4A7F12A000820597A5E420D349A72B99D52556B5AE" ma:contentTypeVersion="21" ma:contentTypeDescription="Metro Document Content Type.  Used to replace the standard Document Content Type.  This content type contains the required metadata for Metro documents." ma:contentTypeScope="" ma:versionID="74f12bc2079f0e4a8b917b0d31f2f44a">
  <xsd:schema xmlns:xsd="http://www.w3.org/2001/XMLSchema" xmlns:xs="http://www.w3.org/2001/XMLSchema" xmlns:p="http://schemas.microsoft.com/office/2006/metadata/properties" xmlns:ns1="http://schemas.microsoft.com/sharepoint/v3" xmlns:ns2="349cf77f-b989-44c9-9cfe-64364ebfdffb" targetNamespace="http://schemas.microsoft.com/office/2006/metadata/properties" ma:root="true" ma:fieldsID="b985dba5cdf828d44ad2804a21e4d4d7" ns1:_="" ns2:_="">
    <xsd:import namespace="http://schemas.microsoft.com/sharepoint/v3"/>
    <xsd:import namespace="349cf77f-b989-44c9-9cfe-64364ebfdffb"/>
    <xsd:element name="properties">
      <xsd:complexType>
        <xsd:sequence>
          <xsd:element name="documentManagement">
            <xsd:complexType>
              <xsd:all>
                <xsd:element ref="ns1:RoutingRuleDescription"/>
                <xsd:element ref="ns2:TaxKeywordTaxHTField" minOccurs="0"/>
                <xsd:element ref="ns2:TaxCatchAll" minOccurs="0"/>
                <xsd:element ref="ns2:TaxCatchAllLabel" minOccurs="0"/>
                <xsd:element ref="ns2:DocumentTypeTaxHTField0" minOccurs="0"/>
                <xsd:element ref="ns2:PotentialRecord" minOccurs="0"/>
                <xsd:element ref="ns1:_dlc_Exempt" minOccurs="0"/>
                <xsd:element ref="ns1:_dlc_ExpireDateSaved" minOccurs="0"/>
                <xsd:element ref="ns1:_dlc_ExpireDate" minOccurs="0"/>
                <xsd:element ref="ns2:_dlc_DocId" minOccurs="0"/>
                <xsd:element ref="ns2:_dlc_DocIdUrl" minOccurs="0"/>
                <xsd:element ref="ns2:_dlc_DocIdPersistId" minOccurs="0"/>
                <xsd:element ref="ns2:CostCenter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8" ma:displayName="Description" ma:internalName="RoutingRuleDescription">
      <xsd:simpleType>
        <xsd:restriction base="dms:Text">
          <xsd:maxLength value="255"/>
        </xsd:restriction>
      </xsd:simpleType>
    </xsd:element>
    <xsd:element name="_dlc_Exempt" ma:index="16" nillable="true" ma:displayName="Exempt from Policy" ma:hidden="true" ma:internalName="_dlc_Exempt" ma:readOnly="true">
      <xsd:simpleType>
        <xsd:restriction base="dms:Unknown"/>
      </xsd:simpleType>
    </xsd:element>
    <xsd:element name="_dlc_ExpireDateSaved" ma:index="17" nillable="true" ma:displayName="Original Expiration Date"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49cf77f-b989-44c9-9cfe-64364ebfdffb" elementFormDefault="qualified">
    <xsd:import namespace="http://schemas.microsoft.com/office/2006/documentManagement/types"/>
    <xsd:import namespace="http://schemas.microsoft.com/office/infopath/2007/PartnerControls"/>
    <xsd:element name="TaxKeywordTaxHTField" ma:index="9" ma:taxonomy="true" ma:internalName="TaxKeywordTaxHTField" ma:taxonomyFieldName="TaxKeyword" ma:displayName="Enterprise Keywords" ma:readOnly="false"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description="" ma:hidden="true" ma:list="{f141b577-b3f7-4712-9e61-636008d6da1a}" ma:internalName="TaxCatchAll" ma:showField="CatchAllData"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description="" ma:hidden="true" ma:list="{f141b577-b3f7-4712-9e61-636008d6da1a}" ma:internalName="TaxCatchAllLabel" ma:readOnly="true" ma:showField="CatchAllDataLabel" ma:web="6ef907bb-71be-4a8c-9a6e-23a6015bf372">
      <xsd:complexType>
        <xsd:complexContent>
          <xsd:extension base="dms:MultiChoiceLookup">
            <xsd:sequence>
              <xsd:element name="Value" type="dms:Lookup" maxOccurs="unbounded" minOccurs="0" nillable="true"/>
            </xsd:sequence>
          </xsd:extension>
        </xsd:complexContent>
      </xsd:complexType>
    </xsd:element>
    <xsd:element name="DocumentTypeTaxHTField0" ma:index="13" nillable="true" ma:taxonomy="true" ma:internalName="DocumentTypeTaxHTField0" ma:taxonomyFieldName="DocumentType" ma:displayName="Document Type" ma:default="" ma:fieldId="{85396a9f-32df-4177-8a76-6be23eaec82f}" ma:sspId="04eee727-446f-41bc-9f72-f8696b34f8fa" ma:termSetId="7be1db65-9814-4ca8-bb31-3b5def6ef24c" ma:anchorId="00000000-0000-0000-0000-000000000000" ma:open="false" ma:isKeyword="false">
      <xsd:complexType>
        <xsd:sequence>
          <xsd:element ref="pc:Terms" minOccurs="0" maxOccurs="1"/>
        </xsd:sequence>
      </xsd:complexType>
    </xsd:element>
    <xsd:element name="PotentialRecord" ma:index="15" nillable="true" ma:displayName="Potential Record" ma:default="0" ma:description="Should Records Coordinators treat this item as an Official Record in the future?&#10;" ma:internalName="PotentialRecord" ma:readOnly="false">
      <xsd:simpleType>
        <xsd:restriction base="dms:Boolean"/>
      </xsd:simpleType>
    </xsd:element>
    <xsd:element name="_dlc_DocId" ma:index="19" nillable="true" ma:displayName="Document ID Value" ma:description="The value of the document ID assigned to this item."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CostCenterTaxHTField0" ma:index="22" nillable="true" ma:taxonomy="true" ma:internalName="CostCenterTaxHTField0" ma:taxonomyFieldName="CostCenter" ma:displayName="Cost Center" ma:default="" ma:fieldId="{b3a913ae-ef70-4247-ba61-845fbedb7245}" ma:sspId="04eee727-446f-41bc-9f72-f8696b34f8fa" ma:termSetId="154175ae-e85e-4495-a4ca-a2b1b9f276ec"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p:Policy xmlns:p="office.server.policy" id="" local="true">
  <p:Name>Metro Document</p:Name>
  <p:Description/>
  <p:Statement>Metro Documents have a default retention period of Active + 3 years.  After 3 years of inactivity a disposition workflow will be triggered so that a Records Coordinator can determine if the document should be deleted or become an Official Record.
Versions on Metro Documents will be deleted yearly from the document's creation date.
Auditing is enabled on all Metro Documents.</p:Statement>
  <p:PolicyItems>
    <p:PolicyItem featureId="Microsoft.Office.RecordsManagement.PolicyFeatures.Expiration" staticId="0x010100E79FB073B1E30848A90F229E4A7F12A0|1686048976" UniqueId="f06a7f25-5bd3-4160-b9d5-3da367a0d53f">
      <p:Name>Retention</p:Name>
      <p:Description>Automatic scheduling of content for processing, and performing a retention action on content that has reached its due date.</p:Description>
      <p:CustomData>
        <Schedules nextStageId="4">
          <Schedule type="Default">
            <stages>
              <data stageId="3" recur="true" offset="1" unit="years">
                <formula id="Microsoft.Office.RecordsManagement.PolicyFeatures.Expiration.Formula.BuiltIn">
                  <number>1</number>
                  <property>Created</property>
                  <propertyId>8c06beca-0777-48f7-91c7-6da68bc07b69</propertyId>
                  <period>years</period>
                </formula>
                <action type="action" id="Microsoft.Office.RecordsManagement.PolicyFeatures.Expiration.Action.DeletePreviousVersions"/>
              </data>
              <data stageId="1">
                <formula id="Microsoft.Office.RecordsManagement.PolicyFeatures.Expiration.Formula.BuiltIn">
                  <number>3</number>
                  <property>Modified</property>
                  <propertyId>28cf69c5-fa48-462a-b5cd-27b6f9d2bd5f</propertyId>
                  <period>years</period>
                </formula>
                <action type="workflow" id="f1666481-d8ff-48bb-b7d5-cf354974992e"/>
              </data>
              <data stageId="2" recur="true" offset="1" unit="years" stageDeleted="true"/>
            </stages>
          </Schedule>
        </Schedules>
      </p:CustomData>
    </p:PolicyItem>
  </p:PolicyItems>
</p:Policy>
</file>

<file path=customXml/item3.xml><?xml version="1.0" encoding="utf-8"?>
<p:properties xmlns:p="http://schemas.microsoft.com/office/2006/metadata/properties" xmlns:xsi="http://www.w3.org/2001/XMLSchema-instance" xmlns:pc="http://schemas.microsoft.com/office/infopath/2007/PartnerControls">
  <documentManagement>
    <TaxCatchAll xmlns="349cf77f-b989-44c9-9cfe-64364ebfdffb">
      <Value xmlns="349cf77f-b989-44c9-9cfe-64364ebfdffb">509</Value>
      <Value xmlns="349cf77f-b989-44c9-9cfe-64364ebfdffb">34</Value>
      <Value xmlns="349cf77f-b989-44c9-9cfe-64364ebfdffb">44</Value>
    </TaxCatchAll>
    <CostCenterTaxHTField0 xmlns="349cf77f-b989-44c9-9cfe-64364ebfdffb">
      <Terms xmlns="http://schemas.microsoft.com/office/infopath/2007/PartnerControls">
        <TermInfo xmlns="http://schemas.microsoft.com/office/infopath/2007/PartnerControls">
          <TermName xmlns="http://schemas.microsoft.com/office/infopath/2007/PartnerControls">7140</TermName>
          <TermId xmlns="http://schemas.microsoft.com/office/infopath/2007/PartnerControls">0c22e450-d788-4cf0-8db5-d540ac43f095</TermId>
        </TermInfo>
      </Terms>
    </CostCenterTaxHTField0>
    <TaxKeywordTaxHTField xmlns="349cf77f-b989-44c9-9cfe-64364ebfdffb">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7c6fbf54-0d9e-409b-955d-678c035c161c</TermId>
        </TermInfo>
      </Terms>
    </TaxKeywordTaxHTField>
    <RoutingRuleDescription xmlns="http://schemas.microsoft.com/sharepoint/v3">PowerPoint Template - Red Sign (Light)</RoutingRuleDescription>
    <DocumentTypeTaxHTField0 xmlns="349cf77f-b989-44c9-9cfe-64364ebfdffb">
      <Terms xmlns="http://schemas.microsoft.com/office/infopath/2007/PartnerControls">
        <TermInfo xmlns="http://schemas.microsoft.com/office/infopath/2007/PartnerControls">
          <TermName xmlns="http://schemas.microsoft.com/office/infopath/2007/PartnerControls">Forms</TermName>
          <TermId xmlns="http://schemas.microsoft.com/office/infopath/2007/PartnerControls">12a57b6f-9c3e-4cca-8796-774f2262b9ca</TermId>
        </TermInfo>
      </Terms>
    </DocumentTypeTaxHTField0>
    <PotentialRecord xmlns="349cf77f-b989-44c9-9cfe-64364ebfdffb">false</PotentialRecord>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Assembly>Microsoft.Office.Policy, Version=14.0.0.0,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Assembly>Microsoft.Office.Policy, Version=14.0.0.0, Culture=neutral, PublicKeyToken=71e9bce111e9429c</Assembly>
    <Class>Microsoft.Office.RecordsManagement.Internal.UpdateExpireDate</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6.xml><?xml version="1.0" encoding="utf-8"?>
<?mso-contentType ?>
<SharedContentType xmlns="Microsoft.SharePoint.Taxonomy.ContentTypeSync" SourceId="04eee727-446f-41bc-9f72-f8696b34f8fa" ContentTypeId="0x010100E79FB073B1E30848A90F229E4A7F12A0" PreviousValue="false"/>
</file>

<file path=customXml/itemProps1.xml><?xml version="1.0" encoding="utf-8"?>
<ds:datastoreItem xmlns:ds="http://schemas.openxmlformats.org/officeDocument/2006/customXml" ds:itemID="{0B79B39A-E256-4C47-BBAF-34A501276D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9cf77f-b989-44c9-9cfe-64364ebfdf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6320FE-CD1F-409A-9C2E-A132FAFCD0B7}">
  <ds:schemaRefs>
    <ds:schemaRef ds:uri="office.server.policy"/>
  </ds:schemaRefs>
</ds:datastoreItem>
</file>

<file path=customXml/itemProps3.xml><?xml version="1.0" encoding="utf-8"?>
<ds:datastoreItem xmlns:ds="http://schemas.openxmlformats.org/officeDocument/2006/customXml" ds:itemID="{5AEE1616-5E49-4620-A56A-01222C299D30}">
  <ds:schemaRef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elements/1.1/"/>
    <ds:schemaRef ds:uri="http://schemas.microsoft.com/sharepoint/v3"/>
    <ds:schemaRef ds:uri="http://purl.org/dc/terms/"/>
    <ds:schemaRef ds:uri="http://schemas.microsoft.com/office/infopath/2007/PartnerControls"/>
    <ds:schemaRef ds:uri="349cf77f-b989-44c9-9cfe-64364ebfdffb"/>
    <ds:schemaRef ds:uri="http://www.w3.org/XML/1998/namespace"/>
  </ds:schemaRefs>
</ds:datastoreItem>
</file>

<file path=customXml/itemProps4.xml><?xml version="1.0" encoding="utf-8"?>
<ds:datastoreItem xmlns:ds="http://schemas.openxmlformats.org/officeDocument/2006/customXml" ds:itemID="{46FE5107-7DC4-4DAC-942F-0F8FA6D7B7C0}">
  <ds:schemaRefs>
    <ds:schemaRef ds:uri="http://schemas.microsoft.com/sharepoint/v3/contenttype/forms"/>
  </ds:schemaRefs>
</ds:datastoreItem>
</file>

<file path=customXml/itemProps5.xml><?xml version="1.0" encoding="utf-8"?>
<ds:datastoreItem xmlns:ds="http://schemas.openxmlformats.org/officeDocument/2006/customXml" ds:itemID="{F68B7F49-B9BD-43C4-89F2-4E2298E5E0FC}">
  <ds:schemaRefs>
    <ds:schemaRef ds:uri="http://schemas.microsoft.com/sharepoint/events"/>
  </ds:schemaRefs>
</ds:datastoreItem>
</file>

<file path=customXml/itemProps6.xml><?xml version="1.0" encoding="utf-8"?>
<ds:datastoreItem xmlns:ds="http://schemas.openxmlformats.org/officeDocument/2006/customXml" ds:itemID="{4B3D938D-A113-45F2-9A25-A69CD959AF6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47766</TotalTime>
  <Words>474</Words>
  <Application>Microsoft Office PowerPoint</Application>
  <PresentationFormat>Widescreen</PresentationFormat>
  <Paragraphs>133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Black</vt:lpstr>
      <vt:lpstr>Arial Narrow</vt:lpstr>
      <vt:lpstr>Calibri</vt:lpstr>
      <vt:lpstr>Office Theme</vt:lpstr>
      <vt:lpstr>RE-IMAGINING LA COUNTY</vt:lpstr>
      <vt:lpstr>RE-IMAGINING LA COUNTY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 Red Sign (Light)</dc:title>
  <dc:creator>Design Studio</dc:creator>
  <cp:keywords>Templates</cp:keywords>
  <cp:lastModifiedBy>BJ Swanner</cp:lastModifiedBy>
  <cp:revision>790</cp:revision>
  <cp:lastPrinted>2019-01-16T22:51:32Z</cp:lastPrinted>
  <dcterms:created xsi:type="dcterms:W3CDTF">2012-08-23T23:37:11Z</dcterms:created>
  <dcterms:modified xsi:type="dcterms:W3CDTF">2019-06-18T20:26:57Z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0x010100E79FB073B1E30848A90F229E4A7F12A000820597A5E420D349A72B99D52556B5AE</vt:lpwstr>
  </property>
  <property fmtid="{D5CDD505-2E9C-101B-9397-08002B2CF9AE}" pid="3" name="_dlc_policyId">
    <vt:lpwstr>0x010100E79FB073B1E30848A90F229E4A7F12A0|1686048976</vt:lpwstr>
  </property>
  <property fmtid="{D5CDD505-2E9C-101B-9397-08002B2CF9AE}" pid="4" name="ItemRetentionFormula">
    <vt:lpwstr>&lt;formula id="Microsoft.Office.RecordsManagement.PolicyFeatures.Expiration.Formula.BuiltIn"&gt;&lt;number&gt;1&lt;/number&gt;&lt;property&gt;Created&lt;/property&gt;&lt;propertyId&gt;8c06beca-0777-48f7-91c7-6da68bc07b69&lt;/propertyId&gt;&lt;period&gt;years&lt;/period&gt;&lt;/formula&gt;</vt:lpwstr>
  </property>
  <property fmtid="{D5CDD505-2E9C-101B-9397-08002B2CF9AE}" pid="5" name="_dlc_DocIdItemGuid">
    <vt:lpwstr>af7e1869-bd5d-4061-adaa-ca95d64000ce</vt:lpwstr>
  </property>
  <property fmtid="{D5CDD505-2E9C-101B-9397-08002B2CF9AE}" pid="6" name="TaxKeyword">
    <vt:lpwstr>509;#Templates|7c6fbf54-0d9e-409b-955d-678c035c161c</vt:lpwstr>
  </property>
  <property fmtid="{D5CDD505-2E9C-101B-9397-08002B2CF9AE}" pid="7" name="DocumentType">
    <vt:lpwstr>34;#Forms|12a57b6f-9c3e-4cca-8796-774f2262b9ca</vt:lpwstr>
  </property>
  <property fmtid="{D5CDD505-2E9C-101B-9397-08002B2CF9AE}" pid="8" name="CostCenter">
    <vt:lpwstr>44;#7140|0c22e450-d788-4cf0-8db5-d540ac43f095</vt:lpwstr>
  </property>
  <property fmtid="{D5CDD505-2E9C-101B-9397-08002B2CF9AE}" pid="9" name="_dlc_ExpireDateSaved">
    <vt:lpwstr/>
  </property>
  <property fmtid="{D5CDD505-2E9C-101B-9397-08002B2CF9AE}" pid="10" name="_dlc_ExpireDate">
    <vt:lpwstr>2016-10-16T12:02:59Z</vt:lpwstr>
  </property>
  <property fmtid="{D5CDD505-2E9C-101B-9397-08002B2CF9AE}" pid="11" name="_dlc_DocId">
    <vt:lpwstr>INTRA-150-76</vt:lpwstr>
  </property>
  <property fmtid="{D5CDD505-2E9C-101B-9397-08002B2CF9AE}" pid="12" name="_dlc_DocIdUrl">
    <vt:lpwstr>http://mymetro/Communications/_layouts/DocIdRedir.aspx?ID=INTRA-150-76, INTRA-150-76</vt:lpwstr>
  </property>
</Properties>
</file>