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6" r:id="rId2"/>
    <p:sldId id="371" r:id="rId3"/>
    <p:sldId id="372" r:id="rId4"/>
    <p:sldId id="373" r:id="rId5"/>
    <p:sldId id="374" r:id="rId6"/>
    <p:sldId id="375" r:id="rId7"/>
    <p:sldId id="376" r:id="rId8"/>
    <p:sldId id="377" r:id="rId9"/>
    <p:sldId id="378" r:id="rId10"/>
    <p:sldId id="379" r:id="rId11"/>
    <p:sldId id="380" r:id="rId12"/>
    <p:sldId id="381" r:id="rId13"/>
    <p:sldId id="382" r:id="rId14"/>
    <p:sldId id="383" r:id="rId15"/>
    <p:sldId id="384" r:id="rId16"/>
    <p:sldId id="361" r:id="rId17"/>
    <p:sldId id="266" r:id="rId18"/>
    <p:sldId id="352" r:id="rId19"/>
    <p:sldId id="360" r:id="rId20"/>
    <p:sldId id="401" r:id="rId21"/>
    <p:sldId id="364" r:id="rId22"/>
    <p:sldId id="267" r:id="rId23"/>
    <p:sldId id="368" r:id="rId24"/>
    <p:sldId id="363" r:id="rId25"/>
    <p:sldId id="367" r:id="rId26"/>
    <p:sldId id="351" r:id="rId27"/>
    <p:sldId id="366" r:id="rId28"/>
    <p:sldId id="268" r:id="rId29"/>
    <p:sldId id="365" r:id="rId30"/>
    <p:sldId id="386" r:id="rId31"/>
    <p:sldId id="260" r:id="rId32"/>
    <p:sldId id="261" r:id="rId33"/>
    <p:sldId id="362" r:id="rId34"/>
    <p:sldId id="264" r:id="rId35"/>
    <p:sldId id="263" r:id="rId36"/>
    <p:sldId id="402" r:id="rId37"/>
    <p:sldId id="353" r:id="rId38"/>
    <p:sldId id="355" r:id="rId39"/>
    <p:sldId id="403" r:id="rId40"/>
    <p:sldId id="358" r:id="rId41"/>
    <p:sldId id="404" r:id="rId42"/>
    <p:sldId id="405" r:id="rId43"/>
    <p:sldId id="406" r:id="rId44"/>
    <p:sldId id="407"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09B4E"/>
    <a:srgbClr val="CE8B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5673" autoAdjust="0"/>
  </p:normalViewPr>
  <p:slideViewPr>
    <p:cSldViewPr snapToGrid="0">
      <p:cViewPr varScale="1">
        <p:scale>
          <a:sx n="77" d="100"/>
          <a:sy n="77" d="100"/>
        </p:scale>
        <p:origin x="18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FD0BC9-68C9-4C5C-A40E-898CC9388DEB}" type="datetimeFigureOut">
              <a:rPr lang="en-US" smtClean="0"/>
              <a:t>6/11/2019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0E6883-3590-467B-B6D2-ED01860D95A0}" type="slidenum">
              <a:rPr lang="en-US" smtClean="0"/>
              <a:t>‹#›</a:t>
            </a:fld>
            <a:endParaRPr lang="en-US"/>
          </a:p>
        </p:txBody>
      </p:sp>
    </p:spTree>
    <p:extLst>
      <p:ext uri="{BB962C8B-B14F-4D97-AF65-F5344CB8AC3E}">
        <p14:creationId xmlns:p14="http://schemas.microsoft.com/office/powerpoint/2010/main" val="94353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0E6883-3590-467B-B6D2-ED01860D95A0}" type="slidenum">
              <a:rPr lang="en-US" smtClean="0"/>
              <a:t>18</a:t>
            </a:fld>
            <a:endParaRPr lang="en-US"/>
          </a:p>
        </p:txBody>
      </p:sp>
    </p:spTree>
    <p:extLst>
      <p:ext uri="{BB962C8B-B14F-4D97-AF65-F5344CB8AC3E}">
        <p14:creationId xmlns:p14="http://schemas.microsoft.com/office/powerpoint/2010/main" val="3212808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5343-41DC-4E2A-A42B-5C343BE94A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36B774-96BA-4969-81D1-2FBBFD5DE7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FEE1774-D0AB-4237-8895-53732E86B9C3}"/>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59DA638B-576C-4BAD-B1C0-39ACC8C044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F8170C-BAEB-4469-BB06-18EBC43B7EF1}"/>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108936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AEB4-96F0-44E5-A3EF-F07D7423EAF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C1028E-ED4B-4AE1-84BC-9E8A58FF2E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15B91B-6FAB-48F6-AC2F-EF51D9915F50}"/>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7F9D49A5-0FEB-4178-820E-1B71D10B5D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9BB7E-D1CA-4496-8E31-B5DE48F6E907}"/>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3612604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38974F-3468-4040-A396-AD7B0E152B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26D7998-88F0-448E-BBD7-0895280789D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0B4FC6-FFE8-4AC0-94E0-EEA5548BA897}"/>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D56468D1-7E4E-4444-B1A0-31DC97EACB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8F7BD-C389-4891-A5CA-C612C53A9AB9}"/>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2150808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9AA61-8106-46DA-B4B7-9EBACD114FC6}"/>
              </a:ext>
            </a:extLst>
          </p:cNvPr>
          <p:cNvSpPr>
            <a:spLocks noGrp="1"/>
          </p:cNvSpPr>
          <p:nvPr>
            <p:ph type="title"/>
          </p:nvPr>
        </p:nvSpPr>
        <p:spPr/>
        <p:txBody>
          <a:bodyPr>
            <a:normAutofit/>
          </a:bodyPr>
          <a:lstStyle>
            <a:lvl1pPr>
              <a:defRPr sz="4000"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C74769BB-0A1B-4767-B3F1-37E6F2A6EEFE}"/>
              </a:ext>
            </a:extLst>
          </p:cNvPr>
          <p:cNvSpPr>
            <a:spLocks noGrp="1"/>
          </p:cNvSpPr>
          <p:nvPr>
            <p:ph idx="1"/>
          </p:nvPr>
        </p:nvSpPr>
        <p:spPr/>
        <p:txBody>
          <a:bodyPr/>
          <a:lstStyle>
            <a:lvl1pPr>
              <a:defRPr sz="3200">
                <a:latin typeface="Tahoma" panose="020B0604030504040204" pitchFamily="34" charset="0"/>
                <a:ea typeface="Tahoma" panose="020B0604030504040204" pitchFamily="34" charset="0"/>
                <a:cs typeface="Tahoma" panose="020B0604030504040204" pitchFamily="34" charset="0"/>
              </a:defRPr>
            </a:lvl1pPr>
            <a:lvl2pPr>
              <a:defRPr sz="2800"/>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28DF288-ADF8-4EBC-9F46-D4CB81F324A8}"/>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429A3E53-C307-4C65-BE0B-BCA3A7BAB2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2080FD-959B-4EDF-9944-27B9681D7973}"/>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2366977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FBC9-3EB9-4693-9F58-2991678FC7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FA65A5-FB60-42FF-BC11-D78D4DE3CA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807C3D-C9B0-4656-9C43-120880289266}"/>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D3B1018D-51A0-451C-8BB5-68CCA8B086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C99ED-C030-4E0A-A9CF-D780057547C0}"/>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4042132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EFB93-A4CA-453D-B1A4-CE3E2CD10B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778BCB-909D-40A6-B0B9-CF00F4CCB1B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7ED1F8-F4D6-4E84-A07A-3B8C1F0EC27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BC84B4-4E43-4673-9B48-0BC53B58C5D6}"/>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6" name="Footer Placeholder 5">
            <a:extLst>
              <a:ext uri="{FF2B5EF4-FFF2-40B4-BE49-F238E27FC236}">
                <a16:creationId xmlns:a16="http://schemas.microsoft.com/office/drawing/2014/main" id="{5976CC31-6C5E-4BC0-8CE9-280BD146A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3E6540-304A-4E06-85D6-5934FEC96881}"/>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3128050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6EB5D-810F-436D-BA28-3BC932F90F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D67FC9-C11E-46A4-9FDE-A257B806F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DDF9977-A618-46FE-B77E-0D10875A45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0BE419-971F-44F9-A315-0E0BF15D6C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1C04642-5D7C-4910-A973-DC23EFB6415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4ADA2B-942B-4052-B0A3-D57645B67430}"/>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8" name="Footer Placeholder 7">
            <a:extLst>
              <a:ext uri="{FF2B5EF4-FFF2-40B4-BE49-F238E27FC236}">
                <a16:creationId xmlns:a16="http://schemas.microsoft.com/office/drawing/2014/main" id="{F35DE874-203A-4C85-AF48-12D3EA598B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8E8AFA-62D5-4A69-B263-C3F9977366AD}"/>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1519962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82775-820A-44B4-930C-D5AD4B84E2A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D82A2FE-0414-4051-8C0F-5B90058F73E1}"/>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4" name="Footer Placeholder 3">
            <a:extLst>
              <a:ext uri="{FF2B5EF4-FFF2-40B4-BE49-F238E27FC236}">
                <a16:creationId xmlns:a16="http://schemas.microsoft.com/office/drawing/2014/main" id="{8A419197-B343-4F7C-99BC-523EA817D9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D1DE62-D947-4A46-8453-95984B149E0C}"/>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409689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434A1E-5C4D-432E-8802-776D58406B4C}"/>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3" name="Footer Placeholder 2">
            <a:extLst>
              <a:ext uri="{FF2B5EF4-FFF2-40B4-BE49-F238E27FC236}">
                <a16:creationId xmlns:a16="http://schemas.microsoft.com/office/drawing/2014/main" id="{29166C20-BBD6-4693-808F-3AB261B60A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9C776C-6487-4B39-A62B-CA659C8D547F}"/>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4188285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44978-E252-475A-83B2-6A47676817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7F9070-7F4D-4547-8C9C-D634B92FF6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2AF4AE-581C-4F76-AA46-F084D116D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8CCBFF0-36B9-41CE-94CB-E7B8B1A880A7}"/>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6" name="Footer Placeholder 5">
            <a:extLst>
              <a:ext uri="{FF2B5EF4-FFF2-40B4-BE49-F238E27FC236}">
                <a16:creationId xmlns:a16="http://schemas.microsoft.com/office/drawing/2014/main" id="{9869E710-F3DC-4134-8C81-8F5647E6D5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EEC05E-D732-46E6-B950-18EEBDB994F6}"/>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2779789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2AAC9-C101-4586-AD85-75B1D6471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1928FA-FECB-4B57-A8D2-7592958B5C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EBAF63-2310-4205-B0A6-24B8A2F9A9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F5466AF-218C-4A9C-B553-FA285BE26F61}"/>
              </a:ext>
            </a:extLst>
          </p:cNvPr>
          <p:cNvSpPr>
            <a:spLocks noGrp="1"/>
          </p:cNvSpPr>
          <p:nvPr>
            <p:ph type="dt" sz="half" idx="10"/>
          </p:nvPr>
        </p:nvSpPr>
        <p:spPr/>
        <p:txBody>
          <a:bodyPr/>
          <a:lstStyle/>
          <a:p>
            <a:fld id="{CAADB3CC-6A20-49E1-916E-BA9FC9222A07}" type="datetimeFigureOut">
              <a:rPr lang="en-US" smtClean="0"/>
              <a:t>6/11/2019</a:t>
            </a:fld>
            <a:endParaRPr lang="en-US"/>
          </a:p>
        </p:txBody>
      </p:sp>
      <p:sp>
        <p:nvSpPr>
          <p:cNvPr id="6" name="Footer Placeholder 5">
            <a:extLst>
              <a:ext uri="{FF2B5EF4-FFF2-40B4-BE49-F238E27FC236}">
                <a16:creationId xmlns:a16="http://schemas.microsoft.com/office/drawing/2014/main" id="{C3093B41-F211-4ECD-A09E-81E2806D7F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712194-ABE6-4CFD-86AD-55751D0CC807}"/>
              </a:ext>
            </a:extLst>
          </p:cNvPr>
          <p:cNvSpPr>
            <a:spLocks noGrp="1"/>
          </p:cNvSpPr>
          <p:nvPr>
            <p:ph type="sldNum" sz="quarter" idx="12"/>
          </p:nvPr>
        </p:nvSpPr>
        <p:spPr/>
        <p:txBody>
          <a:bodyPr/>
          <a:lstStyle/>
          <a:p>
            <a:fld id="{F719767B-E0C9-4B9F-81DE-7204C1097F52}" type="slidenum">
              <a:rPr lang="en-US" smtClean="0"/>
              <a:t>‹#›</a:t>
            </a:fld>
            <a:endParaRPr lang="en-US"/>
          </a:p>
        </p:txBody>
      </p:sp>
    </p:spTree>
    <p:extLst>
      <p:ext uri="{BB962C8B-B14F-4D97-AF65-F5344CB8AC3E}">
        <p14:creationId xmlns:p14="http://schemas.microsoft.com/office/powerpoint/2010/main" val="2217375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3000">
              <a:schemeClr val="accent2">
                <a:lumMod val="0"/>
                <a:lumOff val="100000"/>
              </a:schemeClr>
            </a:gs>
            <a:gs pos="35000">
              <a:schemeClr val="accent2">
                <a:lumMod val="0"/>
                <a:lumOff val="100000"/>
              </a:schemeClr>
            </a:gs>
            <a:gs pos="100000">
              <a:srgbClr val="D09B4E"/>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7E5F1F-F343-4F5D-A323-B656D9C997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119BBA-393F-4C05-BE85-0EC04A2D63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FA5AC0-FA25-41E7-A983-3344CC2083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DB3CC-6A20-49E1-916E-BA9FC9222A07}" type="datetimeFigureOut">
              <a:rPr lang="en-US" smtClean="0"/>
              <a:t>6/11/2019</a:t>
            </a:fld>
            <a:endParaRPr lang="en-US"/>
          </a:p>
        </p:txBody>
      </p:sp>
      <p:sp>
        <p:nvSpPr>
          <p:cNvPr id="5" name="Footer Placeholder 4">
            <a:extLst>
              <a:ext uri="{FF2B5EF4-FFF2-40B4-BE49-F238E27FC236}">
                <a16:creationId xmlns:a16="http://schemas.microsoft.com/office/drawing/2014/main" id="{46ABE848-1F83-4D7C-8F2E-037043B2DE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F3CF30C-4E11-42FF-9BB0-BE26BE72A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19767B-E0C9-4B9F-81DE-7204C1097F52}" type="slidenum">
              <a:rPr lang="en-US" smtClean="0"/>
              <a:t>‹#›</a:t>
            </a:fld>
            <a:endParaRPr lang="en-US"/>
          </a:p>
        </p:txBody>
      </p:sp>
      <p:pic>
        <p:nvPicPr>
          <p:cNvPr id="22" name="Picture 21">
            <a:extLst>
              <a:ext uri="{FF2B5EF4-FFF2-40B4-BE49-F238E27FC236}">
                <a16:creationId xmlns:a16="http://schemas.microsoft.com/office/drawing/2014/main" id="{3FF147E9-44CD-40FA-8F1E-1CF2109931D5}"/>
              </a:ext>
            </a:extLst>
          </p:cNvPr>
          <p:cNvPicPr>
            <a:picLocks noChangeAspect="1"/>
          </p:cNvPicPr>
          <p:nvPr userDrawn="1"/>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054" y="5810596"/>
            <a:ext cx="2345827" cy="1047404"/>
          </a:xfrm>
          <a:prstGeom prst="rect">
            <a:avLst/>
          </a:prstGeom>
        </p:spPr>
      </p:pic>
    </p:spTree>
    <p:extLst>
      <p:ext uri="{BB962C8B-B14F-4D97-AF65-F5344CB8AC3E}">
        <p14:creationId xmlns:p14="http://schemas.microsoft.com/office/powerpoint/2010/main" val="3094765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the-vital-edge.com/technology_and_the_distribution_of_wealth/" TargetMode="External"/><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money.stackexchange.com/questions/35202/can-net-income-attributed-to-shareholders-exceed-firmwide-net-income" TargetMode="External"/><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myleszarzosa.wikispaces.com/file/links/bmwpaintbooth.jpg"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eg"/></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n/money-hand-people-hands-currency-38268/" TargetMode="External"/><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ommons.wikimedia.org/wiki/File:Vintage_Kings_Point_Micro_Algebra_Electronic_Pocket_Calculator,_Model_8413,_Made_In_Japan,_VFD,_Circa_1973_(15990821531).jpg" TargetMode="External"/><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299BF-9432-48EC-B85C-5169B5F85486}"/>
              </a:ext>
            </a:extLst>
          </p:cNvPr>
          <p:cNvSpPr>
            <a:spLocks noGrp="1"/>
          </p:cNvSpPr>
          <p:nvPr>
            <p:ph type="ctrTitle"/>
          </p:nvPr>
        </p:nvSpPr>
        <p:spPr>
          <a:xfrm>
            <a:off x="1524000" y="406400"/>
            <a:ext cx="9144000" cy="2387600"/>
          </a:xfrm>
        </p:spPr>
        <p:txBody>
          <a:bodyPr>
            <a:normAutofit/>
          </a:bodyPr>
          <a:lstStyle/>
          <a:p>
            <a: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t>URA Guidance for the Gray Areas in Relocation</a:t>
            </a:r>
          </a:p>
        </p:txBody>
      </p:sp>
      <p:sp>
        <p:nvSpPr>
          <p:cNvPr id="3" name="Subtitle 2">
            <a:extLst>
              <a:ext uri="{FF2B5EF4-FFF2-40B4-BE49-F238E27FC236}">
                <a16:creationId xmlns:a16="http://schemas.microsoft.com/office/drawing/2014/main" id="{89CAADA7-95B7-457A-A7F1-230560F5B2EB}"/>
              </a:ext>
            </a:extLst>
          </p:cNvPr>
          <p:cNvSpPr>
            <a:spLocks noGrp="1"/>
          </p:cNvSpPr>
          <p:nvPr>
            <p:ph type="subTitle" idx="1"/>
          </p:nvPr>
        </p:nvSpPr>
        <p:spPr>
          <a:xfrm>
            <a:off x="1377387" y="3055715"/>
            <a:ext cx="9618562" cy="2511707"/>
          </a:xfrm>
        </p:spPr>
        <p:txBody>
          <a:bodyPr>
            <a:normAutofit fontScale="92500" lnSpcReduction="20000"/>
          </a:bodyPr>
          <a:lstStyle/>
          <a:p>
            <a:r>
              <a:rPr lang="en-US" sz="2800" b="1" i="1" dirty="0">
                <a:latin typeface="Tahoma" panose="020B0604030504040204" pitchFamily="34" charset="0"/>
                <a:ea typeface="Tahoma" panose="020B0604030504040204" pitchFamily="34" charset="0"/>
                <a:cs typeface="Tahoma" panose="020B0604030504040204" pitchFamily="34" charset="0"/>
              </a:rPr>
              <a:t>Michele Folk, </a:t>
            </a:r>
            <a:r>
              <a:rPr lang="en-US" sz="2800" i="1" dirty="0">
                <a:latin typeface="Tahoma" panose="020B0604030504040204" pitchFamily="34" charset="0"/>
                <a:ea typeface="Tahoma" panose="020B0604030504040204" pitchFamily="34" charset="0"/>
                <a:cs typeface="Tahoma" panose="020B0604030504040204" pitchFamily="34" charset="0"/>
              </a:rPr>
              <a:t>SR/WA, R/W-URAC, R/W-RAC, R/W-NAC</a:t>
            </a:r>
          </a:p>
          <a:p>
            <a:r>
              <a:rPr lang="en-US" sz="2800" i="1" dirty="0">
                <a:latin typeface="Tahoma" panose="020B0604030504040204" pitchFamily="34" charset="0"/>
                <a:ea typeface="Tahoma" panose="020B0604030504040204" pitchFamily="34" charset="0"/>
                <a:cs typeface="Tahoma" panose="020B0604030504040204" pitchFamily="34" charset="0"/>
              </a:rPr>
              <a:t>Senior Vice President, OPC</a:t>
            </a:r>
          </a:p>
          <a:p>
            <a:r>
              <a:rPr lang="en-US" sz="2800" b="1" i="1" dirty="0">
                <a:latin typeface="Tahoma" panose="020B0604030504040204" pitchFamily="34" charset="0"/>
                <a:ea typeface="Tahoma" panose="020B0604030504040204" pitchFamily="34" charset="0"/>
                <a:cs typeface="Tahoma" panose="020B0604030504040204" pitchFamily="34" charset="0"/>
              </a:rPr>
              <a:t>Lisa Barnes, </a:t>
            </a:r>
            <a:r>
              <a:rPr lang="en-US" i="1" dirty="0">
                <a:latin typeface="Tahoma" panose="020B0604030504040204" pitchFamily="34" charset="0"/>
                <a:ea typeface="Tahoma" panose="020B0604030504040204" pitchFamily="34" charset="0"/>
                <a:cs typeface="Tahoma" panose="020B0604030504040204" pitchFamily="34" charset="0"/>
              </a:rPr>
              <a:t>SR/WA, R/W-RAC</a:t>
            </a:r>
          </a:p>
          <a:p>
            <a:r>
              <a:rPr lang="en-US" i="1" dirty="0">
                <a:latin typeface="Tahoma" panose="020B0604030504040204" pitchFamily="34" charset="0"/>
                <a:ea typeface="Tahoma" panose="020B0604030504040204" pitchFamily="34" charset="0"/>
                <a:cs typeface="Tahoma" panose="020B0604030504040204" pitchFamily="34" charset="0"/>
              </a:rPr>
              <a:t>VP of Training, O. R. Colan Associates, LLC</a:t>
            </a:r>
          </a:p>
          <a:p>
            <a:r>
              <a:rPr lang="en-US" sz="2800" b="1" i="1" dirty="0">
                <a:latin typeface="Tahoma" panose="020B0604030504040204" pitchFamily="34" charset="0"/>
                <a:ea typeface="Tahoma" panose="020B0604030504040204" pitchFamily="34" charset="0"/>
                <a:cs typeface="Tahoma" panose="020B0604030504040204" pitchFamily="34" charset="0"/>
              </a:rPr>
              <a:t>Lisa Harrison, </a:t>
            </a:r>
            <a:r>
              <a:rPr lang="en-US" i="1" dirty="0">
                <a:latin typeface="Tahoma" panose="020B0604030504040204" pitchFamily="34" charset="0"/>
                <a:ea typeface="Tahoma" panose="020B0604030504040204" pitchFamily="34" charset="0"/>
                <a:cs typeface="Tahoma" panose="020B0604030504040204" pitchFamily="34" charset="0"/>
              </a:rPr>
              <a:t>SR/WA, R/W-URAC, R/W-RAC, R/W-NAC</a:t>
            </a:r>
          </a:p>
          <a:p>
            <a:r>
              <a:rPr lang="en-US" i="1" dirty="0">
                <a:latin typeface="Tahoma" panose="020B0604030504040204" pitchFamily="34" charset="0"/>
                <a:ea typeface="Tahoma" panose="020B0604030504040204" pitchFamily="34" charset="0"/>
                <a:cs typeface="Tahoma" panose="020B0604030504040204" pitchFamily="34" charset="0"/>
              </a:rPr>
              <a:t>President, Pinnacle Consulting Management Group, Inc.</a:t>
            </a:r>
          </a:p>
          <a:p>
            <a:endParaRPr lang="en-US" dirty="0"/>
          </a:p>
        </p:txBody>
      </p:sp>
    </p:spTree>
    <p:extLst>
      <p:ext uri="{BB962C8B-B14F-4D97-AF65-F5344CB8AC3E}">
        <p14:creationId xmlns:p14="http://schemas.microsoft.com/office/powerpoint/2010/main" val="2829614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02D3C92-121D-4AB4-9AED-59EC67E0CEFC}"/>
              </a:ext>
            </a:extLst>
          </p:cNvPr>
          <p:cNvSpPr>
            <a:spLocks noGrp="1"/>
          </p:cNvSpPr>
          <p:nvPr>
            <p:ph type="body" sz="half" idx="2"/>
          </p:nvPr>
        </p:nvSpPr>
        <p:spPr>
          <a:xfrm>
            <a:off x="879676" y="312516"/>
            <a:ext cx="4862176" cy="5822066"/>
          </a:xfrm>
        </p:spPr>
        <p:txBody>
          <a:bodyPr>
            <a:normAutofit lnSpcReduction="10000"/>
          </a:bodyPr>
          <a:lstStyle/>
          <a:p>
            <a:r>
              <a:rPr lang="en-US" sz="2800" dirty="0">
                <a:latin typeface="Tahoma" panose="020B0604030504040204" pitchFamily="34" charset="0"/>
                <a:ea typeface="Tahoma" panose="020B0604030504040204" pitchFamily="34" charset="0"/>
                <a:cs typeface="Tahoma" panose="020B0604030504040204" pitchFamily="34" charset="0"/>
              </a:rPr>
              <a:t>Does approach change with knowledge the tenant will lose their job and inexpensive unit?</a:t>
            </a:r>
          </a:p>
          <a:p>
            <a:endParaRPr lang="en-US" sz="2800" dirty="0">
              <a:latin typeface="Tahoma" panose="020B0604030504040204" pitchFamily="34" charset="0"/>
              <a:ea typeface="Tahoma" panose="020B0604030504040204" pitchFamily="34" charset="0"/>
              <a:cs typeface="Tahoma" panose="020B0604030504040204" pitchFamily="34" charset="0"/>
            </a:endParaRPr>
          </a:p>
          <a:p>
            <a:r>
              <a:rPr lang="en-US" sz="2800" dirty="0">
                <a:latin typeface="Tahoma" panose="020B0604030504040204" pitchFamily="34" charset="0"/>
                <a:ea typeface="Tahoma" panose="020B0604030504040204" pitchFamily="34" charset="0"/>
                <a:cs typeface="Tahoma" panose="020B0604030504040204" pitchFamily="34" charset="0"/>
              </a:rPr>
              <a:t>If so, does income become $0 for the calculation of rental assistance?</a:t>
            </a:r>
          </a:p>
          <a:p>
            <a:endParaRPr lang="en-US" sz="2800" dirty="0">
              <a:latin typeface="Tahoma" panose="020B0604030504040204" pitchFamily="34" charset="0"/>
              <a:ea typeface="Tahoma" panose="020B0604030504040204" pitchFamily="34" charset="0"/>
              <a:cs typeface="Tahoma" panose="020B0604030504040204" pitchFamily="34" charset="0"/>
            </a:endParaRPr>
          </a:p>
          <a:p>
            <a:r>
              <a:rPr lang="en-US" sz="2800" dirty="0">
                <a:latin typeface="Tahoma" panose="020B0604030504040204" pitchFamily="34" charset="0"/>
                <a:ea typeface="Tahoma" panose="020B0604030504040204" pitchFamily="34" charset="0"/>
                <a:cs typeface="Tahoma" panose="020B0604030504040204" pitchFamily="34" charset="0"/>
              </a:rPr>
              <a:t>Do we track any other tenant after their move or adjust entitlements if household circumstances change after the move?</a:t>
            </a:r>
          </a:p>
          <a:p>
            <a:endParaRPr lang="en-US" sz="2000" dirty="0"/>
          </a:p>
          <a:p>
            <a:endParaRPr lang="en-US" sz="2000" dirty="0"/>
          </a:p>
          <a:p>
            <a:endParaRPr lang="en-US" sz="2000" dirty="0"/>
          </a:p>
          <a:p>
            <a:endParaRPr lang="en-US" sz="2000" dirty="0"/>
          </a:p>
          <a:p>
            <a:endParaRPr lang="en-US" dirty="0"/>
          </a:p>
        </p:txBody>
      </p:sp>
      <p:pic>
        <p:nvPicPr>
          <p:cNvPr id="7" name="Picture Placeholder 6" descr="A person wearing a suit and tie&#10;&#10;Description automatically generated">
            <a:extLst>
              <a:ext uri="{FF2B5EF4-FFF2-40B4-BE49-F238E27FC236}">
                <a16:creationId xmlns:a16="http://schemas.microsoft.com/office/drawing/2014/main" id="{7BE7536E-3568-43C4-8ECD-F98EE9133DBD}"/>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8645" b="18645"/>
          <a:stretch>
            <a:fillRect/>
          </a:stretch>
        </p:blipFill>
        <p:spPr>
          <a:xfrm>
            <a:off x="6238568" y="1068447"/>
            <a:ext cx="5073755" cy="4006283"/>
          </a:xfrm>
        </p:spPr>
      </p:pic>
    </p:spTree>
    <p:extLst>
      <p:ext uri="{BB962C8B-B14F-4D97-AF65-F5344CB8AC3E}">
        <p14:creationId xmlns:p14="http://schemas.microsoft.com/office/powerpoint/2010/main" val="1519202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FDC14A-945A-4E6A-9188-DCB7AC4BE5C6}"/>
              </a:ext>
            </a:extLst>
          </p:cNvPr>
          <p:cNvSpPr>
            <a:spLocks noGrp="1"/>
          </p:cNvSpPr>
          <p:nvPr>
            <p:ph type="title"/>
          </p:nvPr>
        </p:nvSpPr>
        <p:spPr/>
        <p:txBody>
          <a:bodyPr anchor="ctr">
            <a:normAutofit/>
          </a:bodyPr>
          <a:lstStyle/>
          <a:p>
            <a:r>
              <a:rPr lang="en-US" sz="4800" b="1" dirty="0">
                <a:solidFill>
                  <a:srgbClr val="002060"/>
                </a:solidFill>
                <a:latin typeface="Tahoma" panose="020B0604030504040204" pitchFamily="34" charset="0"/>
                <a:ea typeface="Tahoma" panose="020B0604030504040204" pitchFamily="34" charset="0"/>
                <a:cs typeface="Tahoma" panose="020B0604030504040204" pitchFamily="34" charset="0"/>
              </a:rPr>
              <a:t>Calculating Income</a:t>
            </a:r>
          </a:p>
        </p:txBody>
      </p:sp>
    </p:spTree>
    <p:extLst>
      <p:ext uri="{BB962C8B-B14F-4D97-AF65-F5344CB8AC3E}">
        <p14:creationId xmlns:p14="http://schemas.microsoft.com/office/powerpoint/2010/main" val="2606556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A8267-5B68-47A6-9985-6BA2E2AA879D}"/>
              </a:ext>
            </a:extLst>
          </p:cNvPr>
          <p:cNvSpPr>
            <a:spLocks noGrp="1"/>
          </p:cNvSpPr>
          <p:nvPr>
            <p:ph type="title"/>
          </p:nvPr>
        </p:nvSpPr>
        <p:spPr/>
        <p:txBody>
          <a:bodyPr/>
          <a:lstStyle/>
          <a:p>
            <a:r>
              <a:rPr lang="en-US" dirty="0"/>
              <a:t>Cash Income</a:t>
            </a:r>
          </a:p>
        </p:txBody>
      </p:sp>
      <p:sp>
        <p:nvSpPr>
          <p:cNvPr id="3" name="Content Placeholder 2">
            <a:extLst>
              <a:ext uri="{FF2B5EF4-FFF2-40B4-BE49-F238E27FC236}">
                <a16:creationId xmlns:a16="http://schemas.microsoft.com/office/drawing/2014/main" id="{A12131A1-4024-4C13-A834-E398FFFDAAEF}"/>
              </a:ext>
            </a:extLst>
          </p:cNvPr>
          <p:cNvSpPr>
            <a:spLocks noGrp="1"/>
          </p:cNvSpPr>
          <p:nvPr>
            <p:ph idx="1"/>
          </p:nvPr>
        </p:nvSpPr>
        <p:spPr>
          <a:xfrm>
            <a:off x="838200" y="1690688"/>
            <a:ext cx="10515600" cy="4351338"/>
          </a:xfrm>
        </p:spPr>
        <p:txBody>
          <a:bodyPr/>
          <a:lstStyle/>
          <a:p>
            <a:pPr marL="0" indent="0">
              <a:buNone/>
            </a:pPr>
            <a:r>
              <a:rPr lang="en-US" dirty="0"/>
              <a:t>How to document cash income?</a:t>
            </a:r>
          </a:p>
          <a:p>
            <a:pPr marL="0" indent="0">
              <a:buNone/>
            </a:pPr>
            <a:endParaRPr lang="en-US" sz="800" dirty="0"/>
          </a:p>
          <a:p>
            <a:r>
              <a:rPr lang="en-US" dirty="0"/>
              <a:t>Letters from employers</a:t>
            </a:r>
          </a:p>
          <a:p>
            <a:r>
              <a:rPr lang="en-US" dirty="0"/>
              <a:t>Self-certification of income</a:t>
            </a:r>
          </a:p>
          <a:p>
            <a:r>
              <a:rPr lang="en-US" dirty="0"/>
              <a:t>Budget worksheet</a:t>
            </a:r>
          </a:p>
          <a:p>
            <a:pPr marL="0" indent="0">
              <a:buNone/>
            </a:pPr>
            <a:endParaRPr lang="en-US" dirty="0"/>
          </a:p>
          <a:p>
            <a:pPr marL="0" indent="0">
              <a:buNone/>
            </a:pPr>
            <a:r>
              <a:rPr lang="en-US" dirty="0"/>
              <a:t>When not to consider income in RAP calculation?</a:t>
            </a:r>
          </a:p>
        </p:txBody>
      </p:sp>
    </p:spTree>
    <p:extLst>
      <p:ext uri="{BB962C8B-B14F-4D97-AF65-F5344CB8AC3E}">
        <p14:creationId xmlns:p14="http://schemas.microsoft.com/office/powerpoint/2010/main" val="412503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81FB8D-7508-42E7-85BE-DA9E11DAD11C}"/>
              </a:ext>
            </a:extLst>
          </p:cNvPr>
          <p:cNvSpPr>
            <a:spLocks noGrp="1"/>
          </p:cNvSpPr>
          <p:nvPr>
            <p:ph type="title"/>
          </p:nvPr>
        </p:nvSpPr>
        <p:spPr/>
        <p:txBody>
          <a:bodyPr/>
          <a:lstStyle/>
          <a:p>
            <a:r>
              <a:rPr lang="en-US" altLang="en-US" dirty="0"/>
              <a:t>Seasonal Income</a:t>
            </a:r>
            <a:endParaRPr lang="en-US" dirty="0"/>
          </a:p>
        </p:txBody>
      </p:sp>
      <p:sp>
        <p:nvSpPr>
          <p:cNvPr id="5" name="Content Placeholder 4">
            <a:extLst>
              <a:ext uri="{FF2B5EF4-FFF2-40B4-BE49-F238E27FC236}">
                <a16:creationId xmlns:a16="http://schemas.microsoft.com/office/drawing/2014/main" id="{2C12E83D-F12E-4A4A-8856-0B17F07BF847}"/>
              </a:ext>
            </a:extLst>
          </p:cNvPr>
          <p:cNvSpPr>
            <a:spLocks noGrp="1"/>
          </p:cNvSpPr>
          <p:nvPr>
            <p:ph idx="1"/>
          </p:nvPr>
        </p:nvSpPr>
        <p:spPr/>
        <p:txBody>
          <a:bodyPr/>
          <a:lstStyle/>
          <a:p>
            <a:r>
              <a:rPr lang="en-US" dirty="0"/>
              <a:t>If using year to date income, must understand start and stop dates for job</a:t>
            </a:r>
          </a:p>
          <a:p>
            <a:r>
              <a:rPr lang="en-US" dirty="0"/>
              <a:t>Compare year to date income with W-2 or tax returns from previous year – may catch increased income during certain seasons not yet reflected in YTD income docs</a:t>
            </a:r>
          </a:p>
        </p:txBody>
      </p:sp>
    </p:spTree>
    <p:extLst>
      <p:ext uri="{BB962C8B-B14F-4D97-AF65-F5344CB8AC3E}">
        <p14:creationId xmlns:p14="http://schemas.microsoft.com/office/powerpoint/2010/main" val="198355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61" indent="-285754">
              <a:defRPr>
                <a:solidFill>
                  <a:schemeClr val="tx1"/>
                </a:solidFill>
                <a:latin typeface="Arial" panose="020B0604020202020204" pitchFamily="34" charset="0"/>
              </a:defRPr>
            </a:lvl2pPr>
            <a:lvl3pPr marL="1143016" indent="-228604">
              <a:defRPr>
                <a:solidFill>
                  <a:schemeClr val="tx1"/>
                </a:solidFill>
                <a:latin typeface="Arial" panose="020B0604020202020204" pitchFamily="34" charset="0"/>
              </a:defRPr>
            </a:lvl3pPr>
            <a:lvl4pPr marL="1600222" indent="-228604">
              <a:defRPr>
                <a:solidFill>
                  <a:schemeClr val="tx1"/>
                </a:solidFill>
                <a:latin typeface="Arial" panose="020B0604020202020204" pitchFamily="34" charset="0"/>
              </a:defRPr>
            </a:lvl4pPr>
            <a:lvl5pPr marL="2057429" indent="-228604">
              <a:defRPr>
                <a:solidFill>
                  <a:schemeClr val="tx1"/>
                </a:solidFill>
                <a:latin typeface="Arial" panose="020B0604020202020204" pitchFamily="34" charset="0"/>
              </a:defRPr>
            </a:lvl5pPr>
            <a:lvl6pPr marL="2514636" indent="-228604" eaLnBrk="0" fontAlgn="base" hangingPunct="0">
              <a:spcBef>
                <a:spcPct val="0"/>
              </a:spcBef>
              <a:spcAft>
                <a:spcPct val="0"/>
              </a:spcAft>
              <a:defRPr>
                <a:solidFill>
                  <a:schemeClr val="tx1"/>
                </a:solidFill>
                <a:latin typeface="Arial" panose="020B0604020202020204" pitchFamily="34" charset="0"/>
              </a:defRPr>
            </a:lvl6pPr>
            <a:lvl7pPr marL="2971842" indent="-228604" eaLnBrk="0" fontAlgn="base" hangingPunct="0">
              <a:spcBef>
                <a:spcPct val="0"/>
              </a:spcBef>
              <a:spcAft>
                <a:spcPct val="0"/>
              </a:spcAft>
              <a:defRPr>
                <a:solidFill>
                  <a:schemeClr val="tx1"/>
                </a:solidFill>
                <a:latin typeface="Arial" panose="020B0604020202020204" pitchFamily="34" charset="0"/>
              </a:defRPr>
            </a:lvl7pPr>
            <a:lvl8pPr marL="3429048" indent="-228604" eaLnBrk="0" fontAlgn="base" hangingPunct="0">
              <a:spcBef>
                <a:spcPct val="0"/>
              </a:spcBef>
              <a:spcAft>
                <a:spcPct val="0"/>
              </a:spcAft>
              <a:defRPr>
                <a:solidFill>
                  <a:schemeClr val="tx1"/>
                </a:solidFill>
                <a:latin typeface="Arial" panose="020B0604020202020204" pitchFamily="34" charset="0"/>
              </a:defRPr>
            </a:lvl8pPr>
            <a:lvl9pPr marL="3886255" indent="-228604"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solidFill>
                <a:srgbClr val="FFFFFF"/>
              </a:solidFill>
            </a:endParaRPr>
          </a:p>
        </p:txBody>
      </p:sp>
      <p:sp>
        <p:nvSpPr>
          <p:cNvPr id="44034" name="Rectangle 2"/>
          <p:cNvSpPr>
            <a:spLocks noGrp="1" noChangeArrowheads="1"/>
          </p:cNvSpPr>
          <p:nvPr>
            <p:ph type="title"/>
          </p:nvPr>
        </p:nvSpPr>
        <p:spPr>
          <a:xfrm>
            <a:off x="1524000" y="0"/>
            <a:ext cx="9047584" cy="1752600"/>
          </a:xfrm>
        </p:spPr>
        <p:txBody>
          <a:bodyPr/>
          <a:lstStyle/>
          <a:p>
            <a:pPr eaLnBrk="1" hangingPunct="1"/>
            <a:r>
              <a:rPr lang="en-US" altLang="en-US" dirty="0"/>
              <a:t>Inheritance/Investments/Savings</a:t>
            </a:r>
          </a:p>
        </p:txBody>
      </p:sp>
      <p:sp>
        <p:nvSpPr>
          <p:cNvPr id="44035" name="Rectangle 3"/>
          <p:cNvSpPr>
            <a:spLocks noGrp="1" noChangeArrowheads="1"/>
          </p:cNvSpPr>
          <p:nvPr>
            <p:ph type="body" idx="1"/>
          </p:nvPr>
        </p:nvSpPr>
        <p:spPr>
          <a:xfrm>
            <a:off x="1523999" y="1600200"/>
            <a:ext cx="9047583" cy="4175449"/>
          </a:xfrm>
        </p:spPr>
        <p:txBody>
          <a:bodyPr>
            <a:normAutofit/>
          </a:bodyPr>
          <a:lstStyle/>
          <a:p>
            <a:pPr eaLnBrk="1" hangingPunct="1">
              <a:lnSpc>
                <a:spcPct val="80000"/>
              </a:lnSpc>
              <a:buFontTx/>
              <a:buNone/>
            </a:pPr>
            <a:r>
              <a:rPr lang="en-US" altLang="en-US" dirty="0"/>
              <a:t>If tenant is not working and is living on</a:t>
            </a:r>
          </a:p>
          <a:p>
            <a:pPr eaLnBrk="1" hangingPunct="1">
              <a:lnSpc>
                <a:spcPct val="80000"/>
              </a:lnSpc>
              <a:buFontTx/>
              <a:buNone/>
            </a:pPr>
            <a:r>
              <a:rPr lang="en-US" altLang="en-US" dirty="0"/>
              <a:t>savings, investments or an inheritance, how is</a:t>
            </a:r>
          </a:p>
          <a:p>
            <a:pPr eaLnBrk="1" hangingPunct="1">
              <a:lnSpc>
                <a:spcPct val="80000"/>
              </a:lnSpc>
              <a:buFontTx/>
              <a:buNone/>
            </a:pPr>
            <a:r>
              <a:rPr lang="en-US" altLang="en-US" dirty="0"/>
              <a:t>income calculated?</a:t>
            </a:r>
          </a:p>
          <a:p>
            <a:pPr eaLnBrk="1" hangingPunct="1">
              <a:lnSpc>
                <a:spcPct val="80000"/>
              </a:lnSpc>
              <a:buFontTx/>
              <a:buNone/>
            </a:pPr>
            <a:endParaRPr lang="en-US" altLang="en-US" dirty="0"/>
          </a:p>
          <a:p>
            <a:pPr eaLnBrk="1" hangingPunct="1">
              <a:lnSpc>
                <a:spcPct val="80000"/>
              </a:lnSpc>
              <a:buFontTx/>
              <a:buNone/>
            </a:pPr>
            <a:r>
              <a:rPr lang="en-US" altLang="en-US" dirty="0"/>
              <a:t>	- budget worksheet</a:t>
            </a:r>
          </a:p>
          <a:p>
            <a:pPr eaLnBrk="1" hangingPunct="1">
              <a:lnSpc>
                <a:spcPct val="80000"/>
              </a:lnSpc>
              <a:buFontTx/>
              <a:buNone/>
            </a:pPr>
            <a:r>
              <a:rPr lang="en-US" altLang="en-US" dirty="0"/>
              <a:t>	- account statement documenting withdrawals</a:t>
            </a:r>
          </a:p>
          <a:p>
            <a:pPr eaLnBrk="1" hangingPunct="1">
              <a:lnSpc>
                <a:spcPct val="80000"/>
              </a:lnSpc>
              <a:buFontTx/>
              <a:buNone/>
            </a:pPr>
            <a:r>
              <a:rPr lang="en-US" altLang="en-US" dirty="0"/>
              <a:t>	- interest and dividend statements/tax returns </a:t>
            </a:r>
          </a:p>
        </p:txBody>
      </p:sp>
    </p:spTree>
    <p:extLst>
      <p:ext uri="{BB962C8B-B14F-4D97-AF65-F5344CB8AC3E}">
        <p14:creationId xmlns:p14="http://schemas.microsoft.com/office/powerpoint/2010/main" val="293959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2000"/>
                                        <p:tgtEl>
                                          <p:spTgt spid="440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035">
                                            <p:txEl>
                                              <p:pRg st="0" end="0"/>
                                            </p:txEl>
                                          </p:spTgt>
                                        </p:tgtEl>
                                        <p:attrNameLst>
                                          <p:attrName>style.visibility</p:attrName>
                                        </p:attrNameLst>
                                      </p:cBhvr>
                                      <p:to>
                                        <p:strVal val="visible"/>
                                      </p:to>
                                    </p:set>
                                    <p:animEffect transition="in" filter="fade">
                                      <p:cBhvr>
                                        <p:cTn id="12" dur="2000"/>
                                        <p:tgtEl>
                                          <p:spTgt spid="4403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035">
                                            <p:txEl>
                                              <p:pRg st="1" end="1"/>
                                            </p:txEl>
                                          </p:spTgt>
                                        </p:tgtEl>
                                        <p:attrNameLst>
                                          <p:attrName>style.visibility</p:attrName>
                                        </p:attrNameLst>
                                      </p:cBhvr>
                                      <p:to>
                                        <p:strVal val="visible"/>
                                      </p:to>
                                    </p:set>
                                    <p:animEffect transition="in" filter="fade">
                                      <p:cBhvr>
                                        <p:cTn id="17" dur="2000"/>
                                        <p:tgtEl>
                                          <p:spTgt spid="4403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4035">
                                            <p:txEl>
                                              <p:pRg st="2" end="2"/>
                                            </p:txEl>
                                          </p:spTgt>
                                        </p:tgtEl>
                                        <p:attrNameLst>
                                          <p:attrName>style.visibility</p:attrName>
                                        </p:attrNameLst>
                                      </p:cBhvr>
                                      <p:to>
                                        <p:strVal val="visible"/>
                                      </p:to>
                                    </p:set>
                                    <p:animEffect transition="in" filter="fade">
                                      <p:cBhvr>
                                        <p:cTn id="22" dur="2000"/>
                                        <p:tgtEl>
                                          <p:spTgt spid="4403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035">
                                            <p:txEl>
                                              <p:pRg st="4" end="4"/>
                                            </p:txEl>
                                          </p:spTgt>
                                        </p:tgtEl>
                                        <p:attrNameLst>
                                          <p:attrName>style.visibility</p:attrName>
                                        </p:attrNameLst>
                                      </p:cBhvr>
                                      <p:to>
                                        <p:strVal val="visible"/>
                                      </p:to>
                                    </p:set>
                                    <p:animEffect transition="in" filter="fade">
                                      <p:cBhvr>
                                        <p:cTn id="27" dur="2000"/>
                                        <p:tgtEl>
                                          <p:spTgt spid="4403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4035">
                                            <p:txEl>
                                              <p:pRg st="5" end="5"/>
                                            </p:txEl>
                                          </p:spTgt>
                                        </p:tgtEl>
                                        <p:attrNameLst>
                                          <p:attrName>style.visibility</p:attrName>
                                        </p:attrNameLst>
                                      </p:cBhvr>
                                      <p:to>
                                        <p:strVal val="visible"/>
                                      </p:to>
                                    </p:set>
                                    <p:animEffect transition="in" filter="fade">
                                      <p:cBhvr>
                                        <p:cTn id="32" dur="2000"/>
                                        <p:tgtEl>
                                          <p:spTgt spid="4403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4035">
                                            <p:txEl>
                                              <p:pRg st="6" end="6"/>
                                            </p:txEl>
                                          </p:spTgt>
                                        </p:tgtEl>
                                        <p:attrNameLst>
                                          <p:attrName>style.visibility</p:attrName>
                                        </p:attrNameLst>
                                      </p:cBhvr>
                                      <p:to>
                                        <p:strVal val="visible"/>
                                      </p:to>
                                    </p:set>
                                    <p:animEffect transition="in" filter="fade">
                                      <p:cBhvr>
                                        <p:cTn id="37" dur="2000"/>
                                        <p:tgtEl>
                                          <p:spTgt spid="440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C700-E3A5-47F6-9F3C-D1798C56AD08}"/>
              </a:ext>
            </a:extLst>
          </p:cNvPr>
          <p:cNvSpPr>
            <a:spLocks noGrp="1"/>
          </p:cNvSpPr>
          <p:nvPr>
            <p:ph type="title"/>
          </p:nvPr>
        </p:nvSpPr>
        <p:spPr/>
        <p:txBody>
          <a:bodyPr/>
          <a:lstStyle/>
          <a:p>
            <a:r>
              <a:rPr lang="en-US" dirty="0"/>
              <a:t>Alimony and Child Support</a:t>
            </a:r>
          </a:p>
        </p:txBody>
      </p:sp>
      <p:sp>
        <p:nvSpPr>
          <p:cNvPr id="3" name="Content Placeholder 2">
            <a:extLst>
              <a:ext uri="{FF2B5EF4-FFF2-40B4-BE49-F238E27FC236}">
                <a16:creationId xmlns:a16="http://schemas.microsoft.com/office/drawing/2014/main" id="{DB53A805-3DBD-48C7-A381-4A48ABDB1844}"/>
              </a:ext>
            </a:extLst>
          </p:cNvPr>
          <p:cNvSpPr>
            <a:spLocks noGrp="1"/>
          </p:cNvSpPr>
          <p:nvPr>
            <p:ph idx="1"/>
          </p:nvPr>
        </p:nvSpPr>
        <p:spPr/>
        <p:txBody>
          <a:bodyPr/>
          <a:lstStyle/>
          <a:p>
            <a:r>
              <a:rPr lang="en-US" dirty="0"/>
              <a:t>Sporadic payments – supposed to be monthly</a:t>
            </a:r>
          </a:p>
          <a:p>
            <a:r>
              <a:rPr lang="en-US" dirty="0"/>
              <a:t>Payments received in amounts less than court ordered amount</a:t>
            </a:r>
          </a:p>
          <a:p>
            <a:r>
              <a:rPr lang="en-US" dirty="0"/>
              <a:t>Document what they are actually receiving in a 12- month period versus basing income calculation on what they may ultimately collect</a:t>
            </a:r>
          </a:p>
        </p:txBody>
      </p:sp>
    </p:spTree>
    <p:extLst>
      <p:ext uri="{BB962C8B-B14F-4D97-AF65-F5344CB8AC3E}">
        <p14:creationId xmlns:p14="http://schemas.microsoft.com/office/powerpoint/2010/main" val="291283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933F-D397-4C58-8DFD-E8EC63F8939A}"/>
              </a:ext>
            </a:extLst>
          </p:cNvPr>
          <p:cNvSpPr>
            <a:spLocks noGrp="1"/>
          </p:cNvSpPr>
          <p:nvPr>
            <p:ph type="title"/>
          </p:nvPr>
        </p:nvSpPr>
        <p:spPr>
          <a:xfrm>
            <a:off x="839788" y="150472"/>
            <a:ext cx="10619149" cy="740780"/>
          </a:xfrm>
        </p:spPr>
        <p:txBody>
          <a:bodyPr>
            <a:normAutofit/>
          </a:bodyPr>
          <a:lstStyle/>
          <a:p>
            <a:r>
              <a:rPr lang="en-US" sz="3600" b="1" dirty="0">
                <a:solidFill>
                  <a:srgbClr val="002060"/>
                </a:solidFill>
                <a:latin typeface="Tahoma" panose="020B0604030504040204" pitchFamily="34" charset="0"/>
                <a:ea typeface="Tahoma" panose="020B0604030504040204" pitchFamily="34" charset="0"/>
                <a:cs typeface="Tahoma" panose="020B0604030504040204" pitchFamily="34" charset="0"/>
              </a:rPr>
              <a:t>Income Derived from Business</a:t>
            </a:r>
          </a:p>
        </p:txBody>
      </p:sp>
      <p:pic>
        <p:nvPicPr>
          <p:cNvPr id="15" name="Picture Placeholder 14" descr="A screenshot of a cell phone&#10;&#10;Description automatically generated">
            <a:extLst>
              <a:ext uri="{FF2B5EF4-FFF2-40B4-BE49-F238E27FC236}">
                <a16:creationId xmlns:a16="http://schemas.microsoft.com/office/drawing/2014/main" id="{E68E5471-E75B-4392-BC10-F8EE84999EA6}"/>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1818" b="21818"/>
          <a:stretch>
            <a:fillRect/>
          </a:stretch>
        </p:blipFill>
        <p:spPr>
          <a:xfrm>
            <a:off x="6882616" y="1580745"/>
            <a:ext cx="4954485" cy="3912106"/>
          </a:xfrm>
        </p:spPr>
      </p:pic>
      <p:sp>
        <p:nvSpPr>
          <p:cNvPr id="4" name="Text Placeholder 3">
            <a:extLst>
              <a:ext uri="{FF2B5EF4-FFF2-40B4-BE49-F238E27FC236}">
                <a16:creationId xmlns:a16="http://schemas.microsoft.com/office/drawing/2014/main" id="{F65C0863-CFB7-4649-8F4E-2A6783AB9C25}"/>
              </a:ext>
            </a:extLst>
          </p:cNvPr>
          <p:cNvSpPr>
            <a:spLocks noGrp="1"/>
          </p:cNvSpPr>
          <p:nvPr>
            <p:ph type="body" sz="half" idx="2"/>
          </p:nvPr>
        </p:nvSpPr>
        <p:spPr>
          <a:xfrm>
            <a:off x="839788" y="1224344"/>
            <a:ext cx="4954485" cy="4424101"/>
          </a:xfrm>
        </p:spPr>
        <p:txBody>
          <a:bodyPr>
            <a:normAutofit/>
          </a:bodyPr>
          <a:lstStyle/>
          <a:p>
            <a:endParaRPr lang="en-US" sz="1500" dirty="0"/>
          </a:p>
          <a:p>
            <a:pPr marL="285750" indent="-285750">
              <a:buFontTx/>
              <a:buChar char="-"/>
            </a:pPr>
            <a:r>
              <a:rPr lang="en-US" sz="2800" dirty="0">
                <a:latin typeface="Tahoma" panose="020B0604030504040204" pitchFamily="34" charset="0"/>
                <a:ea typeface="Tahoma" panose="020B0604030504040204" pitchFamily="34" charset="0"/>
                <a:cs typeface="Tahoma" panose="020B0604030504040204" pitchFamily="34" charset="0"/>
              </a:rPr>
              <a:t>Only income declared is from net profit from a business</a:t>
            </a:r>
          </a:p>
          <a:p>
            <a:pPr marL="285750" indent="-285750">
              <a:buFontTx/>
              <a:buChar char="-"/>
            </a:pPr>
            <a:r>
              <a:rPr lang="en-US" sz="2800" dirty="0">
                <a:latin typeface="Tahoma" panose="020B0604030504040204" pitchFamily="34" charset="0"/>
                <a:ea typeface="Tahoma" panose="020B0604030504040204" pitchFamily="34" charset="0"/>
                <a:cs typeface="Tahoma" panose="020B0604030504040204" pitchFamily="34" charset="0"/>
              </a:rPr>
              <a:t>Tax returns show net profit of $10,000 per year</a:t>
            </a:r>
          </a:p>
          <a:p>
            <a:pPr marL="285750" indent="-285750">
              <a:buFontTx/>
              <a:buChar char="-"/>
            </a:pPr>
            <a:r>
              <a:rPr lang="en-US" sz="2800" dirty="0">
                <a:latin typeface="Tahoma" panose="020B0604030504040204" pitchFamily="34" charset="0"/>
                <a:ea typeface="Tahoma" panose="020B0604030504040204" pitchFamily="34" charset="0"/>
                <a:cs typeface="Tahoma" panose="020B0604030504040204" pitchFamily="34" charset="0"/>
              </a:rPr>
              <a:t>Displacement rent alone is $1,200 per month</a:t>
            </a:r>
          </a:p>
          <a:p>
            <a:endParaRPr lang="en-US" sz="1000" dirty="0">
              <a:latin typeface="Tahoma" panose="020B0604030504040204" pitchFamily="34" charset="0"/>
              <a:ea typeface="Tahoma" panose="020B0604030504040204" pitchFamily="34" charset="0"/>
              <a:cs typeface="Tahoma" panose="020B0604030504040204" pitchFamily="34" charset="0"/>
            </a:endParaRPr>
          </a:p>
          <a:p>
            <a:r>
              <a:rPr lang="en-US" sz="2800" dirty="0">
                <a:latin typeface="Tahoma" panose="020B0604030504040204" pitchFamily="34" charset="0"/>
                <a:ea typeface="Tahoma" panose="020B0604030504040204" pitchFamily="34" charset="0"/>
                <a:cs typeface="Tahoma" panose="020B0604030504040204" pitchFamily="34" charset="0"/>
              </a:rPr>
              <a:t>   How do you proceed?</a:t>
            </a:r>
          </a:p>
        </p:txBody>
      </p:sp>
    </p:spTree>
    <p:extLst>
      <p:ext uri="{BB962C8B-B14F-4D97-AF65-F5344CB8AC3E}">
        <p14:creationId xmlns:p14="http://schemas.microsoft.com/office/powerpoint/2010/main" val="1943755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FDC14A-945A-4E6A-9188-DCB7AC4BE5C6}"/>
              </a:ext>
            </a:extLst>
          </p:cNvPr>
          <p:cNvSpPr>
            <a:spLocks noGrp="1"/>
          </p:cNvSpPr>
          <p:nvPr>
            <p:ph type="title"/>
          </p:nvPr>
        </p:nvSpPr>
        <p:spPr/>
        <p:txBody>
          <a:bodyPr>
            <a:normAutofit/>
          </a:bodyPr>
          <a:lstStyle/>
          <a:p>
            <a: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t>One Business or More?</a:t>
            </a:r>
            <a:b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br>
            <a: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t>Determining Number of Businesses at the Site for Fixed Payment Eligibility</a:t>
            </a:r>
          </a:p>
        </p:txBody>
      </p:sp>
      <p:sp>
        <p:nvSpPr>
          <p:cNvPr id="8" name="Text Placeholder 7">
            <a:extLst>
              <a:ext uri="{FF2B5EF4-FFF2-40B4-BE49-F238E27FC236}">
                <a16:creationId xmlns:a16="http://schemas.microsoft.com/office/drawing/2014/main" id="{CFA967EC-A042-4372-8CB1-3778A71E44C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7831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A8267-5B68-47A6-9985-6BA2E2AA879D}"/>
              </a:ext>
            </a:extLst>
          </p:cNvPr>
          <p:cNvSpPr>
            <a:spLocks noGrp="1"/>
          </p:cNvSpPr>
          <p:nvPr>
            <p:ph type="title"/>
          </p:nvPr>
        </p:nvSpPr>
        <p:spPr/>
        <p:txBody>
          <a:bodyPr/>
          <a:lstStyle/>
          <a:p>
            <a:r>
              <a:rPr lang="en-US" dirty="0"/>
              <a:t>Determining the Number of Businesses</a:t>
            </a:r>
          </a:p>
        </p:txBody>
      </p:sp>
      <p:sp>
        <p:nvSpPr>
          <p:cNvPr id="3" name="Content Placeholder 2">
            <a:extLst>
              <a:ext uri="{FF2B5EF4-FFF2-40B4-BE49-F238E27FC236}">
                <a16:creationId xmlns:a16="http://schemas.microsoft.com/office/drawing/2014/main" id="{A12131A1-4024-4C13-A834-E398FFFDAAEF}"/>
              </a:ext>
            </a:extLst>
          </p:cNvPr>
          <p:cNvSpPr>
            <a:spLocks noGrp="1"/>
          </p:cNvSpPr>
          <p:nvPr>
            <p:ph idx="1"/>
          </p:nvPr>
        </p:nvSpPr>
        <p:spPr>
          <a:xfrm>
            <a:off x="838200" y="1690688"/>
            <a:ext cx="10515600" cy="4351338"/>
          </a:xfrm>
        </p:spPr>
        <p:txBody>
          <a:bodyPr>
            <a:normAutofit/>
          </a:bodyPr>
          <a:lstStyle/>
          <a:p>
            <a:r>
              <a:rPr lang="en-US" dirty="0"/>
              <a:t>One business on site has potential to be two or more separate businesses and claim separate fixed payments</a:t>
            </a:r>
          </a:p>
          <a:p>
            <a:endParaRPr lang="en-US" sz="1200" dirty="0"/>
          </a:p>
          <a:p>
            <a:r>
              <a:rPr lang="en-US" dirty="0"/>
              <a:t>Examples:  real estate offices, hair cutting salons, doctor/dental offices, attorney offices</a:t>
            </a:r>
          </a:p>
          <a:p>
            <a:endParaRPr lang="en-US" sz="1200" dirty="0"/>
          </a:p>
          <a:p>
            <a:r>
              <a:rPr lang="en-US" dirty="0"/>
              <a:t>If agency determines a single business, eligibility is for single fixed payment</a:t>
            </a:r>
          </a:p>
          <a:p>
            <a:endParaRPr lang="en-US" dirty="0"/>
          </a:p>
          <a:p>
            <a:endParaRPr lang="en-US" sz="1200" dirty="0"/>
          </a:p>
          <a:p>
            <a:endParaRPr lang="en-US" dirty="0"/>
          </a:p>
        </p:txBody>
      </p:sp>
    </p:spTree>
    <p:extLst>
      <p:ext uri="{BB962C8B-B14F-4D97-AF65-F5344CB8AC3E}">
        <p14:creationId xmlns:p14="http://schemas.microsoft.com/office/powerpoint/2010/main" val="3393928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73E-368A-4FA9-B92C-874132B338CA}"/>
              </a:ext>
            </a:extLst>
          </p:cNvPr>
          <p:cNvSpPr>
            <a:spLocks noGrp="1"/>
          </p:cNvSpPr>
          <p:nvPr>
            <p:ph type="title"/>
          </p:nvPr>
        </p:nvSpPr>
        <p:spPr>
          <a:xfrm>
            <a:off x="655607" y="327804"/>
            <a:ext cx="11197087" cy="1423357"/>
          </a:xfrm>
        </p:spPr>
        <p:txBody>
          <a:bodyPr/>
          <a:lstStyle/>
          <a:p>
            <a:r>
              <a:rPr lang="en-US" dirty="0"/>
              <a:t>Determining the Number of Businesses </a:t>
            </a:r>
            <a:r>
              <a:rPr lang="en-US" sz="2000" dirty="0"/>
              <a:t>(cont.)</a:t>
            </a:r>
          </a:p>
        </p:txBody>
      </p:sp>
      <p:sp>
        <p:nvSpPr>
          <p:cNvPr id="3" name="Content Placeholder 2">
            <a:extLst>
              <a:ext uri="{FF2B5EF4-FFF2-40B4-BE49-F238E27FC236}">
                <a16:creationId xmlns:a16="http://schemas.microsoft.com/office/drawing/2014/main" id="{41BF57C0-6BFC-44D8-ACA7-BEF0EB9A6FBC}"/>
              </a:ext>
            </a:extLst>
          </p:cNvPr>
          <p:cNvSpPr>
            <a:spLocks noGrp="1"/>
          </p:cNvSpPr>
          <p:nvPr>
            <p:ph idx="1"/>
          </p:nvPr>
        </p:nvSpPr>
        <p:spPr>
          <a:xfrm>
            <a:off x="838200" y="1547832"/>
            <a:ext cx="10515600" cy="4351338"/>
          </a:xfrm>
        </p:spPr>
        <p:txBody>
          <a:bodyPr/>
          <a:lstStyle/>
          <a:p>
            <a:endParaRPr lang="en-US" sz="1200" dirty="0"/>
          </a:p>
          <a:p>
            <a:r>
              <a:rPr lang="en-US" dirty="0"/>
              <a:t>Uniform Act regulations provide criteria/factors for agency to consider</a:t>
            </a:r>
          </a:p>
          <a:p>
            <a:endParaRPr lang="en-US" sz="1200" dirty="0"/>
          </a:p>
          <a:p>
            <a:r>
              <a:rPr lang="en-US" dirty="0"/>
              <a:t>These factors apply to number of businesses eligible for fixed payment </a:t>
            </a:r>
          </a:p>
          <a:p>
            <a:endParaRPr lang="en-US" sz="1200" dirty="0"/>
          </a:p>
          <a:p>
            <a:r>
              <a:rPr lang="en-US" dirty="0"/>
              <a:t>Agency must weigh all factors at 49 CFR 24.305(b) before making decision</a:t>
            </a:r>
          </a:p>
          <a:p>
            <a:endParaRPr lang="en-US" dirty="0"/>
          </a:p>
        </p:txBody>
      </p:sp>
    </p:spTree>
    <p:extLst>
      <p:ext uri="{BB962C8B-B14F-4D97-AF65-F5344CB8AC3E}">
        <p14:creationId xmlns:p14="http://schemas.microsoft.com/office/powerpoint/2010/main" val="421687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FDC14A-945A-4E6A-9188-DCB7AC4BE5C6}"/>
              </a:ext>
            </a:extLst>
          </p:cNvPr>
          <p:cNvSpPr>
            <a:spLocks noGrp="1"/>
          </p:cNvSpPr>
          <p:nvPr>
            <p:ph type="title"/>
          </p:nvPr>
        </p:nvSpPr>
        <p:spPr/>
        <p:txBody>
          <a:bodyPr anchor="ctr">
            <a:normAutofit/>
          </a:bodyPr>
          <a:lstStyle/>
          <a:p>
            <a:r>
              <a:rPr lang="en-US" sz="4400" b="1" dirty="0">
                <a:solidFill>
                  <a:srgbClr val="002060"/>
                </a:solidFill>
                <a:latin typeface="Tahoma" panose="020B0604030504040204" pitchFamily="34" charset="0"/>
                <a:ea typeface="Tahoma" panose="020B0604030504040204" pitchFamily="34" charset="0"/>
                <a:cs typeface="Tahoma" panose="020B0604030504040204" pitchFamily="34" charset="0"/>
              </a:rPr>
              <a:t>Tenant Pays Little to No Rent</a:t>
            </a:r>
          </a:p>
        </p:txBody>
      </p:sp>
    </p:spTree>
    <p:extLst>
      <p:ext uri="{BB962C8B-B14F-4D97-AF65-F5344CB8AC3E}">
        <p14:creationId xmlns:p14="http://schemas.microsoft.com/office/powerpoint/2010/main" val="44222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936B6-33FD-4390-9184-18E6BF127165}"/>
              </a:ext>
            </a:extLst>
          </p:cNvPr>
          <p:cNvSpPr>
            <a:spLocks noGrp="1"/>
          </p:cNvSpPr>
          <p:nvPr>
            <p:ph type="title"/>
          </p:nvPr>
        </p:nvSpPr>
        <p:spPr/>
        <p:txBody>
          <a:bodyPr/>
          <a:lstStyle/>
          <a:p>
            <a:r>
              <a:rPr lang="en-US" dirty="0"/>
              <a:t>Displaced Business – University BBQ</a:t>
            </a:r>
          </a:p>
        </p:txBody>
      </p:sp>
      <p:sp>
        <p:nvSpPr>
          <p:cNvPr id="3" name="Content Placeholder 2">
            <a:extLst>
              <a:ext uri="{FF2B5EF4-FFF2-40B4-BE49-F238E27FC236}">
                <a16:creationId xmlns:a16="http://schemas.microsoft.com/office/drawing/2014/main" id="{DFED1B22-88DA-4C9F-A3A5-0451FF25B6DD}"/>
              </a:ext>
            </a:extLst>
          </p:cNvPr>
          <p:cNvSpPr>
            <a:spLocks noGrp="1"/>
          </p:cNvSpPr>
          <p:nvPr>
            <p:ph idx="1"/>
          </p:nvPr>
        </p:nvSpPr>
        <p:spPr/>
        <p:txBody>
          <a:bodyPr/>
          <a:lstStyle/>
          <a:p>
            <a:r>
              <a:rPr lang="en-US" dirty="0"/>
              <a:t>Clyde, owner-operator, interested in fixed payment</a:t>
            </a:r>
          </a:p>
          <a:p>
            <a:r>
              <a:rPr lang="en-US" dirty="0"/>
              <a:t>Difficult to move business and remain profitable; he thinks tax returns would support maximum payment</a:t>
            </a:r>
          </a:p>
          <a:p>
            <a:r>
              <a:rPr lang="en-US" dirty="0"/>
              <a:t>His wife, Candie, is co-owner of restaurant business; is not involved in business operation</a:t>
            </a:r>
          </a:p>
          <a:p>
            <a:r>
              <a:rPr lang="en-US" dirty="0"/>
              <a:t>Clyde tells relocation agent that Candie manages a separate catering business</a:t>
            </a:r>
          </a:p>
        </p:txBody>
      </p:sp>
    </p:spTree>
    <p:extLst>
      <p:ext uri="{BB962C8B-B14F-4D97-AF65-F5344CB8AC3E}">
        <p14:creationId xmlns:p14="http://schemas.microsoft.com/office/powerpoint/2010/main" val="1854603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734BE-63BC-40EE-AF0E-6867B81C678C}"/>
              </a:ext>
            </a:extLst>
          </p:cNvPr>
          <p:cNvSpPr>
            <a:spLocks noGrp="1"/>
          </p:cNvSpPr>
          <p:nvPr>
            <p:ph type="title"/>
          </p:nvPr>
        </p:nvSpPr>
        <p:spPr/>
        <p:txBody>
          <a:bodyPr/>
          <a:lstStyle/>
          <a:p>
            <a:r>
              <a:rPr lang="en-US" dirty="0"/>
              <a:t>Let’s Look – </a:t>
            </a:r>
            <a:br>
              <a:rPr lang="en-US" dirty="0"/>
            </a:br>
            <a:r>
              <a:rPr lang="en-US" dirty="0"/>
              <a:t>University BBQ &amp; Candie’s Catering</a:t>
            </a:r>
          </a:p>
        </p:txBody>
      </p:sp>
      <p:sp>
        <p:nvSpPr>
          <p:cNvPr id="3" name="Content Placeholder 2">
            <a:extLst>
              <a:ext uri="{FF2B5EF4-FFF2-40B4-BE49-F238E27FC236}">
                <a16:creationId xmlns:a16="http://schemas.microsoft.com/office/drawing/2014/main" id="{4EBF4209-D72A-43ED-A58C-29A5A3F60E31}"/>
              </a:ext>
            </a:extLst>
          </p:cNvPr>
          <p:cNvSpPr>
            <a:spLocks noGrp="1"/>
          </p:cNvSpPr>
          <p:nvPr>
            <p:ph idx="1"/>
          </p:nvPr>
        </p:nvSpPr>
        <p:spPr/>
        <p:txBody>
          <a:bodyPr/>
          <a:lstStyle/>
          <a:p>
            <a:pPr marL="0" indent="0">
              <a:buNone/>
            </a:pPr>
            <a:r>
              <a:rPr lang="en-US" dirty="0"/>
              <a:t>In determining whether two or more displaced legal entities constitute a single business, which is entitled to only one fixed payment, </a:t>
            </a:r>
            <a:r>
              <a:rPr lang="en-US" b="1" i="1" dirty="0"/>
              <a:t>all pertinent factors shall be considered</a:t>
            </a:r>
            <a:r>
              <a:rPr lang="en-US" dirty="0"/>
              <a:t>, including the extent to which:</a:t>
            </a:r>
          </a:p>
          <a:p>
            <a:endParaRPr lang="en-US" dirty="0"/>
          </a:p>
        </p:txBody>
      </p:sp>
    </p:spTree>
    <p:extLst>
      <p:ext uri="{BB962C8B-B14F-4D97-AF65-F5344CB8AC3E}">
        <p14:creationId xmlns:p14="http://schemas.microsoft.com/office/powerpoint/2010/main" val="3946201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81FB8D-7508-42E7-85BE-DA9E11DAD11C}"/>
              </a:ext>
            </a:extLst>
          </p:cNvPr>
          <p:cNvSpPr>
            <a:spLocks noGrp="1"/>
          </p:cNvSpPr>
          <p:nvPr>
            <p:ph type="title"/>
          </p:nvPr>
        </p:nvSpPr>
        <p:spPr/>
        <p:txBody>
          <a:bodyPr>
            <a:normAutofit/>
          </a:bodyPr>
          <a:lstStyle/>
          <a:p>
            <a:r>
              <a:rPr lang="en-US" altLang="en-US" dirty="0"/>
              <a:t>Factor #1</a:t>
            </a:r>
            <a:br>
              <a:rPr lang="en-US" altLang="en-US" dirty="0"/>
            </a:br>
            <a:r>
              <a:rPr lang="en-US" altLang="en-US" dirty="0"/>
              <a:t>§24.305(b)(1)</a:t>
            </a:r>
            <a:endParaRPr lang="en-US" dirty="0"/>
          </a:p>
        </p:txBody>
      </p:sp>
      <p:sp>
        <p:nvSpPr>
          <p:cNvPr id="5" name="Content Placeholder 4">
            <a:extLst>
              <a:ext uri="{FF2B5EF4-FFF2-40B4-BE49-F238E27FC236}">
                <a16:creationId xmlns:a16="http://schemas.microsoft.com/office/drawing/2014/main" id="{2C12E83D-F12E-4A4A-8856-0B17F07BF847}"/>
              </a:ext>
            </a:extLst>
          </p:cNvPr>
          <p:cNvSpPr>
            <a:spLocks noGrp="1"/>
          </p:cNvSpPr>
          <p:nvPr>
            <p:ph idx="1"/>
          </p:nvPr>
        </p:nvSpPr>
        <p:spPr/>
        <p:txBody>
          <a:bodyPr/>
          <a:lstStyle/>
          <a:p>
            <a:pPr>
              <a:buNone/>
            </a:pPr>
            <a:r>
              <a:rPr lang="en-US" altLang="en-US" dirty="0"/>
              <a:t>The same equipment and premises are shared</a:t>
            </a:r>
          </a:p>
          <a:p>
            <a:pPr>
              <a:buNone/>
            </a:pPr>
            <a:endParaRPr lang="en-US" altLang="en-US" dirty="0"/>
          </a:p>
          <a:p>
            <a:pPr marL="171450" indent="-171450">
              <a:lnSpc>
                <a:spcPct val="100000"/>
              </a:lnSpc>
              <a:spcBef>
                <a:spcPts val="0"/>
              </a:spcBef>
              <a:defRPr/>
            </a:pPr>
            <a:r>
              <a:rPr lang="en-US" dirty="0"/>
              <a:t>Are the businesses obviously physically separate from each other at the site?   </a:t>
            </a:r>
          </a:p>
          <a:p>
            <a:pPr marL="171450" indent="-171450">
              <a:lnSpc>
                <a:spcPct val="100000"/>
              </a:lnSpc>
              <a:spcBef>
                <a:spcPts val="0"/>
              </a:spcBef>
              <a:defRPr/>
            </a:pPr>
            <a:r>
              <a:rPr lang="en-US" dirty="0"/>
              <a:t>Do the businesses share common equipment? </a:t>
            </a:r>
          </a:p>
          <a:p>
            <a:pPr>
              <a:buNone/>
            </a:pPr>
            <a:endParaRPr lang="en-US" altLang="en-US" dirty="0"/>
          </a:p>
          <a:p>
            <a:pPr>
              <a:buClr>
                <a:schemeClr val="tx1"/>
              </a:buClr>
              <a:buFont typeface="Wingdings" panose="05000000000000000000" pitchFamily="2" charset="2"/>
              <a:buChar char="§"/>
            </a:pPr>
            <a:endParaRPr lang="en-US" altLang="en-US" dirty="0"/>
          </a:p>
          <a:p>
            <a:endParaRPr lang="en-US" dirty="0"/>
          </a:p>
        </p:txBody>
      </p:sp>
      <p:pic>
        <p:nvPicPr>
          <p:cNvPr id="6" name="Picture 4" descr="balancescales">
            <a:extLst>
              <a:ext uri="{FF2B5EF4-FFF2-40B4-BE49-F238E27FC236}">
                <a16:creationId xmlns:a16="http://schemas.microsoft.com/office/drawing/2014/main" id="{096673A4-DFC8-498D-9203-6870DA359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97529" y="365125"/>
            <a:ext cx="205740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364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B61C5-9E2D-442A-B5EC-BFC1FEDAFBD1}"/>
              </a:ext>
            </a:extLst>
          </p:cNvPr>
          <p:cNvSpPr>
            <a:spLocks noGrp="1"/>
          </p:cNvSpPr>
          <p:nvPr>
            <p:ph type="title"/>
          </p:nvPr>
        </p:nvSpPr>
        <p:spPr/>
        <p:txBody>
          <a:bodyPr>
            <a:normAutofit/>
          </a:bodyPr>
          <a:lstStyle/>
          <a:p>
            <a:r>
              <a:rPr lang="en-US" dirty="0"/>
              <a:t>Factor #1 - University BBQ</a:t>
            </a:r>
            <a:br>
              <a:rPr lang="en-US" sz="4800" dirty="0"/>
            </a:br>
            <a:r>
              <a:rPr lang="en-US" sz="3100" dirty="0"/>
              <a:t>(The same premises and equipment are shared)</a:t>
            </a:r>
          </a:p>
        </p:txBody>
      </p:sp>
      <p:sp>
        <p:nvSpPr>
          <p:cNvPr id="3" name="Content Placeholder 2">
            <a:extLst>
              <a:ext uri="{FF2B5EF4-FFF2-40B4-BE49-F238E27FC236}">
                <a16:creationId xmlns:a16="http://schemas.microsoft.com/office/drawing/2014/main" id="{A4346518-7E79-4802-AD87-63763CC13382}"/>
              </a:ext>
            </a:extLst>
          </p:cNvPr>
          <p:cNvSpPr>
            <a:spLocks noGrp="1"/>
          </p:cNvSpPr>
          <p:nvPr>
            <p:ph idx="1"/>
          </p:nvPr>
        </p:nvSpPr>
        <p:spPr/>
        <p:txBody>
          <a:bodyPr/>
          <a:lstStyle/>
          <a:p>
            <a:r>
              <a:rPr lang="en-US" dirty="0"/>
              <a:t>Candie has desk &amp; phone in Clyde’s office</a:t>
            </a:r>
          </a:p>
          <a:p>
            <a:endParaRPr lang="en-US" sz="1000" dirty="0"/>
          </a:p>
          <a:p>
            <a:r>
              <a:rPr lang="en-US" dirty="0"/>
              <a:t>Purchases her own supplies and owns delivery van</a:t>
            </a:r>
          </a:p>
          <a:p>
            <a:endParaRPr lang="en-US" sz="1000" dirty="0"/>
          </a:p>
          <a:p>
            <a:r>
              <a:rPr lang="en-US" dirty="0"/>
              <a:t>Candie’s catering business uses same kitchen and equipment for food preparation as University BBQ</a:t>
            </a:r>
          </a:p>
          <a:p>
            <a:endParaRPr lang="en-US" sz="1000" dirty="0"/>
          </a:p>
          <a:p>
            <a:r>
              <a:rPr lang="en-US" dirty="0"/>
              <a:t>No separation of space for restaurant and catering business</a:t>
            </a:r>
          </a:p>
          <a:p>
            <a:pPr marL="0" indent="0">
              <a:buNone/>
            </a:pPr>
            <a:endParaRPr lang="en-US" sz="800" dirty="0"/>
          </a:p>
          <a:p>
            <a:endParaRPr lang="en-US" dirty="0"/>
          </a:p>
        </p:txBody>
      </p:sp>
    </p:spTree>
    <p:extLst>
      <p:ext uri="{BB962C8B-B14F-4D97-AF65-F5344CB8AC3E}">
        <p14:creationId xmlns:p14="http://schemas.microsoft.com/office/powerpoint/2010/main" val="1127496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81FB8D-7508-42E7-85BE-DA9E11DAD11C}"/>
              </a:ext>
            </a:extLst>
          </p:cNvPr>
          <p:cNvSpPr>
            <a:spLocks noGrp="1"/>
          </p:cNvSpPr>
          <p:nvPr>
            <p:ph type="title"/>
          </p:nvPr>
        </p:nvSpPr>
        <p:spPr>
          <a:xfrm>
            <a:off x="479385" y="397742"/>
            <a:ext cx="10400818" cy="827066"/>
          </a:xfrm>
        </p:spPr>
        <p:txBody>
          <a:bodyPr>
            <a:normAutofit fontScale="90000"/>
          </a:bodyPr>
          <a:lstStyle/>
          <a:p>
            <a:r>
              <a:rPr lang="en-US" altLang="en-US" dirty="0"/>
              <a:t>Factor #2</a:t>
            </a:r>
            <a:br>
              <a:rPr lang="en-US" altLang="en-US" dirty="0"/>
            </a:br>
            <a:r>
              <a:rPr lang="en-US" altLang="en-US" dirty="0"/>
              <a:t>§24.305(b)(2)</a:t>
            </a:r>
            <a:endParaRPr lang="en-US" dirty="0"/>
          </a:p>
        </p:txBody>
      </p:sp>
      <p:sp>
        <p:nvSpPr>
          <p:cNvPr id="5" name="Content Placeholder 4">
            <a:extLst>
              <a:ext uri="{FF2B5EF4-FFF2-40B4-BE49-F238E27FC236}">
                <a16:creationId xmlns:a16="http://schemas.microsoft.com/office/drawing/2014/main" id="{2C12E83D-F12E-4A4A-8856-0B17F07BF847}"/>
              </a:ext>
            </a:extLst>
          </p:cNvPr>
          <p:cNvSpPr>
            <a:spLocks noGrp="1"/>
          </p:cNvSpPr>
          <p:nvPr>
            <p:ph idx="1"/>
          </p:nvPr>
        </p:nvSpPr>
        <p:spPr>
          <a:xfrm>
            <a:off x="300942" y="1623606"/>
            <a:ext cx="11752161" cy="5388013"/>
          </a:xfrm>
        </p:spPr>
        <p:txBody>
          <a:bodyPr>
            <a:normAutofit fontScale="77500" lnSpcReduction="20000"/>
          </a:bodyPr>
          <a:lstStyle/>
          <a:p>
            <a:pPr marL="0" indent="0">
              <a:buClr>
                <a:schemeClr val="tx1"/>
              </a:buClr>
              <a:buNone/>
            </a:pPr>
            <a:r>
              <a:rPr lang="en-US" altLang="en-US" sz="4100" dirty="0"/>
              <a:t>Substantially the same business functions are carried out and business and financial affairs are commingled</a:t>
            </a:r>
          </a:p>
          <a:p>
            <a:pPr marL="171450" indent="-171450"/>
            <a:endParaRPr lang="en-US" sz="1300" dirty="0"/>
          </a:p>
          <a:p>
            <a:pPr marL="171450" indent="-171450"/>
            <a:r>
              <a:rPr lang="en-US" sz="3600" dirty="0"/>
              <a:t>Are there differences in the products or services between the entities?</a:t>
            </a:r>
          </a:p>
          <a:p>
            <a:pPr marL="171450" indent="-171450"/>
            <a:r>
              <a:rPr lang="en-US" sz="3600" dirty="0"/>
              <a:t>Are customers able to perceive a difference in the functions of the entities? </a:t>
            </a:r>
          </a:p>
          <a:p>
            <a:pPr marL="171450" indent="-171450"/>
            <a:r>
              <a:rPr lang="en-US" sz="3600" dirty="0"/>
              <a:t>Are there separate legal entities constructed for tax or other purposes?</a:t>
            </a:r>
          </a:p>
          <a:p>
            <a:pPr marL="171450" indent="-171450"/>
            <a:r>
              <a:rPr lang="en-US" sz="3600" dirty="0"/>
              <a:t>Are payments for products or services made to each entity separately or are all payments made to the same entity?</a:t>
            </a:r>
          </a:p>
          <a:p>
            <a:pPr marL="171450" indent="-171450"/>
            <a:r>
              <a:rPr lang="en-US" sz="3600" dirty="0"/>
              <a:t>Does the income from each entity go into one bank account or different bank accounts?</a:t>
            </a:r>
          </a:p>
          <a:p>
            <a:pPr>
              <a:buClr>
                <a:schemeClr val="tx1"/>
              </a:buClr>
              <a:buFont typeface="Wingdings" panose="05000000000000000000" pitchFamily="2" charset="2"/>
              <a:buChar char="§"/>
            </a:pPr>
            <a:endParaRPr lang="en-US" altLang="en-US" dirty="0"/>
          </a:p>
          <a:p>
            <a:pPr>
              <a:buClr>
                <a:schemeClr val="tx1"/>
              </a:buClr>
              <a:buNone/>
            </a:pPr>
            <a:r>
              <a:rPr lang="en-US" altLang="en-US" sz="2000" dirty="0"/>
              <a:t>						</a:t>
            </a:r>
            <a:endParaRPr lang="en-US" dirty="0"/>
          </a:p>
        </p:txBody>
      </p:sp>
      <p:pic>
        <p:nvPicPr>
          <p:cNvPr id="6" name="Picture 4" descr="balancescales">
            <a:extLst>
              <a:ext uri="{FF2B5EF4-FFF2-40B4-BE49-F238E27FC236}">
                <a16:creationId xmlns:a16="http://schemas.microsoft.com/office/drawing/2014/main" id="{096673A4-DFC8-498D-9203-6870DA359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9575" y="191504"/>
            <a:ext cx="1680384" cy="1239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52290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1BA6-3AC7-493E-BADF-5EEDD8E6AC1B}"/>
              </a:ext>
            </a:extLst>
          </p:cNvPr>
          <p:cNvSpPr>
            <a:spLocks noGrp="1"/>
          </p:cNvSpPr>
          <p:nvPr>
            <p:ph type="title"/>
          </p:nvPr>
        </p:nvSpPr>
        <p:spPr/>
        <p:txBody>
          <a:bodyPr>
            <a:normAutofit/>
          </a:bodyPr>
          <a:lstStyle/>
          <a:p>
            <a:r>
              <a:rPr lang="en-US" dirty="0"/>
              <a:t>Factor #2 – University BBQ</a:t>
            </a:r>
            <a:br>
              <a:rPr lang="en-US" dirty="0"/>
            </a:br>
            <a:r>
              <a:rPr lang="en-US" sz="2700" dirty="0"/>
              <a:t>(Same business functions and commingled financial affairs)</a:t>
            </a:r>
          </a:p>
        </p:txBody>
      </p:sp>
      <p:sp>
        <p:nvSpPr>
          <p:cNvPr id="3" name="Content Placeholder 2">
            <a:extLst>
              <a:ext uri="{FF2B5EF4-FFF2-40B4-BE49-F238E27FC236}">
                <a16:creationId xmlns:a16="http://schemas.microsoft.com/office/drawing/2014/main" id="{ED5EDE6A-2B64-458F-8274-02D70FBB47A3}"/>
              </a:ext>
            </a:extLst>
          </p:cNvPr>
          <p:cNvSpPr>
            <a:spLocks noGrp="1"/>
          </p:cNvSpPr>
          <p:nvPr>
            <p:ph idx="1"/>
          </p:nvPr>
        </p:nvSpPr>
        <p:spPr/>
        <p:txBody>
          <a:bodyPr/>
          <a:lstStyle/>
          <a:p>
            <a:r>
              <a:rPr lang="en-US" dirty="0"/>
              <a:t>Catering service started for special occasions and now is good-sized part of total revenue</a:t>
            </a:r>
          </a:p>
          <a:p>
            <a:endParaRPr lang="en-US" sz="2000" dirty="0"/>
          </a:p>
          <a:p>
            <a:r>
              <a:rPr lang="en-US" dirty="0"/>
              <a:t>Separate tax ID numbers and tax returns</a:t>
            </a:r>
          </a:p>
          <a:p>
            <a:pPr marL="0" indent="0">
              <a:buNone/>
            </a:pPr>
            <a:endParaRPr lang="en-US" sz="2000" dirty="0"/>
          </a:p>
          <a:p>
            <a:r>
              <a:rPr lang="en-US" dirty="0"/>
              <a:t>Separate bank accounts and payments are made to University BBQ or Candie’s Catering</a:t>
            </a:r>
          </a:p>
          <a:p>
            <a:endParaRPr lang="en-US" dirty="0"/>
          </a:p>
        </p:txBody>
      </p:sp>
    </p:spTree>
    <p:extLst>
      <p:ext uri="{BB962C8B-B14F-4D97-AF65-F5344CB8AC3E}">
        <p14:creationId xmlns:p14="http://schemas.microsoft.com/office/powerpoint/2010/main" val="1500162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lvl1pPr>
              <a:defRPr>
                <a:solidFill>
                  <a:schemeClr val="tx1"/>
                </a:solidFill>
                <a:latin typeface="Arial" panose="020B0604020202020204" pitchFamily="34" charset="0"/>
              </a:defRPr>
            </a:lvl1pPr>
            <a:lvl2pPr marL="742961" indent="-285754">
              <a:defRPr>
                <a:solidFill>
                  <a:schemeClr val="tx1"/>
                </a:solidFill>
                <a:latin typeface="Arial" panose="020B0604020202020204" pitchFamily="34" charset="0"/>
              </a:defRPr>
            </a:lvl2pPr>
            <a:lvl3pPr marL="1143016" indent="-228604">
              <a:defRPr>
                <a:solidFill>
                  <a:schemeClr val="tx1"/>
                </a:solidFill>
                <a:latin typeface="Arial" panose="020B0604020202020204" pitchFamily="34" charset="0"/>
              </a:defRPr>
            </a:lvl3pPr>
            <a:lvl4pPr marL="1600222" indent="-228604">
              <a:defRPr>
                <a:solidFill>
                  <a:schemeClr val="tx1"/>
                </a:solidFill>
                <a:latin typeface="Arial" panose="020B0604020202020204" pitchFamily="34" charset="0"/>
              </a:defRPr>
            </a:lvl4pPr>
            <a:lvl5pPr marL="2057429" indent="-228604">
              <a:defRPr>
                <a:solidFill>
                  <a:schemeClr val="tx1"/>
                </a:solidFill>
                <a:latin typeface="Arial" panose="020B0604020202020204" pitchFamily="34" charset="0"/>
              </a:defRPr>
            </a:lvl5pPr>
            <a:lvl6pPr marL="2514636" indent="-228604" eaLnBrk="0" fontAlgn="base" hangingPunct="0">
              <a:spcBef>
                <a:spcPct val="0"/>
              </a:spcBef>
              <a:spcAft>
                <a:spcPct val="0"/>
              </a:spcAft>
              <a:defRPr>
                <a:solidFill>
                  <a:schemeClr val="tx1"/>
                </a:solidFill>
                <a:latin typeface="Arial" panose="020B0604020202020204" pitchFamily="34" charset="0"/>
              </a:defRPr>
            </a:lvl6pPr>
            <a:lvl7pPr marL="2971842" indent="-228604" eaLnBrk="0" fontAlgn="base" hangingPunct="0">
              <a:spcBef>
                <a:spcPct val="0"/>
              </a:spcBef>
              <a:spcAft>
                <a:spcPct val="0"/>
              </a:spcAft>
              <a:defRPr>
                <a:solidFill>
                  <a:schemeClr val="tx1"/>
                </a:solidFill>
                <a:latin typeface="Arial" panose="020B0604020202020204" pitchFamily="34" charset="0"/>
              </a:defRPr>
            </a:lvl7pPr>
            <a:lvl8pPr marL="3429048" indent="-228604" eaLnBrk="0" fontAlgn="base" hangingPunct="0">
              <a:spcBef>
                <a:spcPct val="0"/>
              </a:spcBef>
              <a:spcAft>
                <a:spcPct val="0"/>
              </a:spcAft>
              <a:defRPr>
                <a:solidFill>
                  <a:schemeClr val="tx1"/>
                </a:solidFill>
                <a:latin typeface="Arial" panose="020B0604020202020204" pitchFamily="34" charset="0"/>
              </a:defRPr>
            </a:lvl8pPr>
            <a:lvl9pPr marL="3886255" indent="-228604" eaLnBrk="0" fontAlgn="base" hangingPunct="0">
              <a:spcBef>
                <a:spcPct val="0"/>
              </a:spcBef>
              <a:spcAft>
                <a:spcPct val="0"/>
              </a:spcAft>
              <a:defRPr>
                <a:solidFill>
                  <a:schemeClr val="tx1"/>
                </a:solidFill>
                <a:latin typeface="Arial" panose="020B0604020202020204" pitchFamily="34" charset="0"/>
              </a:defRPr>
            </a:lvl9pPr>
          </a:lstStyle>
          <a:p>
            <a:endParaRPr lang="en-US" altLang="en-US" dirty="0">
              <a:solidFill>
                <a:srgbClr val="FFFFFF"/>
              </a:solidFill>
            </a:endParaRPr>
          </a:p>
        </p:txBody>
      </p:sp>
      <p:pic>
        <p:nvPicPr>
          <p:cNvPr id="17411" name="Picture 4" descr="balancesca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2804" y="234950"/>
            <a:ext cx="205740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4" name="Rectangle 2"/>
          <p:cNvSpPr>
            <a:spLocks noGrp="1" noChangeArrowheads="1"/>
          </p:cNvSpPr>
          <p:nvPr>
            <p:ph type="title"/>
          </p:nvPr>
        </p:nvSpPr>
        <p:spPr>
          <a:xfrm>
            <a:off x="1107312" y="107950"/>
            <a:ext cx="7712597" cy="1492250"/>
          </a:xfrm>
        </p:spPr>
        <p:txBody>
          <a:bodyPr/>
          <a:lstStyle/>
          <a:p>
            <a:r>
              <a:rPr lang="en-US" altLang="en-US" dirty="0"/>
              <a:t>Factor #3</a:t>
            </a:r>
            <a:br>
              <a:rPr lang="en-US" altLang="en-US" dirty="0"/>
            </a:br>
            <a:r>
              <a:rPr lang="en-US" altLang="en-US" dirty="0"/>
              <a:t>§24.305(b)(3)</a:t>
            </a:r>
          </a:p>
        </p:txBody>
      </p:sp>
      <p:sp>
        <p:nvSpPr>
          <p:cNvPr id="44035" name="Rectangle 3"/>
          <p:cNvSpPr>
            <a:spLocks noGrp="1" noChangeArrowheads="1"/>
          </p:cNvSpPr>
          <p:nvPr>
            <p:ph type="body" idx="1"/>
          </p:nvPr>
        </p:nvSpPr>
        <p:spPr>
          <a:xfrm>
            <a:off x="1107311" y="1555750"/>
            <a:ext cx="10154855" cy="4800600"/>
          </a:xfrm>
        </p:spPr>
        <p:txBody>
          <a:bodyPr>
            <a:normAutofit fontScale="85000" lnSpcReduction="20000"/>
          </a:bodyPr>
          <a:lstStyle/>
          <a:p>
            <a:pPr marL="0" indent="0">
              <a:lnSpc>
                <a:spcPct val="80000"/>
              </a:lnSpc>
              <a:buClr>
                <a:schemeClr val="tx1"/>
              </a:buClr>
              <a:buNone/>
            </a:pPr>
            <a:endParaRPr lang="en-US" altLang="en-US" dirty="0"/>
          </a:p>
          <a:p>
            <a:pPr marL="0" indent="0">
              <a:lnSpc>
                <a:spcPct val="80000"/>
              </a:lnSpc>
              <a:buClr>
                <a:schemeClr val="tx1"/>
              </a:buClr>
              <a:buNone/>
            </a:pPr>
            <a:r>
              <a:rPr lang="en-US" altLang="en-US" sz="3800" dirty="0"/>
              <a:t>The entities are held out to the public as one business</a:t>
            </a:r>
          </a:p>
          <a:p>
            <a:pPr marL="0" indent="0">
              <a:lnSpc>
                <a:spcPct val="80000"/>
              </a:lnSpc>
              <a:buClr>
                <a:schemeClr val="tx1"/>
              </a:buClr>
              <a:buNone/>
            </a:pPr>
            <a:endParaRPr lang="en-US" altLang="en-US" sz="3300" dirty="0"/>
          </a:p>
          <a:p>
            <a:pPr marL="171450" indent="-171450"/>
            <a:r>
              <a:rPr lang="en-US" dirty="0"/>
              <a:t>Is there one sign on the outside of the building?</a:t>
            </a:r>
          </a:p>
          <a:p>
            <a:pPr marL="171450" indent="-171450"/>
            <a:r>
              <a:rPr lang="en-US" dirty="0"/>
              <a:t>Do you believe that the public would perceive this as one business?</a:t>
            </a:r>
          </a:p>
          <a:p>
            <a:pPr marL="171450" indent="-171450"/>
            <a:r>
              <a:rPr lang="en-US" dirty="0"/>
              <a:t>Are there separate entrances different customers enter for different businesses?</a:t>
            </a:r>
          </a:p>
          <a:p>
            <a:pPr marL="171450" indent="-171450"/>
            <a:r>
              <a:rPr lang="en-US" dirty="0"/>
              <a:t>Are there any indications inside the structure that might indicate multiple businesses?</a:t>
            </a:r>
          </a:p>
          <a:p>
            <a:endParaRPr lang="en-US" dirty="0"/>
          </a:p>
          <a:p>
            <a:pPr eaLnBrk="1" hangingPunct="1">
              <a:lnSpc>
                <a:spcPct val="80000"/>
              </a:lnSpc>
              <a:buClr>
                <a:schemeClr val="tx1"/>
              </a:buClr>
              <a:buFont typeface="Wingdings" panose="05000000000000000000" pitchFamily="2" charset="2"/>
              <a:buNone/>
            </a:pPr>
            <a:r>
              <a:rPr lang="en-US" altLang="en-US" sz="2400" dirty="0"/>
              <a:t>	</a:t>
            </a:r>
          </a:p>
          <a:p>
            <a:pPr eaLnBrk="1" hangingPunct="1">
              <a:lnSpc>
                <a:spcPct val="80000"/>
              </a:lnSpc>
              <a:buClr>
                <a:schemeClr val="tx1"/>
              </a:buClr>
              <a:buFont typeface="Wingdings" panose="05000000000000000000" pitchFamily="2" charset="2"/>
              <a:buNone/>
            </a:pPr>
            <a:r>
              <a:rPr lang="en-US" altLang="en-US" sz="1800" i="1" dirty="0"/>
              <a:t>						</a:t>
            </a:r>
            <a:r>
              <a:rPr lang="en-US" altLang="en-US" sz="2400" dirty="0"/>
              <a:t>		</a:t>
            </a:r>
          </a:p>
        </p:txBody>
      </p:sp>
    </p:spTree>
    <p:extLst>
      <p:ext uri="{BB962C8B-B14F-4D97-AF65-F5344CB8AC3E}">
        <p14:creationId xmlns:p14="http://schemas.microsoft.com/office/powerpoint/2010/main" val="11680153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2000"/>
                                        <p:tgtEl>
                                          <p:spTgt spid="440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035">
                                            <p:txEl>
                                              <p:pRg st="1" end="1"/>
                                            </p:txEl>
                                          </p:spTgt>
                                        </p:tgtEl>
                                        <p:attrNameLst>
                                          <p:attrName>style.visibility</p:attrName>
                                        </p:attrNameLst>
                                      </p:cBhvr>
                                      <p:to>
                                        <p:strVal val="visible"/>
                                      </p:to>
                                    </p:set>
                                    <p:animEffect transition="in" filter="fade">
                                      <p:cBhvr>
                                        <p:cTn id="12" dur="2000"/>
                                        <p:tgtEl>
                                          <p:spTgt spid="440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035">
                                            <p:txEl>
                                              <p:pRg st="3" end="3"/>
                                            </p:txEl>
                                          </p:spTgt>
                                        </p:tgtEl>
                                        <p:attrNameLst>
                                          <p:attrName>style.visibility</p:attrName>
                                        </p:attrNameLst>
                                      </p:cBhvr>
                                      <p:to>
                                        <p:strVal val="visible"/>
                                      </p:to>
                                    </p:set>
                                    <p:animEffect transition="in" filter="fade">
                                      <p:cBhvr>
                                        <p:cTn id="17" dur="2000"/>
                                        <p:tgtEl>
                                          <p:spTgt spid="4403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4035">
                                            <p:txEl>
                                              <p:pRg st="4" end="4"/>
                                            </p:txEl>
                                          </p:spTgt>
                                        </p:tgtEl>
                                        <p:attrNameLst>
                                          <p:attrName>style.visibility</p:attrName>
                                        </p:attrNameLst>
                                      </p:cBhvr>
                                      <p:to>
                                        <p:strVal val="visible"/>
                                      </p:to>
                                    </p:set>
                                    <p:animEffect transition="in" filter="fade">
                                      <p:cBhvr>
                                        <p:cTn id="22" dur="2000"/>
                                        <p:tgtEl>
                                          <p:spTgt spid="4403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035">
                                            <p:txEl>
                                              <p:pRg st="5" end="5"/>
                                            </p:txEl>
                                          </p:spTgt>
                                        </p:tgtEl>
                                        <p:attrNameLst>
                                          <p:attrName>style.visibility</p:attrName>
                                        </p:attrNameLst>
                                      </p:cBhvr>
                                      <p:to>
                                        <p:strVal val="visible"/>
                                      </p:to>
                                    </p:set>
                                    <p:animEffect transition="in" filter="fade">
                                      <p:cBhvr>
                                        <p:cTn id="27" dur="2000"/>
                                        <p:tgtEl>
                                          <p:spTgt spid="4403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4035">
                                            <p:txEl>
                                              <p:pRg st="6" end="6"/>
                                            </p:txEl>
                                          </p:spTgt>
                                        </p:tgtEl>
                                        <p:attrNameLst>
                                          <p:attrName>style.visibility</p:attrName>
                                        </p:attrNameLst>
                                      </p:cBhvr>
                                      <p:to>
                                        <p:strVal val="visible"/>
                                      </p:to>
                                    </p:set>
                                    <p:animEffect transition="in" filter="fade">
                                      <p:cBhvr>
                                        <p:cTn id="32" dur="2000"/>
                                        <p:tgtEl>
                                          <p:spTgt spid="4403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4035">
                                            <p:txEl>
                                              <p:pRg st="8" end="8"/>
                                            </p:txEl>
                                          </p:spTgt>
                                        </p:tgtEl>
                                        <p:attrNameLst>
                                          <p:attrName>style.visibility</p:attrName>
                                        </p:attrNameLst>
                                      </p:cBhvr>
                                      <p:to>
                                        <p:strVal val="visible"/>
                                      </p:to>
                                    </p:set>
                                    <p:animEffect transition="in" filter="fade">
                                      <p:cBhvr>
                                        <p:cTn id="37" dur="2000"/>
                                        <p:tgtEl>
                                          <p:spTgt spid="44035">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4035">
                                            <p:txEl>
                                              <p:pRg st="9" end="9"/>
                                            </p:txEl>
                                          </p:spTgt>
                                        </p:tgtEl>
                                        <p:attrNameLst>
                                          <p:attrName>style.visibility</p:attrName>
                                        </p:attrNameLst>
                                      </p:cBhvr>
                                      <p:to>
                                        <p:strVal val="visible"/>
                                      </p:to>
                                    </p:set>
                                    <p:animEffect transition="in" filter="fade">
                                      <p:cBhvr>
                                        <p:cTn id="42" dur="2000"/>
                                        <p:tgtEl>
                                          <p:spTgt spid="440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1D28-EFFE-4330-9D4D-F5A12C74C2EF}"/>
              </a:ext>
            </a:extLst>
          </p:cNvPr>
          <p:cNvSpPr>
            <a:spLocks noGrp="1"/>
          </p:cNvSpPr>
          <p:nvPr>
            <p:ph type="title"/>
          </p:nvPr>
        </p:nvSpPr>
        <p:spPr>
          <a:xfrm>
            <a:off x="838200" y="165200"/>
            <a:ext cx="10515600" cy="1116435"/>
          </a:xfrm>
        </p:spPr>
        <p:txBody>
          <a:bodyPr>
            <a:normAutofit/>
          </a:bodyPr>
          <a:lstStyle/>
          <a:p>
            <a:r>
              <a:rPr lang="en-US" dirty="0"/>
              <a:t>Factor #3 – University BBQ</a:t>
            </a:r>
            <a:br>
              <a:rPr lang="en-US" sz="5400" dirty="0"/>
            </a:br>
            <a:r>
              <a:rPr lang="en-US" sz="2700" dirty="0"/>
              <a:t>(Entities held out to the public as one business)</a:t>
            </a:r>
          </a:p>
        </p:txBody>
      </p:sp>
      <p:sp>
        <p:nvSpPr>
          <p:cNvPr id="3" name="Content Placeholder 2">
            <a:extLst>
              <a:ext uri="{FF2B5EF4-FFF2-40B4-BE49-F238E27FC236}">
                <a16:creationId xmlns:a16="http://schemas.microsoft.com/office/drawing/2014/main" id="{E7BB22E9-BF91-4339-9C70-F06147268486}"/>
              </a:ext>
            </a:extLst>
          </p:cNvPr>
          <p:cNvSpPr>
            <a:spLocks noGrp="1"/>
          </p:cNvSpPr>
          <p:nvPr>
            <p:ph idx="1"/>
          </p:nvPr>
        </p:nvSpPr>
        <p:spPr>
          <a:xfrm>
            <a:off x="638537" y="1281635"/>
            <a:ext cx="10914926" cy="4745620"/>
          </a:xfrm>
        </p:spPr>
        <p:txBody>
          <a:bodyPr>
            <a:normAutofit fontScale="92500"/>
          </a:bodyPr>
          <a:lstStyle/>
          <a:p>
            <a:r>
              <a:rPr lang="en-US" sz="3000" dirty="0"/>
              <a:t>Exterior sign for “University BBQ” </a:t>
            </a:r>
          </a:p>
          <a:p>
            <a:endParaRPr lang="en-US" sz="900" dirty="0"/>
          </a:p>
          <a:p>
            <a:r>
              <a:rPr lang="en-US" sz="3000" dirty="0"/>
              <a:t>Take-out/pick-up entrance for restaurant is also entrance for catering service pick-up with sign “Candie’s Catering Pick-Up”</a:t>
            </a:r>
          </a:p>
          <a:p>
            <a:endParaRPr lang="en-US" sz="900" dirty="0"/>
          </a:p>
          <a:p>
            <a:r>
              <a:rPr lang="en-US" sz="3000" dirty="0"/>
              <a:t>Menu has separate catering menu and phone number for ordering</a:t>
            </a:r>
          </a:p>
          <a:p>
            <a:endParaRPr lang="en-US" sz="900" dirty="0"/>
          </a:p>
          <a:p>
            <a:r>
              <a:rPr lang="en-US" sz="3000" dirty="0"/>
              <a:t>Interior sign at restaurant entrance that says “We Do Catering!  Call Candie’s Catering at 555-0202”</a:t>
            </a:r>
          </a:p>
          <a:p>
            <a:endParaRPr lang="en-US" sz="900" dirty="0"/>
          </a:p>
          <a:p>
            <a:r>
              <a:rPr lang="en-US" sz="3000" dirty="0"/>
              <a:t>Separate yellow page advertising and website for restaurant and catering services</a:t>
            </a:r>
          </a:p>
          <a:p>
            <a:endParaRPr lang="en-US" dirty="0"/>
          </a:p>
        </p:txBody>
      </p:sp>
    </p:spTree>
    <p:extLst>
      <p:ext uri="{BB962C8B-B14F-4D97-AF65-F5344CB8AC3E}">
        <p14:creationId xmlns:p14="http://schemas.microsoft.com/office/powerpoint/2010/main" val="4258354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7D223-A58F-43E9-A549-3A0DF5AE8A96}"/>
              </a:ext>
            </a:extLst>
          </p:cNvPr>
          <p:cNvSpPr>
            <a:spLocks noGrp="1"/>
          </p:cNvSpPr>
          <p:nvPr>
            <p:ph type="title"/>
          </p:nvPr>
        </p:nvSpPr>
        <p:spPr/>
        <p:txBody>
          <a:bodyPr/>
          <a:lstStyle/>
          <a:p>
            <a:r>
              <a:rPr lang="en-US" altLang="en-US" dirty="0"/>
              <a:t>Factor #4</a:t>
            </a:r>
            <a:br>
              <a:rPr lang="en-US" altLang="en-US" dirty="0"/>
            </a:br>
            <a:r>
              <a:rPr lang="en-US" altLang="en-US" dirty="0"/>
              <a:t>§24.305(b)(4)</a:t>
            </a:r>
            <a:endParaRPr lang="en-US" dirty="0"/>
          </a:p>
        </p:txBody>
      </p:sp>
      <p:sp>
        <p:nvSpPr>
          <p:cNvPr id="3" name="Content Placeholder 2">
            <a:extLst>
              <a:ext uri="{FF2B5EF4-FFF2-40B4-BE49-F238E27FC236}">
                <a16:creationId xmlns:a16="http://schemas.microsoft.com/office/drawing/2014/main" id="{8D6201A0-4BFC-45AB-949C-0EA681F6217A}"/>
              </a:ext>
            </a:extLst>
          </p:cNvPr>
          <p:cNvSpPr>
            <a:spLocks noGrp="1"/>
          </p:cNvSpPr>
          <p:nvPr>
            <p:ph idx="1"/>
          </p:nvPr>
        </p:nvSpPr>
        <p:spPr/>
        <p:txBody>
          <a:bodyPr/>
          <a:lstStyle/>
          <a:p>
            <a:pPr marL="0" indent="0">
              <a:buNone/>
            </a:pPr>
            <a:r>
              <a:rPr lang="en-US" altLang="en-US" dirty="0"/>
              <a:t>The same person, or closely related persons, own or manage the affairs of the businesses</a:t>
            </a:r>
          </a:p>
          <a:p>
            <a:pPr marL="171450" indent="-171450"/>
            <a:r>
              <a:rPr lang="en-US" sz="2800" dirty="0"/>
              <a:t>Who owns the entitles and how are they related?</a:t>
            </a:r>
          </a:p>
          <a:p>
            <a:pPr marL="171450" indent="-171450"/>
            <a:r>
              <a:rPr lang="en-US" sz="2800" dirty="0"/>
              <a:t>How are the entities structured?</a:t>
            </a:r>
          </a:p>
          <a:p>
            <a:pPr marL="171450" indent="-171450"/>
            <a:r>
              <a:rPr lang="en-US" sz="2800" dirty="0"/>
              <a:t>Who manages the business operations of the entities and how are they related?</a:t>
            </a:r>
          </a:p>
          <a:p>
            <a:pPr marL="171450" indent="-171450"/>
            <a:r>
              <a:rPr lang="en-US" sz="2800" dirty="0"/>
              <a:t>Who handles the financial affairs of the entities and how are they related?</a:t>
            </a:r>
          </a:p>
          <a:p>
            <a:endParaRPr lang="en-US" dirty="0"/>
          </a:p>
          <a:p>
            <a:pPr marL="0" indent="0">
              <a:buNone/>
            </a:pPr>
            <a:endParaRPr lang="en-US" altLang="en-US" dirty="0"/>
          </a:p>
          <a:p>
            <a:endParaRPr lang="en-US" dirty="0"/>
          </a:p>
        </p:txBody>
      </p:sp>
      <p:pic>
        <p:nvPicPr>
          <p:cNvPr id="4" name="Picture 4" descr="balancescales">
            <a:extLst>
              <a:ext uri="{FF2B5EF4-FFF2-40B4-BE49-F238E27FC236}">
                <a16:creationId xmlns:a16="http://schemas.microsoft.com/office/drawing/2014/main" id="{CE855812-9078-413D-8610-EFC493B3D0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2804" y="234950"/>
            <a:ext cx="2057400"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2216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FA2BC-AE68-43D4-B091-AB5FF90A2DCA}"/>
              </a:ext>
            </a:extLst>
          </p:cNvPr>
          <p:cNvSpPr>
            <a:spLocks noGrp="1"/>
          </p:cNvSpPr>
          <p:nvPr>
            <p:ph type="title"/>
          </p:nvPr>
        </p:nvSpPr>
        <p:spPr/>
        <p:txBody>
          <a:bodyPr>
            <a:normAutofit fontScale="90000"/>
          </a:bodyPr>
          <a:lstStyle/>
          <a:p>
            <a:r>
              <a:rPr lang="en-US" dirty="0"/>
              <a:t>Factor #4 – University BBQ</a:t>
            </a:r>
            <a:br>
              <a:rPr lang="en-US" dirty="0"/>
            </a:br>
            <a:r>
              <a:rPr lang="en-US" sz="2700" dirty="0"/>
              <a:t>(The same person(s) own, control, or manage business affairs)</a:t>
            </a:r>
          </a:p>
        </p:txBody>
      </p:sp>
      <p:sp>
        <p:nvSpPr>
          <p:cNvPr id="3" name="Content Placeholder 2">
            <a:extLst>
              <a:ext uri="{FF2B5EF4-FFF2-40B4-BE49-F238E27FC236}">
                <a16:creationId xmlns:a16="http://schemas.microsoft.com/office/drawing/2014/main" id="{70F41815-469E-4F74-AE4B-1EB909A792DB}"/>
              </a:ext>
            </a:extLst>
          </p:cNvPr>
          <p:cNvSpPr>
            <a:spLocks noGrp="1"/>
          </p:cNvSpPr>
          <p:nvPr>
            <p:ph idx="1"/>
          </p:nvPr>
        </p:nvSpPr>
        <p:spPr/>
        <p:txBody>
          <a:bodyPr/>
          <a:lstStyle/>
          <a:p>
            <a:r>
              <a:rPr lang="en-US" dirty="0"/>
              <a:t>Clyde and Candie own University BBQ and Candie’s Catering together</a:t>
            </a:r>
          </a:p>
          <a:p>
            <a:endParaRPr lang="en-US" dirty="0"/>
          </a:p>
          <a:p>
            <a:r>
              <a:rPr lang="en-US" dirty="0"/>
              <a:t>Clyde manages restaurant and financial affairs, Candie manages catering</a:t>
            </a:r>
          </a:p>
          <a:p>
            <a:endParaRPr lang="en-US" dirty="0"/>
          </a:p>
          <a:p>
            <a:r>
              <a:rPr lang="en-US" dirty="0"/>
              <a:t>Clyde and Candie both signers on each bank account.</a:t>
            </a:r>
          </a:p>
          <a:p>
            <a:endParaRPr lang="en-US" dirty="0"/>
          </a:p>
        </p:txBody>
      </p:sp>
    </p:spTree>
    <p:extLst>
      <p:ext uri="{BB962C8B-B14F-4D97-AF65-F5344CB8AC3E}">
        <p14:creationId xmlns:p14="http://schemas.microsoft.com/office/powerpoint/2010/main" val="453171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5CD05-1E35-4876-8872-1D7035CAF6C9}"/>
              </a:ext>
            </a:extLst>
          </p:cNvPr>
          <p:cNvSpPr>
            <a:spLocks noGrp="1"/>
          </p:cNvSpPr>
          <p:nvPr>
            <p:ph type="title"/>
          </p:nvPr>
        </p:nvSpPr>
        <p:spPr/>
        <p:txBody>
          <a:bodyPr>
            <a:normAutofit/>
          </a:bodyPr>
          <a:lstStyle/>
          <a:p>
            <a:r>
              <a:rPr lang="en-US" sz="3600" dirty="0"/>
              <a:t>Rents on project site are below market rent</a:t>
            </a:r>
          </a:p>
        </p:txBody>
      </p:sp>
      <p:sp>
        <p:nvSpPr>
          <p:cNvPr id="3" name="Content Placeholder 2">
            <a:extLst>
              <a:ext uri="{FF2B5EF4-FFF2-40B4-BE49-F238E27FC236}">
                <a16:creationId xmlns:a16="http://schemas.microsoft.com/office/drawing/2014/main" id="{7DAEBE0D-645E-4755-8968-6A17A4A023F7}"/>
              </a:ext>
            </a:extLst>
          </p:cNvPr>
          <p:cNvSpPr>
            <a:spLocks noGrp="1"/>
          </p:cNvSpPr>
          <p:nvPr>
            <p:ph idx="1"/>
          </p:nvPr>
        </p:nvSpPr>
        <p:spPr>
          <a:xfrm>
            <a:off x="838200" y="1585609"/>
            <a:ext cx="10515600" cy="4171379"/>
          </a:xfrm>
        </p:spPr>
        <p:txBody>
          <a:bodyPr>
            <a:normAutofit/>
          </a:bodyPr>
          <a:lstStyle/>
          <a:p>
            <a:pPr marL="0" indent="0">
              <a:buNone/>
            </a:pPr>
            <a:r>
              <a:rPr lang="en-US" sz="2400" dirty="0"/>
              <a:t>§24.404 </a:t>
            </a:r>
          </a:p>
          <a:p>
            <a:pPr marL="0" indent="0">
              <a:buNone/>
            </a:pPr>
            <a:r>
              <a:rPr lang="en-US" sz="2400" dirty="0"/>
              <a:t>(2) Base monthly rental for displacement dwelling. The base monthly rental for the displacement dwelling is the lesser of: </a:t>
            </a:r>
          </a:p>
          <a:p>
            <a:pPr marL="0" indent="0">
              <a:buNone/>
            </a:pPr>
            <a:r>
              <a:rPr lang="en-US" sz="2400" dirty="0"/>
              <a:t>(</a:t>
            </a:r>
            <a:r>
              <a:rPr lang="en-US" sz="2400" dirty="0" err="1"/>
              <a:t>i</a:t>
            </a:r>
            <a:r>
              <a:rPr lang="en-US" sz="2400" dirty="0"/>
              <a:t>) The average monthly cost for rent and utilities at the displacement dwelling for a reasonable period prior to displacement, as determined by the Agency (for an owner-occupant, use the fair market rent for the displacement dwelling. </a:t>
            </a:r>
            <a:r>
              <a:rPr lang="en-US" sz="2400" dirty="0">
                <a:solidFill>
                  <a:srgbClr val="0000FF"/>
                </a:solidFill>
              </a:rPr>
              <a:t>For a tenant who paid little or no rent for the displacement dwelling, use the fair market rent, unless its use would result in a hardship because of the person's income or other circumstances)</a:t>
            </a:r>
          </a:p>
          <a:p>
            <a:pPr marL="0" indent="0">
              <a:buNone/>
            </a:pPr>
            <a:endParaRPr lang="en-US" sz="600" dirty="0"/>
          </a:p>
          <a:p>
            <a:pPr marL="0" indent="0">
              <a:buNone/>
            </a:pPr>
            <a:r>
              <a:rPr lang="en-US" sz="2800" b="1" dirty="0">
                <a:solidFill>
                  <a:schemeClr val="accent1">
                    <a:lumMod val="50000"/>
                  </a:schemeClr>
                </a:solidFill>
              </a:rPr>
              <a:t>What is the definition of “little rent”?</a:t>
            </a:r>
          </a:p>
          <a:p>
            <a:pPr marL="0" indent="0">
              <a:buNone/>
            </a:pPr>
            <a:endParaRPr lang="en-US" sz="1800" dirty="0"/>
          </a:p>
          <a:p>
            <a:pPr marL="0" indent="0">
              <a:buNone/>
            </a:pPr>
            <a:endParaRPr lang="en-US" dirty="0"/>
          </a:p>
        </p:txBody>
      </p:sp>
    </p:spTree>
    <p:extLst>
      <p:ext uri="{BB962C8B-B14F-4D97-AF65-F5344CB8AC3E}">
        <p14:creationId xmlns:p14="http://schemas.microsoft.com/office/powerpoint/2010/main" val="130841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9E9D6-19B5-48BE-AE97-DF7C19A4260D}"/>
              </a:ext>
            </a:extLst>
          </p:cNvPr>
          <p:cNvSpPr>
            <a:spLocks noGrp="1"/>
          </p:cNvSpPr>
          <p:nvPr>
            <p:ph type="title"/>
          </p:nvPr>
        </p:nvSpPr>
        <p:spPr/>
        <p:txBody>
          <a:bodyPr>
            <a:normAutofit/>
          </a:bodyPr>
          <a:lstStyle/>
          <a:p>
            <a:r>
              <a:rPr lang="en-US" sz="4000" b="1" dirty="0">
                <a:solidFill>
                  <a:srgbClr val="002060"/>
                </a:solidFill>
                <a:latin typeface="Tahoma" panose="020B0604030504040204" pitchFamily="34" charset="0"/>
                <a:ea typeface="Tahoma" panose="020B0604030504040204" pitchFamily="34" charset="0"/>
                <a:cs typeface="Tahoma" panose="020B0604030504040204" pitchFamily="34" charset="0"/>
              </a:rPr>
              <a:t>One Business or Separate Businesses?</a:t>
            </a:r>
          </a:p>
        </p:txBody>
      </p:sp>
      <p:sp>
        <p:nvSpPr>
          <p:cNvPr id="3" name="Content Placeholder 2">
            <a:extLst>
              <a:ext uri="{FF2B5EF4-FFF2-40B4-BE49-F238E27FC236}">
                <a16:creationId xmlns:a16="http://schemas.microsoft.com/office/drawing/2014/main" id="{44073CDA-9BB9-47AA-941C-DDDD685832F3}"/>
              </a:ext>
            </a:extLst>
          </p:cNvPr>
          <p:cNvSpPr>
            <a:spLocks noGrp="1"/>
          </p:cNvSpPr>
          <p:nvPr>
            <p:ph sz="half" idx="1"/>
          </p:nvPr>
        </p:nvSpPr>
        <p:spPr>
          <a:xfrm>
            <a:off x="838199" y="1825625"/>
            <a:ext cx="6257081" cy="4351338"/>
          </a:xfrm>
        </p:spPr>
        <p:txBody>
          <a:bodyPr/>
          <a:lstStyle/>
          <a:p>
            <a:r>
              <a:rPr lang="en-US" dirty="0">
                <a:latin typeface="Tahoma" panose="020B0604030504040204" pitchFamily="34" charset="0"/>
                <a:ea typeface="Tahoma" panose="020B0604030504040204" pitchFamily="34" charset="0"/>
                <a:cs typeface="Tahoma" panose="020B0604030504040204" pitchFamily="34" charset="0"/>
              </a:rPr>
              <a:t>Factor 1 – equipment &amp; premises shared </a:t>
            </a:r>
          </a:p>
          <a:p>
            <a:r>
              <a:rPr lang="en-US" dirty="0">
                <a:latin typeface="Tahoma" panose="020B0604030504040204" pitchFamily="34" charset="0"/>
                <a:ea typeface="Tahoma" panose="020B0604030504040204" pitchFamily="34" charset="0"/>
                <a:cs typeface="Tahoma" panose="020B0604030504040204" pitchFamily="34" charset="0"/>
              </a:rPr>
              <a:t>Factor 2 – same business functions, business/financial affairs commingled</a:t>
            </a:r>
          </a:p>
          <a:p>
            <a:r>
              <a:rPr lang="en-US" dirty="0">
                <a:latin typeface="Tahoma" panose="020B0604030504040204" pitchFamily="34" charset="0"/>
                <a:ea typeface="Tahoma" panose="020B0604030504040204" pitchFamily="34" charset="0"/>
                <a:cs typeface="Tahoma" panose="020B0604030504040204" pitchFamily="34" charset="0"/>
              </a:rPr>
              <a:t>Factor 3 – held out to public as one business</a:t>
            </a:r>
          </a:p>
          <a:p>
            <a:r>
              <a:rPr lang="en-US" dirty="0">
                <a:latin typeface="Tahoma" panose="020B0604030504040204" pitchFamily="34" charset="0"/>
                <a:ea typeface="Tahoma" panose="020B0604030504040204" pitchFamily="34" charset="0"/>
                <a:cs typeface="Tahoma" panose="020B0604030504040204" pitchFamily="34" charset="0"/>
              </a:rPr>
              <a:t>Factor 4 – same person(s) own, control, manage business entities</a:t>
            </a:r>
          </a:p>
        </p:txBody>
      </p:sp>
      <p:sp>
        <p:nvSpPr>
          <p:cNvPr id="4" name="Content Placeholder 3">
            <a:extLst>
              <a:ext uri="{FF2B5EF4-FFF2-40B4-BE49-F238E27FC236}">
                <a16:creationId xmlns:a16="http://schemas.microsoft.com/office/drawing/2014/main" id="{8066ECB1-3F46-4E88-9FE0-453D4BDF6CF7}"/>
              </a:ext>
            </a:extLst>
          </p:cNvPr>
          <p:cNvSpPr>
            <a:spLocks noGrp="1"/>
          </p:cNvSpPr>
          <p:nvPr>
            <p:ph sz="half" idx="2"/>
          </p:nvPr>
        </p:nvSpPr>
        <p:spPr>
          <a:xfrm>
            <a:off x="7604566" y="1825625"/>
            <a:ext cx="3749233" cy="4351338"/>
          </a:xfrm>
        </p:spPr>
        <p:txBody>
          <a:bodyPr/>
          <a:lstStyle/>
          <a:p>
            <a:pPr>
              <a:buFont typeface="Wingdings" panose="05000000000000000000" pitchFamily="2" charset="2"/>
              <a:buChar char="ü"/>
            </a:pPr>
            <a:r>
              <a:rPr lang="en-US" dirty="0">
                <a:latin typeface="Tahoma" panose="020B0604030504040204" pitchFamily="34" charset="0"/>
                <a:ea typeface="Tahoma" panose="020B0604030504040204" pitchFamily="34" charset="0"/>
                <a:cs typeface="Tahoma" panose="020B0604030504040204" pitchFamily="34" charset="0"/>
              </a:rPr>
              <a:t>One business</a:t>
            </a:r>
          </a:p>
          <a:p>
            <a:pPr>
              <a:buFont typeface="Wingdings" panose="05000000000000000000" pitchFamily="2" charset="2"/>
              <a:buChar char="ü"/>
            </a:pPr>
            <a:endParaRPr lang="en-US" dirty="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pPr>
            <a:r>
              <a:rPr lang="en-US" dirty="0">
                <a:latin typeface="Tahoma" panose="020B0604030504040204" pitchFamily="34" charset="0"/>
                <a:ea typeface="Tahoma" panose="020B0604030504040204" pitchFamily="34" charset="0"/>
                <a:cs typeface="Tahoma" panose="020B0604030504040204" pitchFamily="34" charset="0"/>
              </a:rPr>
              <a:t>Two businesses</a:t>
            </a:r>
          </a:p>
          <a:p>
            <a:pPr>
              <a:buFont typeface="Wingdings" panose="05000000000000000000" pitchFamily="2" charset="2"/>
              <a:buChar char="ü"/>
            </a:pPr>
            <a:endParaRPr lang="en-US" dirty="0">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US">
                <a:latin typeface="Tahoma" panose="020B0604030504040204" pitchFamily="34" charset="0"/>
                <a:ea typeface="Tahoma" panose="020B0604030504040204" pitchFamily="34" charset="0"/>
                <a:cs typeface="Tahoma" panose="020B0604030504040204" pitchFamily="34" charset="0"/>
              </a:rPr>
              <a:t>???</a:t>
            </a:r>
          </a:p>
          <a:p>
            <a:pPr marL="0" indent="0" algn="ctr">
              <a:buNone/>
            </a:pPr>
            <a:endParaRPr lang="en-US" dirty="0">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ü"/>
            </a:pPr>
            <a:r>
              <a:rPr lang="en-US" dirty="0">
                <a:latin typeface="Tahoma" panose="020B0604030504040204" pitchFamily="34" charset="0"/>
                <a:ea typeface="Tahoma" panose="020B0604030504040204" pitchFamily="34" charset="0"/>
                <a:cs typeface="Tahoma" panose="020B0604030504040204" pitchFamily="34" charset="0"/>
              </a:rPr>
              <a:t>One business</a:t>
            </a:r>
          </a:p>
        </p:txBody>
      </p:sp>
    </p:spTree>
    <p:extLst>
      <p:ext uri="{BB962C8B-B14F-4D97-AF65-F5344CB8AC3E}">
        <p14:creationId xmlns:p14="http://schemas.microsoft.com/office/powerpoint/2010/main" val="144660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25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75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25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75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25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75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25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750"/>
                                        <p:tgtEl>
                                          <p:spTgt spid="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25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fade">
                                      <p:cBhvr>
                                        <p:cTn id="34" dur="750"/>
                                        <p:tgtEl>
                                          <p:spTgt spid="4">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25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fade">
                                      <p:cBhvr>
                                        <p:cTn id="39" dur="750"/>
                                        <p:tgtEl>
                                          <p:spTgt spid="3">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250"/>
                                  </p:stCondLst>
                                  <p:childTnLst>
                                    <p:set>
                                      <p:cBhvr>
                                        <p:cTn id="43" dur="1" fill="hold">
                                          <p:stCondLst>
                                            <p:cond delay="0"/>
                                          </p:stCondLst>
                                        </p:cTn>
                                        <p:tgtEl>
                                          <p:spTgt spid="3">
                                            <p:txEl>
                                              <p:pRg st="3" end="3"/>
                                            </p:txEl>
                                          </p:spTgt>
                                        </p:tgtEl>
                                        <p:attrNameLst>
                                          <p:attrName>style.visibility</p:attrName>
                                        </p:attrNameLst>
                                      </p:cBhvr>
                                      <p:to>
                                        <p:strVal val="visible"/>
                                      </p:to>
                                    </p:set>
                                    <p:animEffect transition="in" filter="fade">
                                      <p:cBhvr>
                                        <p:cTn id="44" dur="750"/>
                                        <p:tgtEl>
                                          <p:spTgt spid="3">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250"/>
                                  </p:stCondLst>
                                  <p:childTnLst>
                                    <p:set>
                                      <p:cBhvr>
                                        <p:cTn id="48" dur="1" fill="hold">
                                          <p:stCondLst>
                                            <p:cond delay="0"/>
                                          </p:stCondLst>
                                        </p:cTn>
                                        <p:tgtEl>
                                          <p:spTgt spid="4">
                                            <p:txEl>
                                              <p:pRg st="6" end="6"/>
                                            </p:txEl>
                                          </p:spTgt>
                                        </p:tgtEl>
                                        <p:attrNameLst>
                                          <p:attrName>style.visibility</p:attrName>
                                        </p:attrNameLst>
                                      </p:cBhvr>
                                      <p:to>
                                        <p:strVal val="visible"/>
                                      </p:to>
                                    </p:set>
                                    <p:animEffect transition="in" filter="fade">
                                      <p:cBhvr>
                                        <p:cTn id="49" dur="75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1FDC14A-945A-4E6A-9188-DCB7AC4BE5C6}"/>
              </a:ext>
            </a:extLst>
          </p:cNvPr>
          <p:cNvSpPr>
            <a:spLocks noGrp="1"/>
          </p:cNvSpPr>
          <p:nvPr>
            <p:ph type="title"/>
          </p:nvPr>
        </p:nvSpPr>
        <p:spPr/>
        <p:txBody>
          <a:bodyPr>
            <a:normAutofit/>
          </a:bodyPr>
          <a:lstStyle/>
          <a:p>
            <a:r>
              <a:rPr lang="en-US" sz="4000" b="1" dirty="0">
                <a:solidFill>
                  <a:srgbClr val="002060"/>
                </a:solidFill>
                <a:latin typeface="Tahoma" panose="020B0604030504040204" pitchFamily="34" charset="0"/>
                <a:ea typeface="Tahoma" panose="020B0604030504040204" pitchFamily="34" charset="0"/>
                <a:cs typeface="Tahoma" panose="020B0604030504040204" pitchFamily="34" charset="0"/>
              </a:rPr>
              <a:t>Non-residential Moves</a:t>
            </a:r>
          </a:p>
        </p:txBody>
      </p:sp>
      <p:sp>
        <p:nvSpPr>
          <p:cNvPr id="8" name="Text Placeholder 7">
            <a:extLst>
              <a:ext uri="{FF2B5EF4-FFF2-40B4-BE49-F238E27FC236}">
                <a16:creationId xmlns:a16="http://schemas.microsoft.com/office/drawing/2014/main" id="{CFA967EC-A042-4372-8CB1-3778A71E44CF}"/>
              </a:ext>
            </a:extLst>
          </p:cNvPr>
          <p:cNvSpPr>
            <a:spLocks noGrp="1"/>
          </p:cNvSpPr>
          <p:nvPr>
            <p:ph type="body" idx="1"/>
          </p:nvPr>
        </p:nvSpPr>
        <p:spPr/>
        <p:txBody>
          <a:bodyPr/>
          <a:lstStyle/>
          <a:p>
            <a:endParaRPr lang="en-US"/>
          </a:p>
        </p:txBody>
      </p:sp>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102015" y="759339"/>
            <a:ext cx="4691031" cy="4571038"/>
          </a:xfrm>
          <a:prstGeom prst="rect">
            <a:avLst/>
          </a:prstGeom>
        </p:spPr>
      </p:pic>
    </p:spTree>
    <p:extLst>
      <p:ext uri="{BB962C8B-B14F-4D97-AF65-F5344CB8AC3E}">
        <p14:creationId xmlns:p14="http://schemas.microsoft.com/office/powerpoint/2010/main" val="2024068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5CD05-1E35-4876-8872-1D7035CAF6C9}"/>
              </a:ext>
            </a:extLst>
          </p:cNvPr>
          <p:cNvSpPr>
            <a:spLocks noGrp="1"/>
          </p:cNvSpPr>
          <p:nvPr>
            <p:ph type="title"/>
          </p:nvPr>
        </p:nvSpPr>
        <p:spPr/>
        <p:txBody>
          <a:bodyPr/>
          <a:lstStyle/>
          <a:p>
            <a:r>
              <a:rPr lang="en-US" dirty="0"/>
              <a:t>24.301</a:t>
            </a:r>
          </a:p>
        </p:txBody>
      </p:sp>
      <p:sp>
        <p:nvSpPr>
          <p:cNvPr id="3" name="Content Placeholder 2">
            <a:extLst>
              <a:ext uri="{FF2B5EF4-FFF2-40B4-BE49-F238E27FC236}">
                <a16:creationId xmlns:a16="http://schemas.microsoft.com/office/drawing/2014/main" id="{7DAEBE0D-645E-4755-8968-6A17A4A023F7}"/>
              </a:ext>
            </a:extLst>
          </p:cNvPr>
          <p:cNvSpPr>
            <a:spLocks noGrp="1"/>
          </p:cNvSpPr>
          <p:nvPr>
            <p:ph idx="1"/>
          </p:nvPr>
        </p:nvSpPr>
        <p:spPr>
          <a:xfrm>
            <a:off x="838200" y="1712270"/>
            <a:ext cx="6867643" cy="3353197"/>
          </a:xfrm>
        </p:spPr>
        <p:txBody>
          <a:bodyPr>
            <a:normAutofit/>
          </a:bodyPr>
          <a:lstStyle/>
          <a:p>
            <a:r>
              <a:rPr lang="en-US" sz="2800" dirty="0"/>
              <a:t>Any owner-occupant or tenant who qualifies as a displaced person and who moves from a business, farm or non-profit organization is entitled to payment of his/her </a:t>
            </a:r>
            <a:r>
              <a:rPr lang="en-US" sz="2800" dirty="0">
                <a:solidFill>
                  <a:srgbClr val="FF0000"/>
                </a:solidFill>
              </a:rPr>
              <a:t>actual </a:t>
            </a:r>
            <a:r>
              <a:rPr lang="en-US" sz="2800" dirty="0"/>
              <a:t>moving and related expenses, as the Agency determines to be </a:t>
            </a:r>
            <a:r>
              <a:rPr lang="en-US" sz="2800" dirty="0">
                <a:solidFill>
                  <a:srgbClr val="FF0000"/>
                </a:solidFill>
              </a:rPr>
              <a:t>reasonable</a:t>
            </a:r>
            <a:r>
              <a:rPr lang="en-US" sz="2800" dirty="0"/>
              <a:t> and </a:t>
            </a:r>
            <a:r>
              <a:rPr lang="en-US" sz="2800" dirty="0">
                <a:solidFill>
                  <a:srgbClr val="FF0000"/>
                </a:solidFill>
              </a:rPr>
              <a:t>necessary.</a:t>
            </a:r>
          </a:p>
        </p:txBody>
      </p:sp>
      <p:pic>
        <p:nvPicPr>
          <p:cNvPr id="4" name="Content Placeholder 3">
            <a:extLst>
              <a:ext uri="{FF2B5EF4-FFF2-40B4-BE49-F238E27FC236}">
                <a16:creationId xmlns:a16="http://schemas.microsoft.com/office/drawing/2014/main" id="{3205619F-7A64-4784-A03E-DB7A64BE943F}"/>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014433" y="1168345"/>
            <a:ext cx="3398132" cy="4472474"/>
          </a:xfrm>
          <a:prstGeom prst="rect">
            <a:avLst/>
          </a:prstGeom>
        </p:spPr>
      </p:pic>
    </p:spTree>
    <p:extLst>
      <p:ext uri="{BB962C8B-B14F-4D97-AF65-F5344CB8AC3E}">
        <p14:creationId xmlns:p14="http://schemas.microsoft.com/office/powerpoint/2010/main" val="2228500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Moving </a:t>
            </a:r>
            <a:r>
              <a:rPr lang="mr-IN" dirty="0"/>
              <a:t>–</a:t>
            </a:r>
            <a:r>
              <a:rPr lang="en-US" dirty="0"/>
              <a:t> All About Stuff</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val="0"/>
              </a:ext>
            </a:extLst>
          </a:blip>
          <a:stretch>
            <a:fillRect/>
          </a:stretch>
        </p:blipFill>
        <p:spPr>
          <a:xfrm>
            <a:off x="6004716" y="1541043"/>
            <a:ext cx="5820414" cy="3895415"/>
          </a:xfrm>
        </p:spPr>
      </p:pic>
      <p:sp>
        <p:nvSpPr>
          <p:cNvPr id="6" name="TextBox 5"/>
          <p:cNvSpPr txBox="1"/>
          <p:nvPr/>
        </p:nvSpPr>
        <p:spPr>
          <a:xfrm rot="10800000" flipV="1">
            <a:off x="998905" y="1658858"/>
            <a:ext cx="4809016" cy="3477875"/>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lvl="1"/>
            <a:endParaRPr lang="en-US" sz="2000" dirty="0">
              <a:latin typeface="Tahoma"/>
              <a:cs typeface="Tahoma"/>
            </a:endParaRPr>
          </a:p>
          <a:p>
            <a:pPr lvl="1"/>
            <a:r>
              <a:rPr lang="en-US" sz="2000" dirty="0">
                <a:latin typeface="Tahoma"/>
                <a:cs typeface="Tahoma"/>
              </a:rPr>
              <a:t>Includes packing, crating, unpacking, and uncrating of the personal property, disconnecting, dismantling, removing</a:t>
            </a:r>
            <a:r>
              <a:rPr lang="en-US" sz="2000" b="1" dirty="0">
                <a:latin typeface="Tahoma"/>
                <a:cs typeface="Tahoma"/>
              </a:rPr>
              <a:t>, </a:t>
            </a:r>
            <a:r>
              <a:rPr lang="en-US" sz="2000" b="1" dirty="0">
                <a:solidFill>
                  <a:schemeClr val="tx1"/>
                </a:solidFill>
                <a:latin typeface="Tahoma"/>
                <a:cs typeface="Tahoma"/>
              </a:rPr>
              <a:t>reassembling, and reinstalling relocated machinery, equipment, substitute personal property</a:t>
            </a:r>
            <a:r>
              <a:rPr lang="en-US" sz="2000" dirty="0">
                <a:latin typeface="Tahoma"/>
                <a:cs typeface="Tahoma"/>
              </a:rPr>
              <a:t>, and connections to utilities available within the building;</a:t>
            </a:r>
          </a:p>
          <a:p>
            <a:pPr lvl="1"/>
            <a:endParaRPr lang="en-US" sz="2000" dirty="0">
              <a:latin typeface="Tahoma"/>
              <a:cs typeface="Tahoma"/>
            </a:endParaRPr>
          </a:p>
        </p:txBody>
      </p:sp>
    </p:spTree>
    <p:extLst>
      <p:ext uri="{BB962C8B-B14F-4D97-AF65-F5344CB8AC3E}">
        <p14:creationId xmlns:p14="http://schemas.microsoft.com/office/powerpoint/2010/main" val="33567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7BFBB-C6A7-46EB-A8F0-C627268C0522}"/>
              </a:ext>
            </a:extLst>
          </p:cNvPr>
          <p:cNvSpPr>
            <a:spLocks noGrp="1"/>
          </p:cNvSpPr>
          <p:nvPr>
            <p:ph type="title"/>
          </p:nvPr>
        </p:nvSpPr>
        <p:spPr/>
        <p:txBody>
          <a:bodyPr/>
          <a:lstStyle/>
          <a:p>
            <a:r>
              <a:rPr lang="en-US" dirty="0"/>
              <a:t>Code Compliance</a:t>
            </a:r>
          </a:p>
        </p:txBody>
      </p:sp>
      <p:sp>
        <p:nvSpPr>
          <p:cNvPr id="3" name="Content Placeholder 2">
            <a:extLst>
              <a:ext uri="{FF2B5EF4-FFF2-40B4-BE49-F238E27FC236}">
                <a16:creationId xmlns:a16="http://schemas.microsoft.com/office/drawing/2014/main" id="{CAF772D2-9096-4B2F-8064-C7B81BB5E7F5}"/>
              </a:ext>
            </a:extLst>
          </p:cNvPr>
          <p:cNvSpPr>
            <a:spLocks noGrp="1"/>
          </p:cNvSpPr>
          <p:nvPr>
            <p:ph idx="1"/>
          </p:nvPr>
        </p:nvSpPr>
        <p:spPr/>
        <p:txBody>
          <a:bodyPr>
            <a:normAutofit/>
          </a:bodyPr>
          <a:lstStyle/>
          <a:p>
            <a:pPr marL="0" indent="0">
              <a:buNone/>
            </a:pPr>
            <a:r>
              <a:rPr lang="en-US" dirty="0"/>
              <a:t>It also includes </a:t>
            </a:r>
            <a:r>
              <a:rPr lang="en-US" dirty="0">
                <a:solidFill>
                  <a:srgbClr val="0000FF"/>
                </a:solidFill>
              </a:rPr>
              <a:t>modifications</a:t>
            </a:r>
            <a:r>
              <a:rPr lang="en-US" dirty="0"/>
              <a:t> to the personal property, including those </a:t>
            </a:r>
            <a:r>
              <a:rPr lang="en-US" dirty="0">
                <a:solidFill>
                  <a:srgbClr val="0000FF"/>
                </a:solidFill>
              </a:rPr>
              <a:t>mandated by Federal, State or local law, code or ordinance</a:t>
            </a:r>
            <a:r>
              <a:rPr lang="en-US" dirty="0"/>
              <a:t>, </a:t>
            </a:r>
            <a:r>
              <a:rPr lang="en-US" dirty="0">
                <a:solidFill>
                  <a:srgbClr val="0000FF"/>
                </a:solidFill>
              </a:rPr>
              <a:t>necessary to adapt it to the </a:t>
            </a:r>
            <a:r>
              <a:rPr lang="en-US" dirty="0"/>
              <a:t>replacement </a:t>
            </a:r>
            <a:r>
              <a:rPr lang="en-US" dirty="0">
                <a:solidFill>
                  <a:srgbClr val="0000FF"/>
                </a:solidFill>
              </a:rPr>
              <a:t>structure</a:t>
            </a:r>
            <a:r>
              <a:rPr lang="en-US" dirty="0"/>
              <a:t>, the replacement </a:t>
            </a:r>
            <a:r>
              <a:rPr lang="en-US" dirty="0">
                <a:solidFill>
                  <a:srgbClr val="0000FF"/>
                </a:solidFill>
              </a:rPr>
              <a:t>site</a:t>
            </a:r>
            <a:r>
              <a:rPr lang="en-US" dirty="0"/>
              <a:t>, or the </a:t>
            </a:r>
            <a:r>
              <a:rPr lang="en-US" dirty="0">
                <a:solidFill>
                  <a:srgbClr val="0000FF"/>
                </a:solidFill>
              </a:rPr>
              <a:t>utilities</a:t>
            </a:r>
            <a:r>
              <a:rPr lang="en-US" dirty="0"/>
              <a:t> at the replacement site, and modifications necessary to adapt the utilities at the replacement site to the personal property.</a:t>
            </a:r>
            <a:br>
              <a:rPr lang="en-US" dirty="0"/>
            </a:br>
            <a:endParaRPr lang="en-US" dirty="0"/>
          </a:p>
          <a:p>
            <a:endParaRPr lang="en-US" dirty="0"/>
          </a:p>
        </p:txBody>
      </p:sp>
    </p:spTree>
    <p:extLst>
      <p:ext uri="{BB962C8B-B14F-4D97-AF65-F5344CB8AC3E}">
        <p14:creationId xmlns:p14="http://schemas.microsoft.com/office/powerpoint/2010/main" val="1093269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E4BC-2709-4BA4-AD58-C9B569889D4E}"/>
              </a:ext>
            </a:extLst>
          </p:cNvPr>
          <p:cNvSpPr>
            <a:spLocks noGrp="1"/>
          </p:cNvSpPr>
          <p:nvPr>
            <p:ph type="title"/>
          </p:nvPr>
        </p:nvSpPr>
        <p:spPr/>
        <p:txBody>
          <a:bodyPr/>
          <a:lstStyle/>
          <a:p>
            <a:r>
              <a:rPr lang="en-US" dirty="0"/>
              <a:t>Paint Booth Example</a:t>
            </a:r>
          </a:p>
        </p:txBody>
      </p:sp>
      <p:sp>
        <p:nvSpPr>
          <p:cNvPr id="3" name="Content Placeholder 2">
            <a:extLst>
              <a:ext uri="{FF2B5EF4-FFF2-40B4-BE49-F238E27FC236}">
                <a16:creationId xmlns:a16="http://schemas.microsoft.com/office/drawing/2014/main" id="{1AA644FE-E23A-44FA-B27D-6EABE14B7C91}"/>
              </a:ext>
            </a:extLst>
          </p:cNvPr>
          <p:cNvSpPr>
            <a:spLocks noGrp="1"/>
          </p:cNvSpPr>
          <p:nvPr>
            <p:ph idx="1"/>
          </p:nvPr>
        </p:nvSpPr>
        <p:spPr>
          <a:xfrm>
            <a:off x="799125" y="2068993"/>
            <a:ext cx="5165770" cy="4107970"/>
          </a:xfrm>
        </p:spPr>
        <p:txBody>
          <a:bodyPr>
            <a:normAutofit/>
          </a:bodyPr>
          <a:lstStyle/>
          <a:p>
            <a:r>
              <a:rPr lang="en-US" sz="2000" b="1" u="sng" dirty="0"/>
              <a:t>SUBJECT PAINT SPRAY BOOTH</a:t>
            </a:r>
            <a:r>
              <a:rPr lang="en-US" sz="2000" dirty="0"/>
              <a:t> Paint spray booth, 34'lg x 21'w x 10'h, steel, open front, including: (12) explosion proof fluorescent lights, 4'lg, 4-tube, wall and ceiling mounted; (1) dry chemical fire suppression system; (2) quartz lamps, with adjustable arms, wall mounted; (1) updraft exhaust system, with fan and 3'dia. galvanized exhaust duct through roof </a:t>
            </a:r>
          </a:p>
        </p:txBody>
      </p:sp>
      <p:pic>
        <p:nvPicPr>
          <p:cNvPr id="5" name="Picture 4">
            <a:extLst>
              <a:ext uri="{FF2B5EF4-FFF2-40B4-BE49-F238E27FC236}">
                <a16:creationId xmlns:a16="http://schemas.microsoft.com/office/drawing/2014/main" id="{20667A13-9F6E-4958-998C-53022C420E2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76822" y="1926304"/>
            <a:ext cx="5638909" cy="3281852"/>
          </a:xfrm>
          <a:prstGeom prst="rect">
            <a:avLst/>
          </a:prstGeom>
        </p:spPr>
      </p:pic>
    </p:spTree>
    <p:extLst>
      <p:ext uri="{BB962C8B-B14F-4D97-AF65-F5344CB8AC3E}">
        <p14:creationId xmlns:p14="http://schemas.microsoft.com/office/powerpoint/2010/main" val="17171201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E4BC-2709-4BA4-AD58-C9B569889D4E}"/>
              </a:ext>
            </a:extLst>
          </p:cNvPr>
          <p:cNvSpPr>
            <a:spLocks noGrp="1"/>
          </p:cNvSpPr>
          <p:nvPr>
            <p:ph type="title"/>
          </p:nvPr>
        </p:nvSpPr>
        <p:spPr/>
        <p:txBody>
          <a:bodyPr/>
          <a:lstStyle/>
          <a:p>
            <a:r>
              <a:rPr lang="en-US" dirty="0"/>
              <a:t>Paint Booth Example </a:t>
            </a:r>
            <a:r>
              <a:rPr lang="en-US" dirty="0" err="1"/>
              <a:t>con’t</a:t>
            </a:r>
            <a:endParaRPr lang="en-US" dirty="0"/>
          </a:p>
        </p:txBody>
      </p:sp>
      <p:sp>
        <p:nvSpPr>
          <p:cNvPr id="3" name="Content Placeholder 2">
            <a:extLst>
              <a:ext uri="{FF2B5EF4-FFF2-40B4-BE49-F238E27FC236}">
                <a16:creationId xmlns:a16="http://schemas.microsoft.com/office/drawing/2014/main" id="{1AA644FE-E23A-44FA-B27D-6EABE14B7C91}"/>
              </a:ext>
            </a:extLst>
          </p:cNvPr>
          <p:cNvSpPr>
            <a:spLocks noGrp="1"/>
          </p:cNvSpPr>
          <p:nvPr>
            <p:ph idx="1"/>
          </p:nvPr>
        </p:nvSpPr>
        <p:spPr/>
        <p:txBody>
          <a:bodyPr/>
          <a:lstStyle/>
          <a:p>
            <a:pPr marL="0" indent="0">
              <a:buNone/>
            </a:pPr>
            <a:r>
              <a:rPr lang="en-US" dirty="0"/>
              <a:t>At the replacement site, the volume of the room requires that the booth have a make-up air unit for the exhaust system to replace the air at the least 3 times per hour. </a:t>
            </a:r>
          </a:p>
          <a:p>
            <a:pPr marL="0" indent="0">
              <a:buNone/>
            </a:pPr>
            <a:endParaRPr lang="en-US" dirty="0"/>
          </a:p>
          <a:p>
            <a:r>
              <a:rPr lang="en-US" dirty="0"/>
              <a:t>Is the make-up air unit compensable as a move cost?</a:t>
            </a:r>
          </a:p>
          <a:p>
            <a:endParaRPr lang="en-US" dirty="0"/>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266286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5073" y="982053"/>
            <a:ext cx="7020880" cy="2677656"/>
          </a:xfrm>
          <a:prstGeom prst="rect">
            <a:avLst/>
          </a:prstGeom>
          <a:noFill/>
        </p:spPr>
        <p:txBody>
          <a:bodyPr wrap="square" rtlCol="0">
            <a:spAutoFit/>
          </a:bodyPr>
          <a:lstStyle/>
          <a:p>
            <a:pPr marL="285750" indent="-285750">
              <a:buFont typeface="Arial" panose="020B0604020202020204" pitchFamily="34" charset="0"/>
              <a:buChar char="•"/>
            </a:pPr>
            <a:r>
              <a:rPr lang="en-US" sz="2400" dirty="0"/>
              <a:t> </a:t>
            </a:r>
            <a:r>
              <a:rPr lang="en-US" sz="2800" dirty="0"/>
              <a:t>What if a dust suppression system is required because of the combination of equipment but individual pieces would not require one?</a:t>
            </a:r>
          </a:p>
          <a:p>
            <a:pPr marL="285750" indent="-285750">
              <a:buFont typeface="Arial" panose="020B0604020202020204" pitchFamily="34" charset="0"/>
              <a:buChar char="•"/>
            </a:pPr>
            <a:r>
              <a:rPr lang="en-US" sz="2800" dirty="0"/>
              <a:t> Would the suppression system be eligible</a:t>
            </a:r>
          </a:p>
          <a:p>
            <a:r>
              <a:rPr lang="en-US" sz="2800" dirty="0"/>
              <a:t>   as a move cost?</a:t>
            </a:r>
          </a:p>
        </p:txBody>
      </p:sp>
      <p:pic>
        <p:nvPicPr>
          <p:cNvPr id="5" name="Picture 4">
            <a:extLst>
              <a:ext uri="{FF2B5EF4-FFF2-40B4-BE49-F238E27FC236}">
                <a16:creationId xmlns:a16="http://schemas.microsoft.com/office/drawing/2014/main" id="{CC4DB49D-811D-4957-A76F-05CE0847D8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7428" y="690465"/>
            <a:ext cx="3989357" cy="2214466"/>
          </a:xfrm>
          <a:prstGeom prst="rect">
            <a:avLst/>
          </a:prstGeom>
        </p:spPr>
      </p:pic>
      <p:pic>
        <p:nvPicPr>
          <p:cNvPr id="7" name="Picture 6">
            <a:extLst>
              <a:ext uri="{FF2B5EF4-FFF2-40B4-BE49-F238E27FC236}">
                <a16:creationId xmlns:a16="http://schemas.microsoft.com/office/drawing/2014/main" id="{7E18A045-CA76-4222-8FEE-7BD4725A1D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0168" y="3737933"/>
            <a:ext cx="4548332" cy="2558437"/>
          </a:xfrm>
          <a:prstGeom prst="rect">
            <a:avLst/>
          </a:prstGeom>
        </p:spPr>
      </p:pic>
      <p:pic>
        <p:nvPicPr>
          <p:cNvPr id="9" name="Picture 8">
            <a:extLst>
              <a:ext uri="{FF2B5EF4-FFF2-40B4-BE49-F238E27FC236}">
                <a16:creationId xmlns:a16="http://schemas.microsoft.com/office/drawing/2014/main" id="{714F18A3-019B-4225-BB19-28C14FBFF2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66091" y="3671916"/>
            <a:ext cx="4110747" cy="2808605"/>
          </a:xfrm>
          <a:prstGeom prst="rect">
            <a:avLst/>
          </a:prstGeom>
        </p:spPr>
      </p:pic>
      <p:pic>
        <p:nvPicPr>
          <p:cNvPr id="11" name="Picture 10">
            <a:extLst>
              <a:ext uri="{FF2B5EF4-FFF2-40B4-BE49-F238E27FC236}">
                <a16:creationId xmlns:a16="http://schemas.microsoft.com/office/drawing/2014/main" id="{6A66B3EB-CC2A-4BE1-B316-35641B21A9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063112">
            <a:off x="6951539" y="2670044"/>
            <a:ext cx="2680208" cy="2680208"/>
          </a:xfrm>
          <a:prstGeom prst="rect">
            <a:avLst/>
          </a:prstGeom>
        </p:spPr>
      </p:pic>
      <p:sp>
        <p:nvSpPr>
          <p:cNvPr id="4" name="TextBox 3"/>
          <p:cNvSpPr txBox="1"/>
          <p:nvPr/>
        </p:nvSpPr>
        <p:spPr>
          <a:xfrm>
            <a:off x="684964" y="327351"/>
            <a:ext cx="7220661" cy="707886"/>
          </a:xfrm>
          <a:prstGeom prst="rect">
            <a:avLst/>
          </a:prstGeom>
          <a:noFill/>
        </p:spPr>
        <p:txBody>
          <a:bodyPr wrap="square" rtlCol="0">
            <a:spAutoFit/>
          </a:bodyPr>
          <a:lstStyle/>
          <a:p>
            <a:r>
              <a:rPr lang="en-US" sz="4000" b="1" dirty="0">
                <a:latin typeface="Tahoma (headings)"/>
                <a:cs typeface="Tahoma (headings)"/>
              </a:rPr>
              <a:t>Dust</a:t>
            </a:r>
            <a:r>
              <a:rPr lang="en-US" sz="2800" b="1" dirty="0">
                <a:latin typeface="Tahoma (headings)"/>
                <a:cs typeface="Tahoma (headings)"/>
              </a:rPr>
              <a:t> </a:t>
            </a:r>
            <a:r>
              <a:rPr lang="en-US" sz="4000" b="1" dirty="0">
                <a:latin typeface="Tahoma (headings)"/>
                <a:cs typeface="Tahoma (headings)"/>
              </a:rPr>
              <a:t>Collection Example</a:t>
            </a:r>
          </a:p>
        </p:txBody>
      </p:sp>
    </p:spTree>
    <p:extLst>
      <p:ext uri="{BB962C8B-B14F-4D97-AF65-F5344CB8AC3E}">
        <p14:creationId xmlns:p14="http://schemas.microsoft.com/office/powerpoint/2010/main" val="295267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E4BC-2709-4BA4-AD58-C9B569889D4E}"/>
              </a:ext>
            </a:extLst>
          </p:cNvPr>
          <p:cNvSpPr>
            <a:spLocks noGrp="1"/>
          </p:cNvSpPr>
          <p:nvPr>
            <p:ph type="title"/>
          </p:nvPr>
        </p:nvSpPr>
        <p:spPr/>
        <p:txBody>
          <a:bodyPr/>
          <a:lstStyle/>
          <a:p>
            <a:r>
              <a:rPr lang="en-US" dirty="0"/>
              <a:t>Materials Example</a:t>
            </a:r>
          </a:p>
        </p:txBody>
      </p:sp>
      <p:pic>
        <p:nvPicPr>
          <p:cNvPr id="4"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rcRect t="22407" b="22407"/>
          <a:stretch>
            <a:fillRect/>
          </a:stretch>
        </p:blipFill>
        <p:spPr>
          <a:xfrm>
            <a:off x="4680586" y="1563437"/>
            <a:ext cx="7006610" cy="4556450"/>
          </a:xfrm>
        </p:spPr>
      </p:pic>
      <p:sp>
        <p:nvSpPr>
          <p:cNvPr id="5" name="TextBox 4"/>
          <p:cNvSpPr txBox="1"/>
          <p:nvPr/>
        </p:nvSpPr>
        <p:spPr>
          <a:xfrm rot="10800000" flipV="1">
            <a:off x="913283" y="2046326"/>
            <a:ext cx="3667412" cy="3046988"/>
          </a:xfrm>
          <a:prstGeom prst="rect">
            <a:avLst/>
          </a:prstGeom>
          <a:noFill/>
        </p:spPr>
        <p:txBody>
          <a:bodyPr wrap="square" rtlCol="0">
            <a:spAutoFit/>
          </a:bodyPr>
          <a:lstStyle/>
          <a:p>
            <a:r>
              <a:rPr lang="en-US" sz="2400" dirty="0">
                <a:latin typeface="Tahoma"/>
                <a:cs typeface="Tahoma"/>
              </a:rPr>
              <a:t>The materials used in the business are dangerous and a safety shower is required (by code) in several areas of the replacement site.  Are the showers compensable as a move cost?</a:t>
            </a:r>
          </a:p>
        </p:txBody>
      </p:sp>
    </p:spTree>
    <p:extLst>
      <p:ext uri="{BB962C8B-B14F-4D97-AF65-F5344CB8AC3E}">
        <p14:creationId xmlns:p14="http://schemas.microsoft.com/office/powerpoint/2010/main" val="4098698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7D223-A58F-43E9-A549-3A0DF5AE8A96}"/>
              </a:ext>
            </a:extLst>
          </p:cNvPr>
          <p:cNvSpPr>
            <a:spLocks noGrp="1"/>
          </p:cNvSpPr>
          <p:nvPr>
            <p:ph type="title"/>
          </p:nvPr>
        </p:nvSpPr>
        <p:spPr/>
        <p:txBody>
          <a:bodyPr/>
          <a:lstStyle/>
          <a:p>
            <a:r>
              <a:rPr lang="en-US" dirty="0"/>
              <a:t>Fork Lift Example </a:t>
            </a:r>
          </a:p>
        </p:txBody>
      </p:sp>
      <p:sp>
        <p:nvSpPr>
          <p:cNvPr id="4" name="Content Placeholder 2"/>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buNone/>
            </a:pPr>
            <a:r>
              <a:rPr lang="en-US" dirty="0"/>
              <a:t>						</a:t>
            </a:r>
          </a:p>
        </p:txBody>
      </p:sp>
      <p:sp>
        <p:nvSpPr>
          <p:cNvPr id="5" name="Content Placeholder 2"/>
          <p:cNvSpPr txBox="1">
            <a:spLocks/>
          </p:cNvSpPr>
          <p:nvPr/>
        </p:nvSpPr>
        <p:spPr>
          <a:xfrm>
            <a:off x="457201" y="1940573"/>
            <a:ext cx="5607584" cy="4551786"/>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The business generates significant metal dust.  At the subject they have 9 electric forklifts. Due to the metal dust, OSHA requires the forklifts be gas operated due to explosion potential.</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Is the business eligible to convert the forklifts to gas or substitute with gas forklifts as a move cost?</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6229" y="1983380"/>
            <a:ext cx="5511508" cy="2942865"/>
          </a:xfrm>
          <a:prstGeom prst="rect">
            <a:avLst/>
          </a:prstGeom>
        </p:spPr>
      </p:pic>
    </p:spTree>
    <p:extLst>
      <p:ext uri="{BB962C8B-B14F-4D97-AF65-F5344CB8AC3E}">
        <p14:creationId xmlns:p14="http://schemas.microsoft.com/office/powerpoint/2010/main" val="323234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013A6-1B58-4804-AC5A-CBF999FD9146}"/>
              </a:ext>
            </a:extLst>
          </p:cNvPr>
          <p:cNvSpPr>
            <a:spLocks noGrp="1"/>
          </p:cNvSpPr>
          <p:nvPr>
            <p:ph type="title"/>
          </p:nvPr>
        </p:nvSpPr>
        <p:spPr/>
        <p:txBody>
          <a:bodyPr>
            <a:normAutofit/>
          </a:bodyPr>
          <a:lstStyle/>
          <a:p>
            <a:r>
              <a:rPr lang="en-US" sz="3800" dirty="0"/>
              <a:t>Agency must adopt a policy </a:t>
            </a:r>
          </a:p>
        </p:txBody>
      </p:sp>
      <p:sp>
        <p:nvSpPr>
          <p:cNvPr id="3" name="Content Placeholder 2">
            <a:extLst>
              <a:ext uri="{FF2B5EF4-FFF2-40B4-BE49-F238E27FC236}">
                <a16:creationId xmlns:a16="http://schemas.microsoft.com/office/drawing/2014/main" id="{65383F9E-BF5A-4DC3-89F3-E6237F2EDA08}"/>
              </a:ext>
            </a:extLst>
          </p:cNvPr>
          <p:cNvSpPr>
            <a:spLocks noGrp="1"/>
          </p:cNvSpPr>
          <p:nvPr>
            <p:ph idx="1"/>
          </p:nvPr>
        </p:nvSpPr>
        <p:spPr>
          <a:xfrm>
            <a:off x="838200" y="1690688"/>
            <a:ext cx="10515600" cy="4355549"/>
          </a:xfrm>
        </p:spPr>
        <p:txBody>
          <a:bodyPr>
            <a:normAutofit/>
          </a:bodyPr>
          <a:lstStyle/>
          <a:p>
            <a:r>
              <a:rPr lang="en-US" sz="2800" dirty="0"/>
              <a:t>Consistent policy across a project</a:t>
            </a:r>
          </a:p>
          <a:p>
            <a:r>
              <a:rPr lang="en-US" sz="2800" dirty="0"/>
              <a:t>If rents are “x”% below market rent, rent is raised to market rent for purposes of base monthly rent calculation (ex. 50%, 25%)</a:t>
            </a:r>
          </a:p>
          <a:p>
            <a:r>
              <a:rPr lang="en-US" sz="2800" dirty="0"/>
              <a:t>Economic rent versus fair market rent concept</a:t>
            </a:r>
          </a:p>
          <a:p>
            <a:r>
              <a:rPr lang="en-US" sz="2800" dirty="0"/>
              <a:t>“Unless it creates a hardship” – financial hardship defined as more than 30% of gross monthly income towards replacement housing costs – but 30% income is considered anyway (if Low Income), and what is “hardship” due to other circumstances?</a:t>
            </a:r>
          </a:p>
        </p:txBody>
      </p:sp>
    </p:spTree>
    <p:extLst>
      <p:ext uri="{BB962C8B-B14F-4D97-AF65-F5344CB8AC3E}">
        <p14:creationId xmlns:p14="http://schemas.microsoft.com/office/powerpoint/2010/main" val="3851557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7BFBB-C6A7-46EB-A8F0-C627268C0522}"/>
              </a:ext>
            </a:extLst>
          </p:cNvPr>
          <p:cNvSpPr>
            <a:spLocks noGrp="1"/>
          </p:cNvSpPr>
          <p:nvPr>
            <p:ph type="title"/>
          </p:nvPr>
        </p:nvSpPr>
        <p:spPr/>
        <p:txBody>
          <a:bodyPr/>
          <a:lstStyle/>
          <a:p>
            <a:r>
              <a:rPr lang="en-US" dirty="0"/>
              <a:t>FHWA FAQ</a:t>
            </a:r>
          </a:p>
        </p:txBody>
      </p:sp>
      <p:sp>
        <p:nvSpPr>
          <p:cNvPr id="3" name="Content Placeholder 2">
            <a:extLst>
              <a:ext uri="{FF2B5EF4-FFF2-40B4-BE49-F238E27FC236}">
                <a16:creationId xmlns:a16="http://schemas.microsoft.com/office/drawing/2014/main" id="{CAF772D2-9096-4B2F-8064-C7B81BB5E7F5}"/>
              </a:ext>
            </a:extLst>
          </p:cNvPr>
          <p:cNvSpPr>
            <a:spLocks noGrp="1"/>
          </p:cNvSpPr>
          <p:nvPr>
            <p:ph idx="1"/>
          </p:nvPr>
        </p:nvSpPr>
        <p:spPr/>
        <p:txBody>
          <a:bodyPr>
            <a:normAutofit fontScale="77500" lnSpcReduction="20000"/>
          </a:bodyPr>
          <a:lstStyle/>
          <a:p>
            <a:r>
              <a:rPr lang="en-US" b="1" dirty="0"/>
              <a:t>60. §24.301(g)(3) and §24.304(a)(1). Are costs incurred in complying with OSHA and other code requirements at the replacement location considered eligible costs in situations </a:t>
            </a:r>
            <a:r>
              <a:rPr lang="en-US" b="1" dirty="0">
                <a:solidFill>
                  <a:srgbClr val="0000FF"/>
                </a:solidFill>
              </a:rPr>
              <a:t>where the business was not subject to the requirement at the displacement property because of a grandfathered provision? </a:t>
            </a:r>
            <a:endParaRPr lang="en-US" dirty="0">
              <a:solidFill>
                <a:srgbClr val="0000FF"/>
              </a:solidFill>
            </a:endParaRPr>
          </a:p>
          <a:p>
            <a:r>
              <a:rPr lang="en-US" dirty="0">
                <a:solidFill>
                  <a:srgbClr val="0000FF"/>
                </a:solidFill>
              </a:rPr>
              <a:t>Modifications to </a:t>
            </a:r>
            <a:r>
              <a:rPr lang="en-US" dirty="0"/>
              <a:t>personal property mandated by Federal, State or local law, code, or ordinance that are necessary to reassemble or reinstall the personal property or adapt it to the replacement structure, the replacement site, or the utilities at the replacement site are eligible for reimbursement under §24.301(g) (3). The </a:t>
            </a:r>
            <a:r>
              <a:rPr lang="en-US" dirty="0">
                <a:solidFill>
                  <a:srgbClr val="0000FF"/>
                </a:solidFill>
              </a:rPr>
              <a:t>modifications authorized by this subsection must be clearly and directly associated with the reinstallation</a:t>
            </a:r>
            <a:r>
              <a:rPr lang="en-US" dirty="0"/>
              <a:t> of the personal property and cannot be for general repairs or upgrading of equipment or facility. Finally, expenditures for authorized </a:t>
            </a:r>
            <a:r>
              <a:rPr lang="en-US" dirty="0">
                <a:solidFill>
                  <a:srgbClr val="0000FF"/>
                </a:solidFill>
              </a:rPr>
              <a:t>modifications must be reasonable and necessary. </a:t>
            </a:r>
          </a:p>
        </p:txBody>
      </p:sp>
    </p:spTree>
    <p:extLst>
      <p:ext uri="{BB962C8B-B14F-4D97-AF65-F5344CB8AC3E}">
        <p14:creationId xmlns:p14="http://schemas.microsoft.com/office/powerpoint/2010/main" val="1507290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FHWA FAQ </a:t>
            </a:r>
            <a:r>
              <a:rPr lang="en-US" dirty="0" err="1"/>
              <a:t>con’t</a:t>
            </a:r>
            <a:endParaRPr lang="en-US" dirty="0"/>
          </a:p>
        </p:txBody>
      </p:sp>
      <p:sp>
        <p:nvSpPr>
          <p:cNvPr id="3" name="Content Placeholder 2"/>
          <p:cNvSpPr>
            <a:spLocks noGrp="1"/>
          </p:cNvSpPr>
          <p:nvPr>
            <p:ph idx="1"/>
          </p:nvPr>
        </p:nvSpPr>
        <p:spPr/>
        <p:txBody>
          <a:bodyPr/>
          <a:lstStyle/>
          <a:p>
            <a:r>
              <a:rPr lang="en-US" dirty="0"/>
              <a:t>Costs for repairs, modifications, or improvements to the replacement real property due to the requirements of laws, codes, or ordinances can only be paid under §24.304(a)(1) and are limited to the $25,000 maximum payment under this subsection. Any costs in excess of $25,000 are ineligible. </a:t>
            </a:r>
          </a:p>
          <a:p>
            <a:endParaRPr lang="en-US" dirty="0"/>
          </a:p>
          <a:p>
            <a:endParaRPr lang="en-US" dirty="0"/>
          </a:p>
        </p:txBody>
      </p:sp>
    </p:spTree>
    <p:extLst>
      <p:ext uri="{BB962C8B-B14F-4D97-AF65-F5344CB8AC3E}">
        <p14:creationId xmlns:p14="http://schemas.microsoft.com/office/powerpoint/2010/main" val="536848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Things to Consider</a:t>
            </a:r>
          </a:p>
        </p:txBody>
      </p:sp>
      <p:sp>
        <p:nvSpPr>
          <p:cNvPr id="3" name="Content Placeholder 2"/>
          <p:cNvSpPr>
            <a:spLocks noGrp="1"/>
          </p:cNvSpPr>
          <p:nvPr>
            <p:ph idx="1"/>
          </p:nvPr>
        </p:nvSpPr>
        <p:spPr/>
        <p:txBody>
          <a:bodyPr/>
          <a:lstStyle/>
          <a:p>
            <a:r>
              <a:rPr lang="en-US" dirty="0"/>
              <a:t>Reasonable and Necessary</a:t>
            </a:r>
          </a:p>
          <a:p>
            <a:r>
              <a:rPr lang="en-US" dirty="0"/>
              <a:t>Personal property </a:t>
            </a:r>
            <a:r>
              <a:rPr lang="en-US" dirty="0" err="1"/>
              <a:t>vs</a:t>
            </a:r>
            <a:r>
              <a:rPr lang="en-US" dirty="0"/>
              <a:t> Business </a:t>
            </a:r>
            <a:r>
              <a:rPr lang="en-US" dirty="0" err="1"/>
              <a:t>vs</a:t>
            </a:r>
            <a:r>
              <a:rPr lang="en-US" dirty="0"/>
              <a:t> Real Property</a:t>
            </a:r>
          </a:p>
          <a:p>
            <a:r>
              <a:rPr lang="en-US" dirty="0"/>
              <a:t>Installation </a:t>
            </a:r>
            <a:r>
              <a:rPr lang="en-US" dirty="0" err="1"/>
              <a:t>vs</a:t>
            </a:r>
            <a:r>
              <a:rPr lang="en-US" dirty="0"/>
              <a:t> Operation</a:t>
            </a:r>
          </a:p>
          <a:p>
            <a:r>
              <a:rPr lang="en-US" dirty="0"/>
              <a:t>Was the personal property actually grandfathered or just out of compliance?</a:t>
            </a:r>
          </a:p>
          <a:p>
            <a:endParaRPr lang="en-US" dirty="0"/>
          </a:p>
        </p:txBody>
      </p:sp>
    </p:spTree>
    <p:extLst>
      <p:ext uri="{BB962C8B-B14F-4D97-AF65-F5344CB8AC3E}">
        <p14:creationId xmlns:p14="http://schemas.microsoft.com/office/powerpoint/2010/main" val="3428659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dirty="0" err="1"/>
              <a:t>Cussin</a:t>
            </a:r>
            <a:r>
              <a:rPr lang="en-US" dirty="0"/>
              <a:t> and </a:t>
            </a:r>
            <a:r>
              <a:rPr lang="en-US" dirty="0" err="1"/>
              <a:t>Discussin</a:t>
            </a:r>
            <a:r>
              <a:rPr lang="en-US" dirty="0"/>
              <a:t>”</a:t>
            </a:r>
          </a:p>
        </p:txBody>
      </p:sp>
      <p:sp>
        <p:nvSpPr>
          <p:cNvPr id="3" name="Content Placeholder 2"/>
          <p:cNvSpPr>
            <a:spLocks noGrp="1"/>
          </p:cNvSpPr>
          <p:nvPr>
            <p:ph idx="1"/>
          </p:nvPr>
        </p:nvSpPr>
        <p:spPr/>
        <p:txBody>
          <a:bodyPr/>
          <a:lstStyle/>
          <a:p>
            <a:r>
              <a:rPr lang="en-US" sz="3600" dirty="0"/>
              <a:t>Did you change you answers?</a:t>
            </a:r>
          </a:p>
          <a:p>
            <a:pPr lvl="1"/>
            <a:r>
              <a:rPr lang="en-US" dirty="0"/>
              <a:t>Paint booth?</a:t>
            </a:r>
          </a:p>
          <a:p>
            <a:pPr lvl="1"/>
            <a:r>
              <a:rPr lang="en-US" dirty="0"/>
              <a:t>Dust suppression system?</a:t>
            </a:r>
          </a:p>
          <a:p>
            <a:pPr lvl="1"/>
            <a:r>
              <a:rPr lang="en-US" dirty="0"/>
              <a:t>Safety showers?</a:t>
            </a:r>
          </a:p>
          <a:p>
            <a:pPr lvl="1"/>
            <a:r>
              <a:rPr lang="en-US" dirty="0"/>
              <a:t>Fork lifts?</a:t>
            </a:r>
          </a:p>
          <a:p>
            <a:pPr marL="457200" lvl="1" indent="0">
              <a:buNone/>
            </a:pPr>
            <a:endParaRPr lang="en-US" dirty="0"/>
          </a:p>
          <a:p>
            <a:pPr marL="457200" lvl="1" indent="0">
              <a:buNone/>
            </a:pPr>
            <a:r>
              <a:rPr lang="en-US" dirty="0"/>
              <a:t>Remember that the official answer to all relocation questions is</a:t>
            </a:r>
          </a:p>
          <a:p>
            <a:pPr marL="457200" lvl="1" indent="0">
              <a:buNone/>
            </a:pPr>
            <a:r>
              <a:rPr lang="en-US" dirty="0">
                <a:solidFill>
                  <a:srgbClr val="FF0000"/>
                </a:solidFill>
              </a:rPr>
              <a:t>IT DEPENDS</a:t>
            </a:r>
            <a:r>
              <a:rPr lang="en-US" dirty="0"/>
              <a:t>.  Justify the answer.  </a:t>
            </a:r>
            <a:r>
              <a:rPr lang="en-US" dirty="0">
                <a:solidFill>
                  <a:srgbClr val="FF0000"/>
                </a:solidFill>
              </a:rPr>
              <a:t>Be consistent </a:t>
            </a:r>
            <a:r>
              <a:rPr lang="en-US" dirty="0"/>
              <a:t>across a project.  Get</a:t>
            </a:r>
            <a:r>
              <a:rPr lang="en-US" dirty="0">
                <a:solidFill>
                  <a:srgbClr val="FF0000"/>
                </a:solidFill>
              </a:rPr>
              <a:t> </a:t>
            </a:r>
            <a:r>
              <a:rPr lang="en-US" dirty="0"/>
              <a:t>specific guidance from your Agency.</a:t>
            </a:r>
          </a:p>
          <a:p>
            <a:endParaRPr lang="en-US" dirty="0"/>
          </a:p>
        </p:txBody>
      </p:sp>
    </p:spTree>
    <p:extLst>
      <p:ext uri="{BB962C8B-B14F-4D97-AF65-F5344CB8AC3E}">
        <p14:creationId xmlns:p14="http://schemas.microsoft.com/office/powerpoint/2010/main" val="210613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1000"/>
                                        <p:tgtEl>
                                          <p:spTgt spid="3">
                                            <p:txEl>
                                              <p:pRg st="7" end="7"/>
                                            </p:txEl>
                                          </p:spTgt>
                                        </p:tgtEl>
                                      </p:cBhvr>
                                    </p:animEffect>
                                    <p:anim calcmode="lin" valueType="num">
                                      <p:cBhvr>
                                        <p:cTn id="1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a:t>Bring additional thoughts and questions to the Relocation Talk Show Wednesday morning.</a:t>
            </a:r>
          </a:p>
          <a:p>
            <a:endParaRPr lang="en-US" dirty="0"/>
          </a:p>
          <a:p>
            <a:r>
              <a:rPr lang="en-US" dirty="0"/>
              <a:t>Want to get more involved with relocation?  Join the Relocation Community of Practice!</a:t>
            </a:r>
          </a:p>
        </p:txBody>
      </p:sp>
    </p:spTree>
    <p:extLst>
      <p:ext uri="{BB962C8B-B14F-4D97-AF65-F5344CB8AC3E}">
        <p14:creationId xmlns:p14="http://schemas.microsoft.com/office/powerpoint/2010/main" val="3501418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19E2-6B9B-4CF4-AB08-A586A553837D}"/>
              </a:ext>
            </a:extLst>
          </p:cNvPr>
          <p:cNvSpPr>
            <a:spLocks noGrp="1"/>
          </p:cNvSpPr>
          <p:nvPr>
            <p:ph type="title"/>
          </p:nvPr>
        </p:nvSpPr>
        <p:spPr>
          <a:xfrm>
            <a:off x="838200" y="365126"/>
            <a:ext cx="10515600" cy="1081120"/>
          </a:xfrm>
        </p:spPr>
        <p:txBody>
          <a:bodyPr>
            <a:normAutofit/>
          </a:bodyPr>
          <a:lstStyle/>
          <a:p>
            <a:r>
              <a:rPr lang="en-US" sz="2200" dirty="0"/>
              <a:t>Displacement Rent = $500; 30% Income = $1,100 (Low Income) </a:t>
            </a:r>
            <a:br>
              <a:rPr lang="en-US" sz="2200" dirty="0"/>
            </a:br>
            <a:r>
              <a:rPr lang="en-US" sz="2200" dirty="0"/>
              <a:t>Comparable Rent = $1,200; Market Rent = $1,000</a:t>
            </a:r>
          </a:p>
        </p:txBody>
      </p:sp>
      <p:sp>
        <p:nvSpPr>
          <p:cNvPr id="3" name="Content Placeholder 2">
            <a:extLst>
              <a:ext uri="{FF2B5EF4-FFF2-40B4-BE49-F238E27FC236}">
                <a16:creationId xmlns:a16="http://schemas.microsoft.com/office/drawing/2014/main" id="{D5732C48-F5D3-41A3-85D8-DCE0184052AA}"/>
              </a:ext>
            </a:extLst>
          </p:cNvPr>
          <p:cNvSpPr>
            <a:spLocks noGrp="1"/>
          </p:cNvSpPr>
          <p:nvPr>
            <p:ph idx="1"/>
          </p:nvPr>
        </p:nvSpPr>
        <p:spPr>
          <a:xfrm>
            <a:off x="838200" y="1446247"/>
            <a:ext cx="10515600" cy="4338734"/>
          </a:xfrm>
        </p:spPr>
        <p:txBody>
          <a:bodyPr>
            <a:normAutofit/>
          </a:bodyPr>
          <a:lstStyle/>
          <a:p>
            <a:pPr marL="0" indent="0">
              <a:buNone/>
            </a:pPr>
            <a:r>
              <a:rPr lang="en-US" sz="2200" b="1" dirty="0"/>
              <a:t>Scenario 1: Tenant’s displacement rent is raised to fair market rent</a:t>
            </a:r>
          </a:p>
          <a:p>
            <a:pPr marL="0" indent="0">
              <a:buNone/>
            </a:pPr>
            <a:endParaRPr lang="en-US" sz="600" b="1" dirty="0"/>
          </a:p>
          <a:p>
            <a:pPr marL="0" indent="0">
              <a:buNone/>
            </a:pPr>
            <a:r>
              <a:rPr lang="en-US" sz="2200" dirty="0"/>
              <a:t>$1,000 (New Displacement Rent) &lt; $1,100 (30% of Income) </a:t>
            </a:r>
          </a:p>
          <a:p>
            <a:pPr marL="0" indent="0">
              <a:buNone/>
            </a:pPr>
            <a:r>
              <a:rPr lang="en-US" sz="2200" dirty="0"/>
              <a:t>Base Monthly Rent = $1,000</a:t>
            </a:r>
          </a:p>
          <a:p>
            <a:pPr marL="0" indent="0">
              <a:buNone/>
            </a:pPr>
            <a:r>
              <a:rPr lang="en-US" sz="2200" dirty="0"/>
              <a:t>$1,200 - $1,000 = $200 x 42 months = </a:t>
            </a:r>
            <a:r>
              <a:rPr lang="en-US" sz="2200" b="1" dirty="0"/>
              <a:t>$8,400 RAP</a:t>
            </a:r>
          </a:p>
          <a:p>
            <a:pPr marL="0" indent="0">
              <a:buNone/>
            </a:pPr>
            <a:endParaRPr lang="en-US" sz="1200" b="1" dirty="0"/>
          </a:p>
          <a:p>
            <a:pPr marL="0" indent="0">
              <a:buNone/>
            </a:pPr>
            <a:r>
              <a:rPr lang="en-US" sz="2200" b="1" dirty="0"/>
              <a:t>Scenario 2: Tenant’s displacement rent remains the same</a:t>
            </a:r>
          </a:p>
          <a:p>
            <a:pPr marL="0" indent="0">
              <a:buNone/>
            </a:pPr>
            <a:endParaRPr lang="en-US" sz="600" dirty="0"/>
          </a:p>
          <a:p>
            <a:pPr marL="0" indent="0">
              <a:buNone/>
            </a:pPr>
            <a:r>
              <a:rPr lang="en-US" sz="2200" dirty="0"/>
              <a:t>$500 (Displacement Rent) &lt; $1,100 (30% of Income) </a:t>
            </a:r>
          </a:p>
          <a:p>
            <a:pPr marL="0" indent="0">
              <a:buNone/>
            </a:pPr>
            <a:r>
              <a:rPr lang="en-US" sz="2200" dirty="0"/>
              <a:t>Base Monthly Rent = $500</a:t>
            </a:r>
          </a:p>
          <a:p>
            <a:pPr marL="0" indent="0">
              <a:buNone/>
            </a:pPr>
            <a:r>
              <a:rPr lang="en-US" sz="2200" dirty="0"/>
              <a:t>$1,200 - $500 = $700 x 42 months = </a:t>
            </a:r>
            <a:r>
              <a:rPr lang="en-US" sz="2200" b="1" dirty="0"/>
              <a:t>$29,400 RAP</a:t>
            </a:r>
          </a:p>
          <a:p>
            <a:pPr marL="0" indent="0">
              <a:buNone/>
            </a:pPr>
            <a:endParaRPr lang="en-US" sz="2000" b="1" dirty="0"/>
          </a:p>
          <a:p>
            <a:pPr marL="0" indent="0">
              <a:buNone/>
            </a:pPr>
            <a:endParaRPr lang="en-US" sz="2000" b="1" dirty="0"/>
          </a:p>
        </p:txBody>
      </p:sp>
    </p:spTree>
    <p:extLst>
      <p:ext uri="{BB962C8B-B14F-4D97-AF65-F5344CB8AC3E}">
        <p14:creationId xmlns:p14="http://schemas.microsoft.com/office/powerpoint/2010/main" val="199100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E60834-3650-4CB7-82E8-A8E7E1BC316A}"/>
              </a:ext>
            </a:extLst>
          </p:cNvPr>
          <p:cNvSpPr>
            <a:spLocks noGrp="1"/>
          </p:cNvSpPr>
          <p:nvPr>
            <p:ph type="title"/>
          </p:nvPr>
        </p:nvSpPr>
        <p:spPr>
          <a:xfrm>
            <a:off x="839787" y="457201"/>
            <a:ext cx="6973123" cy="690664"/>
          </a:xfrm>
        </p:spPr>
        <p:txBody>
          <a:bodyPr>
            <a:normAutofit/>
          </a:bodyPr>
          <a:lstStyle/>
          <a:p>
            <a:r>
              <a:rPr lang="en-US" sz="36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Exchange for Services</a:t>
            </a:r>
          </a:p>
        </p:txBody>
      </p:sp>
      <p:pic>
        <p:nvPicPr>
          <p:cNvPr id="8" name="Picture Placeholder 7" descr="A close up of a logo&#10;&#10;Description automatically generated">
            <a:extLst>
              <a:ext uri="{FF2B5EF4-FFF2-40B4-BE49-F238E27FC236}">
                <a16:creationId xmlns:a16="http://schemas.microsoft.com/office/drawing/2014/main" id="{97B3EAE9-6F14-4983-9063-23C50ADF1A97}"/>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284" b="7284"/>
          <a:stretch>
            <a:fillRect/>
          </a:stretch>
        </p:blipFill>
        <p:spPr>
          <a:xfrm>
            <a:off x="5338830" y="1147864"/>
            <a:ext cx="6172200" cy="4829918"/>
          </a:xfrm>
        </p:spPr>
      </p:pic>
      <p:sp>
        <p:nvSpPr>
          <p:cNvPr id="6" name="Text Placeholder 5">
            <a:extLst>
              <a:ext uri="{FF2B5EF4-FFF2-40B4-BE49-F238E27FC236}">
                <a16:creationId xmlns:a16="http://schemas.microsoft.com/office/drawing/2014/main" id="{302D3C92-121D-4AB4-9AED-59EC67E0CEFC}"/>
              </a:ext>
            </a:extLst>
          </p:cNvPr>
          <p:cNvSpPr>
            <a:spLocks noGrp="1"/>
          </p:cNvSpPr>
          <p:nvPr>
            <p:ph type="body" sz="half" idx="2"/>
          </p:nvPr>
        </p:nvSpPr>
        <p:spPr>
          <a:xfrm>
            <a:off x="839788" y="1436914"/>
            <a:ext cx="4348032" cy="4432074"/>
          </a:xfrm>
        </p:spPr>
        <p:txBody>
          <a:bodyPr/>
          <a:lstStyle/>
          <a:p>
            <a:r>
              <a:rPr lang="en-US" sz="2800" dirty="0">
                <a:latin typeface="Tahoma" panose="020B0604030504040204" pitchFamily="34" charset="0"/>
                <a:ea typeface="Tahoma" panose="020B0604030504040204" pitchFamily="34" charset="0"/>
                <a:cs typeface="Tahoma" panose="020B0604030504040204" pitchFamily="34" charset="0"/>
              </a:rPr>
              <a:t>Tenant works for the property owner in some capacity and receives free or reduced rent as part of his/her compensation</a:t>
            </a:r>
          </a:p>
          <a:p>
            <a:endParaRPr lang="en-US" sz="1500" dirty="0">
              <a:latin typeface="Tahoma" panose="020B0604030504040204" pitchFamily="34" charset="0"/>
              <a:ea typeface="Tahoma" panose="020B0604030504040204" pitchFamily="34" charset="0"/>
              <a:cs typeface="Tahoma" panose="020B0604030504040204" pitchFamily="34" charset="0"/>
            </a:endParaRPr>
          </a:p>
          <a:p>
            <a:r>
              <a:rPr lang="en-US" sz="2800" dirty="0">
                <a:latin typeface="Tahoma" panose="020B0604030504040204" pitchFamily="34" charset="0"/>
                <a:ea typeface="Tahoma" panose="020B0604030504040204" pitchFamily="34" charset="0"/>
                <a:cs typeface="Tahoma" panose="020B0604030504040204" pitchFamily="34" charset="0"/>
              </a:rPr>
              <a:t>- on-site apartment manager</a:t>
            </a:r>
          </a:p>
          <a:p>
            <a:r>
              <a:rPr lang="en-US" sz="2800" dirty="0">
                <a:latin typeface="Tahoma" panose="020B0604030504040204" pitchFamily="34" charset="0"/>
                <a:ea typeface="Tahoma" panose="020B0604030504040204" pitchFamily="34" charset="0"/>
                <a:cs typeface="Tahoma" panose="020B0604030504040204" pitchFamily="34" charset="0"/>
              </a:rPr>
              <a:t>- security</a:t>
            </a:r>
          </a:p>
          <a:p>
            <a:r>
              <a:rPr lang="en-US" sz="2800" dirty="0">
                <a:latin typeface="Tahoma" panose="020B0604030504040204" pitchFamily="34" charset="0"/>
                <a:ea typeface="Tahoma" panose="020B0604030504040204" pitchFamily="34" charset="0"/>
                <a:cs typeface="Tahoma" panose="020B0604030504040204" pitchFamily="34" charset="0"/>
              </a:rPr>
              <a:t>- maintenance</a:t>
            </a:r>
          </a:p>
          <a:p>
            <a:endParaRPr lang="en-US" dirty="0"/>
          </a:p>
        </p:txBody>
      </p:sp>
    </p:spTree>
    <p:extLst>
      <p:ext uri="{BB962C8B-B14F-4D97-AF65-F5344CB8AC3E}">
        <p14:creationId xmlns:p14="http://schemas.microsoft.com/office/powerpoint/2010/main" val="426950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7E7502-A369-4D18-A828-B351EA9E9FBB}"/>
              </a:ext>
            </a:extLst>
          </p:cNvPr>
          <p:cNvSpPr>
            <a:spLocks noGrp="1"/>
          </p:cNvSpPr>
          <p:nvPr>
            <p:ph idx="1"/>
          </p:nvPr>
        </p:nvSpPr>
        <p:spPr>
          <a:xfrm>
            <a:off x="838200" y="758758"/>
            <a:ext cx="10515600" cy="5009744"/>
          </a:xfrm>
        </p:spPr>
        <p:txBody>
          <a:bodyPr>
            <a:normAutofit lnSpcReduction="10000"/>
          </a:bodyPr>
          <a:lstStyle/>
          <a:p>
            <a:pPr marL="0" indent="0">
              <a:buNone/>
            </a:pPr>
            <a:r>
              <a:rPr lang="en-US" dirty="0"/>
              <a:t>Facts:</a:t>
            </a:r>
          </a:p>
          <a:p>
            <a:r>
              <a:rPr lang="en-US" dirty="0"/>
              <a:t>On-site manager receives rent reduction as part of compensation package</a:t>
            </a:r>
          </a:p>
          <a:p>
            <a:r>
              <a:rPr lang="en-US" dirty="0"/>
              <a:t>Rent for unit is normally $1,000 per month</a:t>
            </a:r>
          </a:p>
          <a:p>
            <a:r>
              <a:rPr lang="en-US" dirty="0"/>
              <a:t>Tenant pays $200 per month rent</a:t>
            </a:r>
          </a:p>
          <a:p>
            <a:r>
              <a:rPr lang="en-US" dirty="0"/>
              <a:t>Tenant receives $1,500 per month in wages</a:t>
            </a:r>
          </a:p>
          <a:p>
            <a:pPr marL="0" indent="0">
              <a:buNone/>
            </a:pPr>
            <a:endParaRPr lang="en-US" dirty="0"/>
          </a:p>
          <a:p>
            <a:pPr marL="0" indent="0">
              <a:buNone/>
            </a:pPr>
            <a:r>
              <a:rPr lang="en-US" dirty="0"/>
              <a:t>Rather than the tenant paying $1,000 a month for rent and receiving $2,300 per month in wages, the tenant’s rent is simply reduced</a:t>
            </a:r>
          </a:p>
          <a:p>
            <a:endParaRPr lang="en-US" dirty="0"/>
          </a:p>
          <a:p>
            <a:pPr marL="0" indent="0">
              <a:buNone/>
            </a:pPr>
            <a:endParaRPr lang="en-US" dirty="0"/>
          </a:p>
        </p:txBody>
      </p:sp>
    </p:spTree>
    <p:extLst>
      <p:ext uri="{BB962C8B-B14F-4D97-AF65-F5344CB8AC3E}">
        <p14:creationId xmlns:p14="http://schemas.microsoft.com/office/powerpoint/2010/main" val="412317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02D3C92-121D-4AB4-9AED-59EC67E0CEFC}"/>
              </a:ext>
            </a:extLst>
          </p:cNvPr>
          <p:cNvSpPr>
            <a:spLocks noGrp="1"/>
          </p:cNvSpPr>
          <p:nvPr>
            <p:ph type="body" sz="half" idx="2"/>
          </p:nvPr>
        </p:nvSpPr>
        <p:spPr>
          <a:xfrm>
            <a:off x="563454" y="552867"/>
            <a:ext cx="8129134" cy="6658159"/>
          </a:xfrm>
        </p:spPr>
        <p:txBody>
          <a:bodyPr>
            <a:noAutofit/>
          </a:bodyPr>
          <a:lstStyle/>
          <a:p>
            <a:r>
              <a:rPr lang="en-US" sz="2400" b="1" dirty="0">
                <a:latin typeface="Tahoma" panose="020B0604030504040204" pitchFamily="34" charset="0"/>
                <a:ea typeface="Tahoma" panose="020B0604030504040204" pitchFamily="34" charset="0"/>
                <a:cs typeface="Tahoma" panose="020B0604030504040204" pitchFamily="34" charset="0"/>
              </a:rPr>
              <a:t>Displacement Rent:</a:t>
            </a:r>
          </a:p>
          <a:p>
            <a:r>
              <a:rPr lang="en-US" sz="2400" dirty="0">
                <a:latin typeface="Tahoma" panose="020B0604030504040204" pitchFamily="34" charset="0"/>
                <a:ea typeface="Tahoma" panose="020B0604030504040204" pitchFamily="34" charset="0"/>
                <a:cs typeface="Tahoma" panose="020B0604030504040204" pitchFamily="34" charset="0"/>
              </a:rPr>
              <a:t>$200 rent raised to $1,000 normal rent for unit</a:t>
            </a:r>
          </a:p>
          <a:p>
            <a:r>
              <a:rPr lang="en-US" sz="2400" b="1" dirty="0">
                <a:latin typeface="Tahoma" panose="020B0604030504040204" pitchFamily="34" charset="0"/>
                <a:ea typeface="Tahoma" panose="020B0604030504040204" pitchFamily="34" charset="0"/>
                <a:cs typeface="Tahoma" panose="020B0604030504040204" pitchFamily="34" charset="0"/>
              </a:rPr>
              <a:t>Income:</a:t>
            </a:r>
          </a:p>
          <a:p>
            <a:r>
              <a:rPr lang="en-US" sz="2400" dirty="0">
                <a:latin typeface="Tahoma" panose="020B0604030504040204" pitchFamily="34" charset="0"/>
                <a:ea typeface="Tahoma" panose="020B0604030504040204" pitchFamily="34" charset="0"/>
                <a:cs typeface="Tahoma" panose="020B0604030504040204" pitchFamily="34" charset="0"/>
              </a:rPr>
              <a:t>$800 rent reduction added to gross household income</a:t>
            </a:r>
          </a:p>
          <a:p>
            <a:r>
              <a:rPr lang="en-US" sz="2400" dirty="0">
                <a:latin typeface="Tahoma" panose="020B0604030504040204" pitchFamily="34" charset="0"/>
                <a:ea typeface="Tahoma" panose="020B0604030504040204" pitchFamily="34" charset="0"/>
                <a:cs typeface="Tahoma" panose="020B0604030504040204" pitchFamily="34" charset="0"/>
              </a:rPr>
              <a:t>$1,500 + $800 = $2,300 monthly income (Low Income)</a:t>
            </a:r>
          </a:p>
          <a:p>
            <a:r>
              <a:rPr lang="en-US" sz="2400" dirty="0">
                <a:latin typeface="Tahoma" panose="020B0604030504040204" pitchFamily="34" charset="0"/>
                <a:ea typeface="Tahoma" panose="020B0604030504040204" pitchFamily="34" charset="0"/>
                <a:cs typeface="Tahoma" panose="020B0604030504040204" pitchFamily="34" charset="0"/>
              </a:rPr>
              <a:t>30% Income = $690</a:t>
            </a:r>
          </a:p>
          <a:p>
            <a:r>
              <a:rPr lang="en-US" sz="2400" b="1" dirty="0">
                <a:latin typeface="Tahoma" panose="020B0604030504040204" pitchFamily="34" charset="0"/>
                <a:ea typeface="Tahoma" panose="020B0604030504040204" pitchFamily="34" charset="0"/>
                <a:cs typeface="Tahoma" panose="020B0604030504040204" pitchFamily="34" charset="0"/>
              </a:rPr>
              <a:t>Comparable rent = $1,200</a:t>
            </a:r>
          </a:p>
          <a:p>
            <a:r>
              <a:rPr lang="en-US" sz="2400" dirty="0">
                <a:latin typeface="Tahoma" panose="020B0604030504040204" pitchFamily="34" charset="0"/>
                <a:ea typeface="Tahoma" panose="020B0604030504040204" pitchFamily="34" charset="0"/>
                <a:cs typeface="Tahoma" panose="020B0604030504040204" pitchFamily="34" charset="0"/>
              </a:rPr>
              <a:t>$690 (30% Income) &lt; $1,000 (Displacement Rent)</a:t>
            </a:r>
          </a:p>
          <a:p>
            <a:r>
              <a:rPr lang="en-US" sz="2400" dirty="0">
                <a:latin typeface="Tahoma" panose="020B0604030504040204" pitchFamily="34" charset="0"/>
                <a:ea typeface="Tahoma" panose="020B0604030504040204" pitchFamily="34" charset="0"/>
                <a:cs typeface="Tahoma" panose="020B0604030504040204" pitchFamily="34" charset="0"/>
              </a:rPr>
              <a:t>$690 = BMR</a:t>
            </a:r>
          </a:p>
          <a:p>
            <a:r>
              <a:rPr lang="en-US" sz="2400" b="1" dirty="0">
                <a:latin typeface="Tahoma" panose="020B0604030504040204" pitchFamily="34" charset="0"/>
                <a:ea typeface="Tahoma" panose="020B0604030504040204" pitchFamily="34" charset="0"/>
                <a:cs typeface="Tahoma" panose="020B0604030504040204" pitchFamily="34" charset="0"/>
              </a:rPr>
              <a:t>$1,200 - $690 = $510 x 42 months = $21,420 RAP</a:t>
            </a:r>
          </a:p>
        </p:txBody>
      </p:sp>
      <p:pic>
        <p:nvPicPr>
          <p:cNvPr id="13" name="Picture Placeholder 12" descr="A close up of electronics&#10;&#10;Description automatically generated">
            <a:extLst>
              <a:ext uri="{FF2B5EF4-FFF2-40B4-BE49-F238E27FC236}">
                <a16:creationId xmlns:a16="http://schemas.microsoft.com/office/drawing/2014/main" id="{DC3ED22F-A080-4778-8A33-C09FD5C2B451}"/>
              </a:ext>
            </a:extLst>
          </p:cNvPr>
          <p:cNvPicPr>
            <a:picLocks noGrp="1" noChangeAspect="1"/>
          </p:cNvPicPr>
          <p:nvPr>
            <p:ph type="pic"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3212" b="3212"/>
          <a:stretch>
            <a:fillRect/>
          </a:stretch>
        </p:blipFill>
        <p:spPr>
          <a:xfrm>
            <a:off x="8692588" y="1607094"/>
            <a:ext cx="3167452" cy="2924270"/>
          </a:xfrm>
        </p:spPr>
      </p:pic>
    </p:spTree>
    <p:extLst>
      <p:ext uri="{BB962C8B-B14F-4D97-AF65-F5344CB8AC3E}">
        <p14:creationId xmlns:p14="http://schemas.microsoft.com/office/powerpoint/2010/main" val="110277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519E2-6B9B-4CF4-AB08-A586A553837D}"/>
              </a:ext>
            </a:extLst>
          </p:cNvPr>
          <p:cNvSpPr>
            <a:spLocks noGrp="1"/>
          </p:cNvSpPr>
          <p:nvPr>
            <p:ph type="title"/>
          </p:nvPr>
        </p:nvSpPr>
        <p:spPr>
          <a:xfrm>
            <a:off x="838200" y="365126"/>
            <a:ext cx="10515600" cy="913168"/>
          </a:xfrm>
        </p:spPr>
        <p:txBody>
          <a:bodyPr>
            <a:normAutofit/>
          </a:bodyPr>
          <a:lstStyle/>
          <a:p>
            <a:r>
              <a:rPr lang="en-US" sz="2800" dirty="0"/>
              <a:t>Or…….</a:t>
            </a:r>
          </a:p>
        </p:txBody>
      </p:sp>
      <p:sp>
        <p:nvSpPr>
          <p:cNvPr id="3" name="Content Placeholder 2">
            <a:extLst>
              <a:ext uri="{FF2B5EF4-FFF2-40B4-BE49-F238E27FC236}">
                <a16:creationId xmlns:a16="http://schemas.microsoft.com/office/drawing/2014/main" id="{D5732C48-F5D3-41A3-85D8-DCE0184052AA}"/>
              </a:ext>
            </a:extLst>
          </p:cNvPr>
          <p:cNvSpPr>
            <a:spLocks noGrp="1"/>
          </p:cNvSpPr>
          <p:nvPr>
            <p:ph idx="1"/>
          </p:nvPr>
        </p:nvSpPr>
        <p:spPr>
          <a:xfrm>
            <a:off x="838200" y="1278294"/>
            <a:ext cx="10805932" cy="5029909"/>
          </a:xfrm>
        </p:spPr>
        <p:txBody>
          <a:bodyPr>
            <a:normAutofit fontScale="92500" lnSpcReduction="20000"/>
          </a:bodyPr>
          <a:lstStyle/>
          <a:p>
            <a:pPr marL="0" indent="0">
              <a:buNone/>
            </a:pPr>
            <a:r>
              <a:rPr lang="en-US" sz="2800" b="1" dirty="0"/>
              <a:t>Amount of rent reduction is </a:t>
            </a:r>
            <a:r>
              <a:rPr lang="en-US" sz="2800" b="1" u="sng" dirty="0"/>
              <a:t>not</a:t>
            </a:r>
            <a:r>
              <a:rPr lang="en-US" sz="2800" b="1" dirty="0"/>
              <a:t> added to household income</a:t>
            </a:r>
          </a:p>
          <a:p>
            <a:pPr marL="0" indent="0">
              <a:buNone/>
            </a:pPr>
            <a:endParaRPr lang="en-US" sz="2800" b="1" dirty="0"/>
          </a:p>
          <a:p>
            <a:pPr marL="0" indent="0">
              <a:buNone/>
            </a:pPr>
            <a:r>
              <a:rPr lang="en-US" sz="2800" b="1" dirty="0"/>
              <a:t>Displacement Rent:</a:t>
            </a:r>
          </a:p>
          <a:p>
            <a:pPr marL="0" indent="0">
              <a:buNone/>
            </a:pPr>
            <a:r>
              <a:rPr lang="en-US" sz="2800" dirty="0"/>
              <a:t>	$200 rent raised to $1,000 normal rent for unit (little to no rent concept)</a:t>
            </a:r>
          </a:p>
          <a:p>
            <a:pPr marL="0" indent="0">
              <a:buNone/>
            </a:pPr>
            <a:r>
              <a:rPr lang="en-US" sz="2800" b="1" dirty="0"/>
              <a:t>Income:</a:t>
            </a:r>
          </a:p>
          <a:p>
            <a:pPr marL="0" indent="0">
              <a:buNone/>
            </a:pPr>
            <a:r>
              <a:rPr lang="en-US" sz="2800" dirty="0"/>
              <a:t>	$1,500 per month in wages</a:t>
            </a:r>
          </a:p>
          <a:p>
            <a:pPr marL="0" indent="0">
              <a:buNone/>
            </a:pPr>
            <a:r>
              <a:rPr lang="en-US" sz="2800" dirty="0"/>
              <a:t>	30% Income = $450</a:t>
            </a:r>
          </a:p>
          <a:p>
            <a:pPr marL="0" indent="0">
              <a:buNone/>
            </a:pPr>
            <a:r>
              <a:rPr lang="en-US" sz="2800" b="1" dirty="0"/>
              <a:t>Comparable rent = $1,200</a:t>
            </a:r>
          </a:p>
          <a:p>
            <a:pPr marL="0" indent="0">
              <a:buNone/>
            </a:pPr>
            <a:r>
              <a:rPr lang="en-US" sz="2800" dirty="0"/>
              <a:t>	$450 (30% Income) &lt; $1,000 (Displacement Rent)</a:t>
            </a:r>
          </a:p>
          <a:p>
            <a:pPr marL="0" indent="0">
              <a:buNone/>
            </a:pPr>
            <a:r>
              <a:rPr lang="en-US" sz="2800" dirty="0"/>
              <a:t>	$450 = BMR</a:t>
            </a:r>
          </a:p>
          <a:p>
            <a:pPr marL="0" indent="0">
              <a:buNone/>
            </a:pPr>
            <a:r>
              <a:rPr lang="en-US" sz="2800" b="1" dirty="0"/>
              <a:t>	$1,200 - $690 = $750 x 42 months = $31,500 RAP</a:t>
            </a:r>
          </a:p>
          <a:p>
            <a:pPr marL="0" indent="0">
              <a:buNone/>
            </a:pPr>
            <a:endParaRPr lang="en-US" sz="2000" b="1" dirty="0"/>
          </a:p>
          <a:p>
            <a:pPr marL="0" indent="0">
              <a:buNone/>
            </a:pPr>
            <a:endParaRPr lang="en-US" sz="2000" b="1" dirty="0"/>
          </a:p>
        </p:txBody>
      </p:sp>
    </p:spTree>
    <p:extLst>
      <p:ext uri="{BB962C8B-B14F-4D97-AF65-F5344CB8AC3E}">
        <p14:creationId xmlns:p14="http://schemas.microsoft.com/office/powerpoint/2010/main" val="55915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2101</TotalTime>
  <Words>2289</Words>
  <Application>Microsoft Office PowerPoint</Application>
  <PresentationFormat>Widescreen</PresentationFormat>
  <Paragraphs>260</Paragraphs>
  <Slides>44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Tahoma</vt:lpstr>
      <vt:lpstr>Tahoma (headings)</vt:lpstr>
      <vt:lpstr>Wingdings</vt:lpstr>
      <vt:lpstr>Office Theme</vt:lpstr>
      <vt:lpstr>URA Guidance for the Gray Areas in Relocation</vt:lpstr>
      <vt:lpstr>Tenant Pays Little to No Rent</vt:lpstr>
      <vt:lpstr>Rents on project site are below market rent</vt:lpstr>
      <vt:lpstr>Agency must adopt a policy </vt:lpstr>
      <vt:lpstr>Displacement Rent = $500; 30% Income = $1,100 (Low Income)  Comparable Rent = $1,200; Market Rent = $1,000</vt:lpstr>
      <vt:lpstr>Exchange for Services</vt:lpstr>
      <vt:lpstr>PowerPoint Presentation</vt:lpstr>
      <vt:lpstr>PowerPoint Presentation</vt:lpstr>
      <vt:lpstr>Or…….</vt:lpstr>
      <vt:lpstr>PowerPoint Presentation</vt:lpstr>
      <vt:lpstr>Calculating Income</vt:lpstr>
      <vt:lpstr>Cash Income</vt:lpstr>
      <vt:lpstr>Seasonal Income</vt:lpstr>
      <vt:lpstr>Inheritance/Investments/Savings</vt:lpstr>
      <vt:lpstr>Alimony and Child Support</vt:lpstr>
      <vt:lpstr>Income Derived from Business</vt:lpstr>
      <vt:lpstr>One Business or More? Determining Number of Businesses at the Site for Fixed Payment Eligibility</vt:lpstr>
      <vt:lpstr>Determining the Number of Businesses</vt:lpstr>
      <vt:lpstr>Determining the Number of Businesses (cont.)</vt:lpstr>
      <vt:lpstr>Displaced Business – University BBQ</vt:lpstr>
      <vt:lpstr>Let’s Look –  University BBQ &amp; Candie’s Catering</vt:lpstr>
      <vt:lpstr>Factor #1 §24.305(b)(1)</vt:lpstr>
      <vt:lpstr>Factor #1 - University BBQ (The same premises and equipment are shared)</vt:lpstr>
      <vt:lpstr>Factor #2 §24.305(b)(2)</vt:lpstr>
      <vt:lpstr>Factor #2 – University BBQ (Same business functions and commingled financial affairs)</vt:lpstr>
      <vt:lpstr>Factor #3 §24.305(b)(3)</vt:lpstr>
      <vt:lpstr>Factor #3 – University BBQ (Entities held out to the public as one business)</vt:lpstr>
      <vt:lpstr>Factor #4 §24.305(b)(4)</vt:lpstr>
      <vt:lpstr>Factor #4 – University BBQ (The same person(s) own, control, or manage business affairs)</vt:lpstr>
      <vt:lpstr>One Business or Separate Businesses?</vt:lpstr>
      <vt:lpstr>Non-residential Moves</vt:lpstr>
      <vt:lpstr>24.301</vt:lpstr>
      <vt:lpstr>Moving – All About Stuff</vt:lpstr>
      <vt:lpstr>Code Compliance</vt:lpstr>
      <vt:lpstr>Paint Booth Example</vt:lpstr>
      <vt:lpstr>Paint Booth Example con’t</vt:lpstr>
      <vt:lpstr>PowerPoint Presentation</vt:lpstr>
      <vt:lpstr>Materials Example</vt:lpstr>
      <vt:lpstr>Fork Lift Example </vt:lpstr>
      <vt:lpstr>FHWA FAQ</vt:lpstr>
      <vt:lpstr>FHWA FAQ con’t</vt:lpstr>
      <vt:lpstr>Things to Consider</vt:lpstr>
      <vt:lpstr>“Cussin and Discussin”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VaLisa McGhee</dc:creator>
  <cp:lastModifiedBy>VaLisa McGhee</cp:lastModifiedBy>
  <cp:revision>68</cp:revision>
  <dcterms:created xsi:type="dcterms:W3CDTF">2019-06-03T21:09:27Z</dcterms:created>
  <dcterms:modified xsi:type="dcterms:W3CDTF">2019-06-11T15:05:47Z</dcterms:modified>
</cp:coreProperties>
</file>