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8" r:id="rId3"/>
    <p:sldId id="259" r:id="rId4"/>
    <p:sldId id="271" r:id="rId5"/>
    <p:sldId id="260" r:id="rId6"/>
    <p:sldId id="261" r:id="rId7"/>
    <p:sldId id="266" r:id="rId8"/>
    <p:sldId id="267" r:id="rId9"/>
    <p:sldId id="268" r:id="rId10"/>
    <p:sldId id="269" r:id="rId11"/>
    <p:sldId id="270" r:id="rId12"/>
    <p:sldId id="262" r:id="rId13"/>
    <p:sldId id="263" r:id="rId14"/>
    <p:sldId id="264" r:id="rId15"/>
    <p:sldId id="265" r:id="rId16"/>
    <p:sldId id="272" r:id="rId1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52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9906" autoAdjust="0"/>
  </p:normalViewPr>
  <p:slideViewPr>
    <p:cSldViewPr snapToGrid="0">
      <p:cViewPr varScale="1">
        <p:scale>
          <a:sx n="44" d="100"/>
          <a:sy n="44" d="100"/>
        </p:scale>
        <p:origin x="1589" y="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4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DABD81C-FBC0-4261-B3C0-35504D82B1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B66127-E015-43A3-B8ED-C4587FD7EC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36CA43A-92A8-4E26-9AE9-701F1A589BB2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A465E0-96CE-4C08-8A66-3B2CB54B94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4038DB-EDA2-4740-9A96-922B3079442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2700BAE-3176-4009-B5E3-D33075E51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317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18500-1F22-4DB6-95EA-169B20E486AD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9B022E-3C2F-4200-8C20-7C07F04C8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326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How many of you work in this kind of an environment?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We are here today to help you and your organization move from this to proactively planning for your future and the future of your organization.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Just about a year ago, the Engineering Division within the Montana DOT put together a succession planning work group of 12 employees from all levels within the Engineering Division.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goal of this group was to identify tools that could be implemented that better prepared us for the future.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B022E-3C2F-4200-8C20-7C07F04C8F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1095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 have started a somewhat formalized mentoring program.</a:t>
            </a:r>
          </a:p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First, we reached out to key supervisors and technical experts to see if they had interest in being a mentor to other staff.</a:t>
            </a:r>
          </a:p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Once we had a list of potential mentors, we put a memo out to staff letting them know that there was  a group of staff available to provide mentoring services to other staff. </a:t>
            </a:r>
          </a:p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Mentoring could be for specific  technical help or it could be for more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softskills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or management assistance.</a:t>
            </a:r>
          </a:p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One of the department's trainers, who has had experience with this kind of program, who talk with staff requesting a mentor and pair them with someone they felt would be a good fit for the employee requesting a mentor.</a:t>
            </a:r>
          </a:p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The mentoring can last a couple of weeks or multiple months.</a:t>
            </a:r>
          </a:p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is really up to the mentor and mentee.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B022E-3C2F-4200-8C20-7C07F04C8F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4507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This is a snapshot of part a position Specific Worksheet.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This worksheet, if completed, will provide a roadmap for a new employee.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They may not know what their role is in the Engineering Division Staff Meeting, but they know they need to attend on a weekly basis.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If you were able to scroll to the right, you would see additional columns that list Adequate &amp; current guidance available, authorized backup, and details and comments.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With this worksheet, we have asked staff to complete them as accurate as possible to reflect their actual duties and responsibilities.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This is a living document, so staff are encouraged to continually review their worksheet and update as necessary.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B022E-3C2F-4200-8C20-7C07F04C8F4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5870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Identify stand-alone or siloed positions</a:t>
            </a:r>
          </a:p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Identify person or persons to perform the interview</a:t>
            </a:r>
          </a:p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can be supervisor, a different supervisor, or other staff that may be successful in pulling critical information from the current employee in the position</a:t>
            </a:r>
          </a:p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 are in the process of developing a list of interview questions to give direction to the interviewer.</a:t>
            </a:r>
          </a:p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tool works best when paired with the Position Specific Worksheet.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B022E-3C2F-4200-8C20-7C07F04C8F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1994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Two employees fill the same position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Short period of time, typically 2-4 weeks.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Allows </a:t>
            </a:r>
            <a:r>
              <a:rPr lang="en-US" sz="1200" dirty="0"/>
              <a:t>incoming employee to receive first-hand knowledge and training from the departing employee.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Not practical for every vacancy.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Works best for siloed positions, where there is a lack of redundancy.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Some things to consider before using this tool are: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Do you have enough notice from the departing employee to be able to make this happen?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Do you have enough room in the budget to allow for two employees to be in the same position?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And is the departing employee the one you want training the new employee?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B022E-3C2F-4200-8C20-7C07F04C8F4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452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 have had a program for entry level engineers to enter the engineer rotation program. </a:t>
            </a:r>
          </a:p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These engineers would identify 3-5 different engineering areas at MDT and would spend a specific amount of time in each of those areas.</a:t>
            </a:r>
          </a:p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 have had great success with our engineers going through this program and gaining a broader knowledge of engineering within MDT.</a:t>
            </a:r>
          </a:p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 are now looking at implementing a rotation program for other areas within the Engineering Division.</a:t>
            </a:r>
          </a:p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The first area being considered is our Designers. </a:t>
            </a:r>
          </a:p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 have design units within Road Design, Traffic and Safety, and R/W.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B022E-3C2F-4200-8C20-7C07F04C8F4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4702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B022E-3C2F-4200-8C20-7C07F04C8F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38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One of the key issues was making sure that staff knew this was not management pre-selecting the next round of managers or HR telling managers who to hire.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group started by defining succession planning.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B022E-3C2F-4200-8C20-7C07F04C8F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320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what they came up with.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B022E-3C2F-4200-8C20-7C07F04C8F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396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Breaking down the definition even further and you get three key areas: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Sharing knowledge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Cultivating staff, and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Embracing change.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From here, we evaluated and prioritized 19 different tools.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B022E-3C2F-4200-8C20-7C07F04C8F4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761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are the 19 tools that the team drilled into.</a:t>
            </a:r>
          </a:p>
          <a:p>
            <a:r>
              <a:rPr lang="en-US" dirty="0"/>
              <a:t>From this list, came two separate lists, one list of the tools that were already being used in one capacity or another, and a list of tools the team felt needed to be implemented immediately.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B022E-3C2F-4200-8C20-7C07F04C8F4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0325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are those two lists.</a:t>
            </a:r>
          </a:p>
          <a:p>
            <a:r>
              <a:rPr lang="en-US" dirty="0"/>
              <a:t>The first four tools listed on the left side of the screen are tools the Department has been using in some capacity. </a:t>
            </a:r>
          </a:p>
          <a:p>
            <a:r>
              <a:rPr lang="en-US" dirty="0"/>
              <a:t>The four tools listed on the right side of the screen are the new priority tools that the Engineering Division has started implementing.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 will go through each of these tools briefly to let you know how we are using them how they tie into Developing the Next Generation of ROW Professionals.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B022E-3C2F-4200-8C20-7C07F04C8F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298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is documentation of a job duty that is technical in nature.</a:t>
            </a:r>
          </a:p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is real a how to do manual.</a:t>
            </a:r>
          </a:p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is very effective for lower level, technical positions where an employee can learn how to perform a task without needing someone to show them.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B022E-3C2F-4200-8C20-7C07F04C8F4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238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is a peer workgroup where the Bureau Chiefs within the Engineering Division tackle issues such as: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How do you do your budget projections?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Are you looking to do any re-orgs within your bureau?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How is your workload?  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How are you dealing with it?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How do you use Interns?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How are you planning for your bureau’s future, Strategic Planning?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has been an opportunity to look outside our silos and help each other.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It has helped us learn what each other does, broken down silos and has led to sharing resources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 started out with only the Engineering Bureau Chiefs and plan to add Bureau Chiefs from other Divisions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1</a:t>
            </a:r>
            <a:r>
              <a:rPr lang="en-US" sz="1200" kern="1200" baseline="300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Year: Engineering Bureau Chiefs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2</a:t>
            </a:r>
            <a:r>
              <a:rPr lang="en-US" sz="1200" kern="1200" baseline="300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Year: Add Planning Bureau Chiefs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3</a:t>
            </a:r>
            <a:r>
              <a:rPr lang="en-US" sz="1200" kern="1200" baseline="300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Year: Add all Bureau Chiefs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B022E-3C2F-4200-8C20-7C07F04C8F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971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is just what it sounds like, probably very similar to what each of you do in your departments.</a:t>
            </a:r>
          </a:p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Our hurdle with Interns was having an opportunity to hire the intern at the end of their internship.</a:t>
            </a:r>
          </a:p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has been a struggle because we don't have vacant positions that we hold.</a:t>
            </a:r>
          </a:p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If you leave a position vacant for any length of time, you risk the legislature taking the position away.</a:t>
            </a:r>
          </a:p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Because of this, most areas try to fill vacant positions as soon as possible after it is vacated.</a:t>
            </a:r>
          </a:p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 are attempting to interview and hire interns in advance of their graduation.</a:t>
            </a:r>
          </a:p>
          <a:p>
            <a:pPr rtl="0" fontAlgn="ctr"/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 have been doing this about a year and have seen good results so far.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B022E-3C2F-4200-8C20-7C07F04C8F4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194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F7B54-4320-44CB-8733-43F66B17D890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6CBC8-A7B8-40C7-A31A-EE939DEDD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890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F7B54-4320-44CB-8733-43F66B17D890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6CBC8-A7B8-40C7-A31A-EE939DEDD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868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F7B54-4320-44CB-8733-43F66B17D890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6CBC8-A7B8-40C7-A31A-EE939DEDD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695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 algn="ctr">
              <a:defRPr>
                <a:solidFill>
                  <a:srgbClr val="02528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F7B54-4320-44CB-8733-43F66B17D890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6CBC8-A7B8-40C7-A31A-EE939DEDDC2B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FFAC779-4440-49B0-9EB3-912372FB277F}"/>
              </a:ext>
            </a:extLst>
          </p:cNvPr>
          <p:cNvSpPr/>
          <p:nvPr userDrawn="1"/>
        </p:nvSpPr>
        <p:spPr>
          <a:xfrm>
            <a:off x="6339964" y="5907818"/>
            <a:ext cx="2804036" cy="950182"/>
          </a:xfrm>
          <a:prstGeom prst="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9878C82-C05A-4392-B7C8-9FA1D1C4B54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1600202"/>
            <a:ext cx="8229600" cy="4525963"/>
          </a:xfrm>
        </p:spPr>
        <p:txBody>
          <a:bodyPr/>
          <a:lstStyle>
            <a:lvl1pPr>
              <a:defRPr>
                <a:solidFill>
                  <a:srgbClr val="025287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75EB598-82D1-4745-85BE-AC0AB6809756}"/>
              </a:ext>
            </a:extLst>
          </p:cNvPr>
          <p:cNvSpPr/>
          <p:nvPr userDrawn="1"/>
        </p:nvSpPr>
        <p:spPr>
          <a:xfrm>
            <a:off x="0" y="5907818"/>
            <a:ext cx="6924368" cy="95018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C10A441-BD62-4921-B243-57A47C0F30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980" y="5979381"/>
            <a:ext cx="2131142" cy="819005"/>
          </a:xfrm>
          <a:prstGeom prst="rect">
            <a:avLst/>
          </a:prstGeom>
          <a:effectLst>
            <a:glow rad="25400">
              <a:schemeClr val="tx2"/>
            </a:glow>
          </a:effectLst>
        </p:spPr>
      </p:pic>
    </p:spTree>
    <p:extLst>
      <p:ext uri="{BB962C8B-B14F-4D97-AF65-F5344CB8AC3E}">
        <p14:creationId xmlns:p14="http://schemas.microsoft.com/office/powerpoint/2010/main" val="381620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F7B54-4320-44CB-8733-43F66B17D890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6CBC8-A7B8-40C7-A31A-EE939DEDDC2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027E664-18C8-475E-ACAA-192498A78713}"/>
              </a:ext>
            </a:extLst>
          </p:cNvPr>
          <p:cNvSpPr txBox="1">
            <a:spLocks/>
          </p:cNvSpPr>
          <p:nvPr userDrawn="1"/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1F7B54-4320-44CB-8733-43F66B17D890}" type="datetimeFigureOut">
              <a:rPr lang="en-US" smtClean="0"/>
              <a:pPr/>
              <a:t>6/14/2019</a:t>
            </a:fld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4E57E4B-5E04-49F5-90D0-EBD018BE7C3F}"/>
              </a:ext>
            </a:extLst>
          </p:cNvPr>
          <p:cNvSpPr txBox="1">
            <a:spLocks/>
          </p:cNvSpPr>
          <p:nvPr userDrawn="1"/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46CBC8-A7B8-40C7-A31A-EE939DEDDC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CA158D-25A0-4ACE-80AD-DD016269E1F2}"/>
              </a:ext>
            </a:extLst>
          </p:cNvPr>
          <p:cNvSpPr/>
          <p:nvPr userDrawn="1"/>
        </p:nvSpPr>
        <p:spPr>
          <a:xfrm>
            <a:off x="6339964" y="5907818"/>
            <a:ext cx="2804036" cy="950182"/>
          </a:xfrm>
          <a:prstGeom prst="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05820F-30F6-441E-8E79-94EA11DB7290}"/>
              </a:ext>
            </a:extLst>
          </p:cNvPr>
          <p:cNvSpPr/>
          <p:nvPr userDrawn="1"/>
        </p:nvSpPr>
        <p:spPr>
          <a:xfrm>
            <a:off x="0" y="5907818"/>
            <a:ext cx="6924368" cy="95018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934F4-05AE-4A8F-A795-FEBC828157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980" y="5979381"/>
            <a:ext cx="2131142" cy="819005"/>
          </a:xfrm>
          <a:prstGeom prst="rect">
            <a:avLst/>
          </a:prstGeom>
          <a:effectLst>
            <a:glow rad="25400">
              <a:schemeClr val="tx2"/>
            </a:glow>
          </a:effectLst>
        </p:spPr>
      </p:pic>
    </p:spTree>
    <p:extLst>
      <p:ext uri="{BB962C8B-B14F-4D97-AF65-F5344CB8AC3E}">
        <p14:creationId xmlns:p14="http://schemas.microsoft.com/office/powerpoint/2010/main" val="1815453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F7B54-4320-44CB-8733-43F66B17D890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6CBC8-A7B8-40C7-A31A-EE939DEDDC2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56AA97C-67FE-4666-93EF-E1921CFDDA93}"/>
              </a:ext>
            </a:extLst>
          </p:cNvPr>
          <p:cNvSpPr txBox="1">
            <a:spLocks/>
          </p:cNvSpPr>
          <p:nvPr userDrawn="1"/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1F7B54-4320-44CB-8733-43F66B17D890}" type="datetimeFigureOut">
              <a:rPr lang="en-US" smtClean="0"/>
              <a:pPr/>
              <a:t>6/14/2019</a:t>
            </a:fld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36A5D15-46FC-4C03-B817-F3A6D4B0BBEE}"/>
              </a:ext>
            </a:extLst>
          </p:cNvPr>
          <p:cNvSpPr txBox="1">
            <a:spLocks/>
          </p:cNvSpPr>
          <p:nvPr userDrawn="1"/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46CBC8-A7B8-40C7-A31A-EE939DEDDC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D1076A-DD2F-4B91-8C08-02BB5DB7F9CE}"/>
              </a:ext>
            </a:extLst>
          </p:cNvPr>
          <p:cNvSpPr/>
          <p:nvPr userDrawn="1"/>
        </p:nvSpPr>
        <p:spPr>
          <a:xfrm>
            <a:off x="6339964" y="5907818"/>
            <a:ext cx="2804036" cy="950182"/>
          </a:xfrm>
          <a:prstGeom prst="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114E184-1429-48F3-A53E-5007CA948210}"/>
              </a:ext>
            </a:extLst>
          </p:cNvPr>
          <p:cNvSpPr/>
          <p:nvPr userDrawn="1"/>
        </p:nvSpPr>
        <p:spPr>
          <a:xfrm>
            <a:off x="0" y="5907818"/>
            <a:ext cx="6924368" cy="95018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F2E1AAF-E992-4311-BD46-2BF9F9FEDB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980" y="5979381"/>
            <a:ext cx="2131142" cy="819005"/>
          </a:xfrm>
          <a:prstGeom prst="rect">
            <a:avLst/>
          </a:prstGeom>
          <a:effectLst>
            <a:glow rad="25400">
              <a:schemeClr val="tx2"/>
            </a:glow>
          </a:effectLst>
        </p:spPr>
      </p:pic>
    </p:spTree>
    <p:extLst>
      <p:ext uri="{BB962C8B-B14F-4D97-AF65-F5344CB8AC3E}">
        <p14:creationId xmlns:p14="http://schemas.microsoft.com/office/powerpoint/2010/main" val="3419918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F7B54-4320-44CB-8733-43F66B17D890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6CBC8-A7B8-40C7-A31A-EE939DEDDC2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C536D32E-1DC2-4163-82DB-34B36FEB62CD}"/>
              </a:ext>
            </a:extLst>
          </p:cNvPr>
          <p:cNvSpPr txBox="1">
            <a:spLocks/>
          </p:cNvSpPr>
          <p:nvPr userDrawn="1"/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1F7B54-4320-44CB-8733-43F66B17D890}" type="datetimeFigureOut">
              <a:rPr lang="en-US" smtClean="0"/>
              <a:pPr/>
              <a:t>6/14/2019</a:t>
            </a:fld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1F76BBC-9AEA-443E-AB4C-94F5B02C0A0E}"/>
              </a:ext>
            </a:extLst>
          </p:cNvPr>
          <p:cNvSpPr txBox="1">
            <a:spLocks/>
          </p:cNvSpPr>
          <p:nvPr userDrawn="1"/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46CBC8-A7B8-40C7-A31A-EE939DEDDC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54BF16-9CFE-4FF3-9AB9-3CA23B7F80CA}"/>
              </a:ext>
            </a:extLst>
          </p:cNvPr>
          <p:cNvSpPr/>
          <p:nvPr userDrawn="1"/>
        </p:nvSpPr>
        <p:spPr>
          <a:xfrm>
            <a:off x="6339964" y="5907818"/>
            <a:ext cx="2804036" cy="950182"/>
          </a:xfrm>
          <a:prstGeom prst="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A29EA89-ACF5-4F56-80DE-D91DF4BBB41E}"/>
              </a:ext>
            </a:extLst>
          </p:cNvPr>
          <p:cNvSpPr/>
          <p:nvPr userDrawn="1"/>
        </p:nvSpPr>
        <p:spPr>
          <a:xfrm>
            <a:off x="0" y="5907818"/>
            <a:ext cx="6924368" cy="95018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DEEE613-0A86-434F-BA47-6C1C2AE418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980" y="5979381"/>
            <a:ext cx="2131142" cy="819005"/>
          </a:xfrm>
          <a:prstGeom prst="rect">
            <a:avLst/>
          </a:prstGeom>
          <a:effectLst>
            <a:glow rad="25400">
              <a:schemeClr val="tx2"/>
            </a:glow>
          </a:effectLst>
        </p:spPr>
      </p:pic>
    </p:spTree>
    <p:extLst>
      <p:ext uri="{BB962C8B-B14F-4D97-AF65-F5344CB8AC3E}">
        <p14:creationId xmlns:p14="http://schemas.microsoft.com/office/powerpoint/2010/main" val="407218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F7B54-4320-44CB-8733-43F66B17D890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6CBC8-A7B8-40C7-A31A-EE939DEDDC2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EC015C88-967F-41D2-87C5-C8F3D73682CA}"/>
              </a:ext>
            </a:extLst>
          </p:cNvPr>
          <p:cNvSpPr txBox="1">
            <a:spLocks/>
          </p:cNvSpPr>
          <p:nvPr userDrawn="1"/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1F7B54-4320-44CB-8733-43F66B17D890}" type="datetimeFigureOut">
              <a:rPr lang="en-US" smtClean="0"/>
              <a:pPr/>
              <a:t>6/14/2019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8CAE90E-6499-47F1-8FB3-666A54EB63B1}"/>
              </a:ext>
            </a:extLst>
          </p:cNvPr>
          <p:cNvSpPr txBox="1">
            <a:spLocks/>
          </p:cNvSpPr>
          <p:nvPr userDrawn="1"/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46CBC8-A7B8-40C7-A31A-EE939DEDDC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3298E0-7945-49CB-8072-6B76B2DA9BB9}"/>
              </a:ext>
            </a:extLst>
          </p:cNvPr>
          <p:cNvSpPr/>
          <p:nvPr userDrawn="1"/>
        </p:nvSpPr>
        <p:spPr>
          <a:xfrm>
            <a:off x="6339964" y="5907818"/>
            <a:ext cx="2804036" cy="950182"/>
          </a:xfrm>
          <a:prstGeom prst="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39FC304-619B-4BA8-A53A-771039EC09F1}"/>
              </a:ext>
            </a:extLst>
          </p:cNvPr>
          <p:cNvSpPr/>
          <p:nvPr userDrawn="1"/>
        </p:nvSpPr>
        <p:spPr>
          <a:xfrm>
            <a:off x="0" y="5907818"/>
            <a:ext cx="6924368" cy="95018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9782FCD-0CA6-43D8-B124-6400FBE416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980" y="5979381"/>
            <a:ext cx="2131142" cy="819005"/>
          </a:xfrm>
          <a:prstGeom prst="rect">
            <a:avLst/>
          </a:prstGeom>
          <a:effectLst>
            <a:glow rad="25400">
              <a:schemeClr val="tx2"/>
            </a:glow>
          </a:effectLst>
        </p:spPr>
      </p:pic>
    </p:spTree>
    <p:extLst>
      <p:ext uri="{BB962C8B-B14F-4D97-AF65-F5344CB8AC3E}">
        <p14:creationId xmlns:p14="http://schemas.microsoft.com/office/powerpoint/2010/main" val="1813602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F7B54-4320-44CB-8733-43F66B17D890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6CBC8-A7B8-40C7-A31A-EE939DEDDC2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E8D81F9-E9A2-4D15-AEB0-3DB69B0A4E9E}"/>
              </a:ext>
            </a:extLst>
          </p:cNvPr>
          <p:cNvSpPr txBox="1">
            <a:spLocks/>
          </p:cNvSpPr>
          <p:nvPr userDrawn="1"/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1F7B54-4320-44CB-8733-43F66B17D890}" type="datetimeFigureOut">
              <a:rPr lang="en-US" smtClean="0"/>
              <a:pPr/>
              <a:t>6/14/2019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C69041-EC6A-4698-B203-1B854B9AB7AC}"/>
              </a:ext>
            </a:extLst>
          </p:cNvPr>
          <p:cNvSpPr txBox="1">
            <a:spLocks/>
          </p:cNvSpPr>
          <p:nvPr userDrawn="1"/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46CBC8-A7B8-40C7-A31A-EE939DEDDC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79206F-62B0-4B63-AC98-C2652F0D6EEF}"/>
              </a:ext>
            </a:extLst>
          </p:cNvPr>
          <p:cNvSpPr/>
          <p:nvPr userDrawn="1"/>
        </p:nvSpPr>
        <p:spPr>
          <a:xfrm>
            <a:off x="6339964" y="5907818"/>
            <a:ext cx="2804036" cy="950182"/>
          </a:xfrm>
          <a:prstGeom prst="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24275B-246E-47C5-AB07-6DB73E5E4C13}"/>
              </a:ext>
            </a:extLst>
          </p:cNvPr>
          <p:cNvSpPr/>
          <p:nvPr userDrawn="1"/>
        </p:nvSpPr>
        <p:spPr>
          <a:xfrm>
            <a:off x="0" y="5907818"/>
            <a:ext cx="6924368" cy="95018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B482BF4-151E-4938-8A59-DAAF99E507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980" y="5979381"/>
            <a:ext cx="2131142" cy="819005"/>
          </a:xfrm>
          <a:prstGeom prst="rect">
            <a:avLst/>
          </a:prstGeom>
          <a:effectLst>
            <a:glow rad="25400">
              <a:schemeClr val="tx2"/>
            </a:glow>
          </a:effectLst>
        </p:spPr>
      </p:pic>
    </p:spTree>
    <p:extLst>
      <p:ext uri="{BB962C8B-B14F-4D97-AF65-F5344CB8AC3E}">
        <p14:creationId xmlns:p14="http://schemas.microsoft.com/office/powerpoint/2010/main" val="1317050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F7B54-4320-44CB-8733-43F66B17D890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6CBC8-A7B8-40C7-A31A-EE939DEDDC2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381A7F4-1275-4D3E-96BA-CF6A55FECDE3}"/>
              </a:ext>
            </a:extLst>
          </p:cNvPr>
          <p:cNvSpPr txBox="1">
            <a:spLocks/>
          </p:cNvSpPr>
          <p:nvPr userDrawn="1"/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1F7B54-4320-44CB-8733-43F66B17D890}" type="datetimeFigureOut">
              <a:rPr lang="en-US" smtClean="0"/>
              <a:pPr/>
              <a:t>6/14/2019</a:t>
            </a:fld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3AC0545-473D-4684-81B5-A2C58E95613D}"/>
              </a:ext>
            </a:extLst>
          </p:cNvPr>
          <p:cNvSpPr txBox="1">
            <a:spLocks/>
          </p:cNvSpPr>
          <p:nvPr userDrawn="1"/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46CBC8-A7B8-40C7-A31A-EE939DEDDC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221E9A-A42C-44DF-9C39-DF828786E449}"/>
              </a:ext>
            </a:extLst>
          </p:cNvPr>
          <p:cNvSpPr/>
          <p:nvPr userDrawn="1"/>
        </p:nvSpPr>
        <p:spPr>
          <a:xfrm>
            <a:off x="6339964" y="5907818"/>
            <a:ext cx="2804036" cy="950182"/>
          </a:xfrm>
          <a:prstGeom prst="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165ECE-0780-4E0B-82F6-859C553AAC7C}"/>
              </a:ext>
            </a:extLst>
          </p:cNvPr>
          <p:cNvSpPr/>
          <p:nvPr userDrawn="1"/>
        </p:nvSpPr>
        <p:spPr>
          <a:xfrm>
            <a:off x="0" y="5907818"/>
            <a:ext cx="6924368" cy="95018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50CF693-AFD9-4C7C-B289-C26A191321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980" y="5979381"/>
            <a:ext cx="2131142" cy="819005"/>
          </a:xfrm>
          <a:prstGeom prst="rect">
            <a:avLst/>
          </a:prstGeom>
          <a:effectLst>
            <a:glow rad="25400">
              <a:schemeClr val="tx2"/>
            </a:glow>
          </a:effectLst>
        </p:spPr>
      </p:pic>
    </p:spTree>
    <p:extLst>
      <p:ext uri="{BB962C8B-B14F-4D97-AF65-F5344CB8AC3E}">
        <p14:creationId xmlns:p14="http://schemas.microsoft.com/office/powerpoint/2010/main" val="605972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F7B54-4320-44CB-8733-43F66B17D890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6CBC8-A7B8-40C7-A31A-EE939DEDDC2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99CE63D4-E710-4A94-BBE4-50D5B83032D0}"/>
              </a:ext>
            </a:extLst>
          </p:cNvPr>
          <p:cNvSpPr txBox="1">
            <a:spLocks/>
          </p:cNvSpPr>
          <p:nvPr userDrawn="1"/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1F7B54-4320-44CB-8733-43F66B17D890}" type="datetimeFigureOut">
              <a:rPr lang="en-US" smtClean="0"/>
              <a:pPr/>
              <a:t>6/14/2019</a:t>
            </a:fld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A8DF76E-389F-4CAF-BAAA-89599492A1B4}"/>
              </a:ext>
            </a:extLst>
          </p:cNvPr>
          <p:cNvSpPr txBox="1">
            <a:spLocks/>
          </p:cNvSpPr>
          <p:nvPr userDrawn="1"/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46CBC8-A7B8-40C7-A31A-EE939DEDDC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AF6F7F-857C-4C40-B567-0836AF2B9A21}"/>
              </a:ext>
            </a:extLst>
          </p:cNvPr>
          <p:cNvSpPr/>
          <p:nvPr userDrawn="1"/>
        </p:nvSpPr>
        <p:spPr>
          <a:xfrm>
            <a:off x="6339964" y="5907818"/>
            <a:ext cx="2804036" cy="950182"/>
          </a:xfrm>
          <a:prstGeom prst="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0BA920B-FBF9-4BAD-A6E1-105C0E58B253}"/>
              </a:ext>
            </a:extLst>
          </p:cNvPr>
          <p:cNvSpPr/>
          <p:nvPr userDrawn="1"/>
        </p:nvSpPr>
        <p:spPr>
          <a:xfrm>
            <a:off x="0" y="5907818"/>
            <a:ext cx="6924368" cy="95018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237812-EC77-46C9-8D05-495A9E3B2E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980" y="5979381"/>
            <a:ext cx="2131142" cy="819005"/>
          </a:xfrm>
          <a:prstGeom prst="rect">
            <a:avLst/>
          </a:prstGeom>
          <a:effectLst>
            <a:glow rad="25400">
              <a:schemeClr val="tx2"/>
            </a:glow>
          </a:effectLst>
        </p:spPr>
      </p:pic>
    </p:spTree>
    <p:extLst>
      <p:ext uri="{BB962C8B-B14F-4D97-AF65-F5344CB8AC3E}">
        <p14:creationId xmlns:p14="http://schemas.microsoft.com/office/powerpoint/2010/main" val="569873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F7B54-4320-44CB-8733-43F66B17D890}" type="datetimeFigureOut">
              <a:rPr lang="en-US" smtClean="0"/>
              <a:t>6/14/2019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6CBC8-A7B8-40C7-A31A-EE939DEDD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385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rgbClr val="025287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25287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rgbClr val="025287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rgbClr val="025287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rgbClr val="025287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rgbClr val="025287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johnrogers960.blogspot.com/2013/02/the-abc-of-managing-expectations-always.html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3C9579-FE27-457C-85A9-B1BF27CEAB9F}"/>
              </a:ext>
            </a:extLst>
          </p:cNvPr>
          <p:cNvSpPr/>
          <p:nvPr/>
        </p:nvSpPr>
        <p:spPr>
          <a:xfrm>
            <a:off x="0" y="0"/>
            <a:ext cx="9144000" cy="10139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50B286-BE30-48A8-B522-DA09DECEA8F6}"/>
              </a:ext>
            </a:extLst>
          </p:cNvPr>
          <p:cNvSpPr/>
          <p:nvPr/>
        </p:nvSpPr>
        <p:spPr>
          <a:xfrm>
            <a:off x="4738978" y="0"/>
            <a:ext cx="4405262" cy="6858000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" r="-49410"/>
            </a:stretch>
          </a:blip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BD3A5AF2-394B-45FF-983D-16E3BE167F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39" y="280057"/>
            <a:ext cx="3450629" cy="1206882"/>
          </a:xfrm>
          <a:prstGeom prst="rect">
            <a:avLst/>
          </a:prstGeom>
          <a:effectLst>
            <a:glow rad="25400">
              <a:schemeClr val="tx2"/>
            </a:glo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B3A712C-31C7-4AB3-A4B5-A2B3B61DF2DC}"/>
              </a:ext>
            </a:extLst>
          </p:cNvPr>
          <p:cNvSpPr txBox="1"/>
          <p:nvPr/>
        </p:nvSpPr>
        <p:spPr>
          <a:xfrm>
            <a:off x="159390" y="2292283"/>
            <a:ext cx="4405261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</a:rPr>
              <a:t>Developing the Next Generation of ROW Professionals</a:t>
            </a:r>
            <a:r>
              <a:rPr lang="en-US" sz="1350" dirty="0">
                <a:solidFill>
                  <a:schemeClr val="accent1"/>
                </a:solidFill>
              </a:rPr>
              <a:t> </a:t>
            </a:r>
          </a:p>
          <a:p>
            <a:endParaRPr lang="en-US" sz="1350" dirty="0">
              <a:solidFill>
                <a:schemeClr val="accent1"/>
              </a:solidFill>
            </a:endParaRPr>
          </a:p>
          <a:p>
            <a:endParaRPr lang="en-US" sz="1350" dirty="0">
              <a:solidFill>
                <a:schemeClr val="accent1"/>
              </a:solidFill>
            </a:endParaRPr>
          </a:p>
          <a:p>
            <a:endParaRPr lang="en-US" sz="1350" dirty="0">
              <a:solidFill>
                <a:schemeClr val="accent1"/>
              </a:solidFill>
            </a:endParaRPr>
          </a:p>
          <a:p>
            <a:endParaRPr lang="en-US" sz="1350" dirty="0">
              <a:solidFill>
                <a:schemeClr val="accent1"/>
              </a:solidFill>
            </a:endParaRPr>
          </a:p>
          <a:p>
            <a:endParaRPr lang="en-US" sz="1350" dirty="0">
              <a:solidFill>
                <a:schemeClr val="accent1"/>
              </a:solidFill>
            </a:endParaRPr>
          </a:p>
          <a:p>
            <a:endParaRPr lang="en-US" sz="1350" dirty="0">
              <a:solidFill>
                <a:schemeClr val="accent1"/>
              </a:solidFill>
            </a:endParaRPr>
          </a:p>
          <a:p>
            <a:endParaRPr lang="en-US" sz="1350" dirty="0">
              <a:solidFill>
                <a:schemeClr val="accent1"/>
              </a:solidFill>
            </a:endParaRPr>
          </a:p>
          <a:p>
            <a:endParaRPr lang="en-US" sz="1350" dirty="0">
              <a:solidFill>
                <a:schemeClr val="accent1"/>
              </a:solidFill>
            </a:endParaRPr>
          </a:p>
          <a:p>
            <a:pPr algn="ctr"/>
            <a:r>
              <a:rPr lang="en-US" sz="2400" b="1" dirty="0">
                <a:solidFill>
                  <a:schemeClr val="accent1"/>
                </a:solidFill>
              </a:rPr>
              <a:t>65</a:t>
            </a:r>
            <a:r>
              <a:rPr lang="en-US" sz="2400" b="1" baseline="30000" dirty="0">
                <a:solidFill>
                  <a:schemeClr val="accent1"/>
                </a:solidFill>
              </a:rPr>
              <a:t>th</a:t>
            </a:r>
            <a:r>
              <a:rPr lang="en-US" sz="2400" b="1" dirty="0">
                <a:solidFill>
                  <a:schemeClr val="accent1"/>
                </a:solidFill>
              </a:rPr>
              <a:t> Annual International Education Conference</a:t>
            </a:r>
          </a:p>
          <a:p>
            <a:endParaRPr lang="en-US" sz="1350" dirty="0">
              <a:solidFill>
                <a:schemeClr val="accent1"/>
              </a:solidFill>
            </a:endParaRPr>
          </a:p>
          <a:p>
            <a:endParaRPr lang="en-US" sz="1350" dirty="0">
              <a:solidFill>
                <a:schemeClr val="accent1"/>
              </a:solidFill>
            </a:endParaRPr>
          </a:p>
          <a:p>
            <a:endParaRPr lang="en-US" sz="1350" dirty="0">
              <a:solidFill>
                <a:schemeClr val="accent1"/>
              </a:solidFill>
            </a:endParaRPr>
          </a:p>
          <a:p>
            <a:endParaRPr lang="en-US" sz="1350" dirty="0">
              <a:solidFill>
                <a:schemeClr val="accent1"/>
              </a:solidFill>
            </a:endParaRPr>
          </a:p>
          <a:p>
            <a:endParaRPr lang="en-US" sz="1350" dirty="0">
              <a:solidFill>
                <a:schemeClr val="accent1"/>
              </a:solidFill>
            </a:endParaRPr>
          </a:p>
          <a:p>
            <a:endParaRPr lang="en-US" sz="135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160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A797743-EC80-425C-BC45-4447EE92D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1"/>
          </a:solidFill>
        </p:spPr>
        <p:txBody>
          <a:bodyPr anchor="ctr"/>
          <a:lstStyle/>
          <a:p>
            <a:r>
              <a:rPr lang="en-US" sz="3600" b="1" dirty="0">
                <a:solidFill>
                  <a:schemeClr val="accent5">
                    <a:lumMod val="90000"/>
                  </a:schemeClr>
                </a:solidFill>
              </a:rPr>
              <a:t>Internships</a:t>
            </a:r>
            <a:endParaRPr lang="en-US" dirty="0"/>
          </a:p>
        </p:txBody>
      </p:sp>
      <p:pic>
        <p:nvPicPr>
          <p:cNvPr id="7" name="Content Placeholder 9">
            <a:extLst>
              <a:ext uri="{FF2B5EF4-FFF2-40B4-BE49-F238E27FC236}">
                <a16:creationId xmlns:a16="http://schemas.microsoft.com/office/drawing/2014/main" id="{A79BA290-B7D0-4EDF-976D-E777DC3E0B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729" y="1710356"/>
            <a:ext cx="4958542" cy="3886200"/>
          </a:xfrm>
        </p:spPr>
      </p:pic>
    </p:spTree>
    <p:extLst>
      <p:ext uri="{BB962C8B-B14F-4D97-AF65-F5344CB8AC3E}">
        <p14:creationId xmlns:p14="http://schemas.microsoft.com/office/powerpoint/2010/main" val="1732163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A797743-EC80-425C-BC45-4447EE92D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1"/>
          </a:solidFill>
        </p:spPr>
        <p:txBody>
          <a:bodyPr anchor="ctr"/>
          <a:lstStyle/>
          <a:p>
            <a:r>
              <a:rPr lang="en-US" sz="3600" b="1" dirty="0">
                <a:solidFill>
                  <a:schemeClr val="accent5">
                    <a:lumMod val="90000"/>
                  </a:schemeClr>
                </a:solidFill>
              </a:rPr>
              <a:t>Mentoring</a:t>
            </a:r>
            <a:endParaRPr lang="en-US" dirty="0"/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D45DF366-8B40-4BF2-B952-2833292F34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57661"/>
            <a:ext cx="8229600" cy="2558034"/>
          </a:xfrm>
        </p:spPr>
      </p:pic>
    </p:spTree>
    <p:extLst>
      <p:ext uri="{BB962C8B-B14F-4D97-AF65-F5344CB8AC3E}">
        <p14:creationId xmlns:p14="http://schemas.microsoft.com/office/powerpoint/2010/main" val="3226474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A797743-EC80-425C-BC45-4447EE92D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1"/>
          </a:solidFill>
        </p:spPr>
        <p:txBody>
          <a:bodyPr anchor="ctr"/>
          <a:lstStyle/>
          <a:p>
            <a:r>
              <a:rPr lang="en-US" sz="3600" b="1" dirty="0">
                <a:solidFill>
                  <a:schemeClr val="accent5">
                    <a:lumMod val="90000"/>
                  </a:schemeClr>
                </a:solidFill>
              </a:rPr>
              <a:t>Position Specific Worksheets</a:t>
            </a:r>
            <a:endParaRPr lang="en-US" dirty="0"/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0D3D860A-E537-47E6-AAF5-B15C43B84F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442697"/>
              </p:ext>
            </p:extLst>
          </p:nvPr>
        </p:nvGraphicFramePr>
        <p:xfrm>
          <a:off x="457200" y="1568741"/>
          <a:ext cx="8229600" cy="4316297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1670934">
                  <a:extLst>
                    <a:ext uri="{9D8B030D-6E8A-4147-A177-3AD203B41FA5}">
                      <a16:colId xmlns:a16="http://schemas.microsoft.com/office/drawing/2014/main" val="2330906250"/>
                    </a:ext>
                  </a:extLst>
                </a:gridCol>
                <a:gridCol w="4422472">
                  <a:extLst>
                    <a:ext uri="{9D8B030D-6E8A-4147-A177-3AD203B41FA5}">
                      <a16:colId xmlns:a16="http://schemas.microsoft.com/office/drawing/2014/main" val="2371899634"/>
                    </a:ext>
                  </a:extLst>
                </a:gridCol>
                <a:gridCol w="772932">
                  <a:extLst>
                    <a:ext uri="{9D8B030D-6E8A-4147-A177-3AD203B41FA5}">
                      <a16:colId xmlns:a16="http://schemas.microsoft.com/office/drawing/2014/main" val="650266771"/>
                    </a:ext>
                  </a:extLst>
                </a:gridCol>
                <a:gridCol w="682882">
                  <a:extLst>
                    <a:ext uri="{9D8B030D-6E8A-4147-A177-3AD203B41FA5}">
                      <a16:colId xmlns:a16="http://schemas.microsoft.com/office/drawing/2014/main" val="85199573"/>
                    </a:ext>
                  </a:extLst>
                </a:gridCol>
                <a:gridCol w="680380">
                  <a:extLst>
                    <a:ext uri="{9D8B030D-6E8A-4147-A177-3AD203B41FA5}">
                      <a16:colId xmlns:a16="http://schemas.microsoft.com/office/drawing/2014/main" val="625541999"/>
                    </a:ext>
                  </a:extLst>
                </a:gridCol>
              </a:tblGrid>
              <a:tr h="88079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Category/Sub-category</a:t>
                      </a:r>
                      <a:endParaRPr lang="en-US" sz="9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Description</a:t>
                      </a:r>
                      <a:endParaRPr lang="en-US" sz="9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Frequency</a:t>
                      </a:r>
                      <a:endParaRPr lang="en-US" sz="9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Effort required (</a:t>
                      </a:r>
                      <a:r>
                        <a:rPr lang="en-US" sz="900" u="none" strike="noStrike" dirty="0" err="1">
                          <a:solidFill>
                            <a:schemeClr val="accent1"/>
                          </a:solidFill>
                          <a:effectLst/>
                        </a:rPr>
                        <a:t>hrs</a:t>
                      </a:r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/month)</a:t>
                      </a:r>
                      <a:endParaRPr lang="en-US" sz="9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Mission </a:t>
                      </a:r>
                      <a:r>
                        <a:rPr lang="fr-FR" sz="900" u="none" strike="noStrike" dirty="0" err="1">
                          <a:solidFill>
                            <a:schemeClr val="accent1"/>
                          </a:solidFill>
                          <a:effectLst/>
                        </a:rPr>
                        <a:t>critical</a:t>
                      </a:r>
                      <a:r>
                        <a:rPr lang="fr-FR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fr-FR" sz="900" u="none" strike="noStrike" dirty="0" err="1">
                          <a:solidFill>
                            <a:schemeClr val="accent1"/>
                          </a:solidFill>
                          <a:effectLst/>
                        </a:rPr>
                        <a:t>duty</a:t>
                      </a:r>
                      <a:r>
                        <a:rPr lang="fr-FR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?  (Y/N)</a:t>
                      </a:r>
                      <a:endParaRPr lang="fr-FR" sz="9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extLst>
                  <a:ext uri="{0D108BD9-81ED-4DB2-BD59-A6C34878D82A}">
                    <a16:rowId xmlns:a16="http://schemas.microsoft.com/office/drawing/2014/main" val="197887708"/>
                  </a:ext>
                </a:extLst>
              </a:tr>
              <a:tr h="150175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Committees, Boards, and Meetings</a:t>
                      </a:r>
                      <a:endParaRPr lang="en-US" sz="900" b="1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en-US" sz="9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en-US" sz="9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en-US" sz="900" b="1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en-US" sz="9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b"/>
                </a:tc>
                <a:extLst>
                  <a:ext uri="{0D108BD9-81ED-4DB2-BD59-A6C34878D82A}">
                    <a16:rowId xmlns:a16="http://schemas.microsoft.com/office/drawing/2014/main" val="1716206208"/>
                  </a:ext>
                </a:extLst>
              </a:tr>
              <a:tr h="1501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Division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79" marR="7509" marT="75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Engineering Division Staff Meetings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weekly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4-6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N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extLst>
                  <a:ext uri="{0D108BD9-81ED-4DB2-BD59-A6C34878D82A}">
                    <a16:rowId xmlns:a16="http://schemas.microsoft.com/office/drawing/2014/main" val="2305805841"/>
                  </a:ext>
                </a:extLst>
              </a:tr>
              <a:tr h="1501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Bureau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79" marR="7509" marT="75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R/W Staff Meeting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weekly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N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extLst>
                  <a:ext uri="{0D108BD9-81ED-4DB2-BD59-A6C34878D82A}">
                    <a16:rowId xmlns:a16="http://schemas.microsoft.com/office/drawing/2014/main" val="535631717"/>
                  </a:ext>
                </a:extLst>
              </a:tr>
              <a:tr h="1501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District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79" marR="7509" marT="75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District Check-In Meetings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weekly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N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extLst>
                  <a:ext uri="{0D108BD9-81ED-4DB2-BD59-A6C34878D82A}">
                    <a16:rowId xmlns:a16="http://schemas.microsoft.com/office/drawing/2014/main" val="3943069183"/>
                  </a:ext>
                </a:extLst>
              </a:tr>
              <a:tr h="1501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Division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79" marR="7509" marT="75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Overrun &amp; Inactive Projects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monthly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1-2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N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extLst>
                  <a:ext uri="{0D108BD9-81ED-4DB2-BD59-A6C34878D82A}">
                    <a16:rowId xmlns:a16="http://schemas.microsoft.com/office/drawing/2014/main" val="1443473870"/>
                  </a:ext>
                </a:extLst>
              </a:tr>
              <a:tr h="1501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Division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79" marR="7509" marT="75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Project Status Meeting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monthly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3-4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N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extLst>
                  <a:ext uri="{0D108BD9-81ED-4DB2-BD59-A6C34878D82A}">
                    <a16:rowId xmlns:a16="http://schemas.microsoft.com/office/drawing/2014/main" val="555773535"/>
                  </a:ext>
                </a:extLst>
              </a:tr>
              <a:tr h="1501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Division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79" marR="7509" marT="75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Obligation/Apportionment Meeting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monthly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1-2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N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extLst>
                  <a:ext uri="{0D108BD9-81ED-4DB2-BD59-A6C34878D82A}">
                    <a16:rowId xmlns:a16="http://schemas.microsoft.com/office/drawing/2014/main" val="236002262"/>
                  </a:ext>
                </a:extLst>
              </a:tr>
              <a:tr h="1501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Department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79" marR="7509" marT="75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Labor Management Committee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monthly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2-3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N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extLst>
                  <a:ext uri="{0D108BD9-81ED-4DB2-BD59-A6C34878D82A}">
                    <a16:rowId xmlns:a16="http://schemas.microsoft.com/office/drawing/2014/main" val="1873031519"/>
                  </a:ext>
                </a:extLst>
              </a:tr>
              <a:tr h="1501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Legal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79" marR="7509" marT="75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Pre-Project Status Legal Meeting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monthly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1-2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N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extLst>
                  <a:ext uri="{0D108BD9-81ED-4DB2-BD59-A6C34878D82A}">
                    <a16:rowId xmlns:a16="http://schemas.microsoft.com/office/drawing/2014/main" val="1691709051"/>
                  </a:ext>
                </a:extLst>
              </a:tr>
              <a:tr h="1501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Division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79" marR="7509" marT="75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Succession Planning Committee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monthly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5-10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N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extLst>
                  <a:ext uri="{0D108BD9-81ED-4DB2-BD59-A6C34878D82A}">
                    <a16:rowId xmlns:a16="http://schemas.microsoft.com/office/drawing/2014/main" val="4014697052"/>
                  </a:ext>
                </a:extLst>
              </a:tr>
              <a:tr h="1501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Division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79" marR="7509" marT="75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Engineering Bureau Chiefs Meeting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quarterly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N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extLst>
                  <a:ext uri="{0D108BD9-81ED-4DB2-BD59-A6C34878D82A}">
                    <a16:rowId xmlns:a16="http://schemas.microsoft.com/office/drawing/2014/main" val="138822251"/>
                  </a:ext>
                </a:extLst>
              </a:tr>
              <a:tr h="1501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Division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79" marR="7509" marT="75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Preconstruction/Construction Cuss &amp; Discuss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semi-annual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2-3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N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extLst>
                  <a:ext uri="{0D108BD9-81ED-4DB2-BD59-A6C34878D82A}">
                    <a16:rowId xmlns:a16="http://schemas.microsoft.com/office/drawing/2014/main" val="506491464"/>
                  </a:ext>
                </a:extLst>
              </a:tr>
              <a:tr h="1501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Bureau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79" marR="7509" marT="75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Acquisition Supervisors Meeting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semi-annual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5-6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Y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extLst>
                  <a:ext uri="{0D108BD9-81ED-4DB2-BD59-A6C34878D82A}">
                    <a16:rowId xmlns:a16="http://schemas.microsoft.com/office/drawing/2014/main" val="3205502578"/>
                  </a:ext>
                </a:extLst>
              </a:tr>
              <a:tr h="1501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Bureau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79" marR="7509" marT="75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Design/Acquisition Supervisors Meeting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semi-annual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5-6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Y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extLst>
                  <a:ext uri="{0D108BD9-81ED-4DB2-BD59-A6C34878D82A}">
                    <a16:rowId xmlns:a16="http://schemas.microsoft.com/office/drawing/2014/main" val="2424110143"/>
                  </a:ext>
                </a:extLst>
              </a:tr>
              <a:tr h="1501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Division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79" marR="7509" marT="75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Design Coordination Meeting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semi-annual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2-3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N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extLst>
                  <a:ext uri="{0D108BD9-81ED-4DB2-BD59-A6C34878D82A}">
                    <a16:rowId xmlns:a16="http://schemas.microsoft.com/office/drawing/2014/main" val="2140586927"/>
                  </a:ext>
                </a:extLst>
              </a:tr>
              <a:tr h="1501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Department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79" marR="7509" marT="75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Tentative Construction Plan (TCP) Meeting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annually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3-4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N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extLst>
                  <a:ext uri="{0D108BD9-81ED-4DB2-BD59-A6C34878D82A}">
                    <a16:rowId xmlns:a16="http://schemas.microsoft.com/office/drawing/2014/main" val="928755663"/>
                  </a:ext>
                </a:extLst>
              </a:tr>
              <a:tr h="1501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Bureau 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79" marR="7509" marT="75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Right-of-Way TCP Meeting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annually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2-3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Y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extLst>
                  <a:ext uri="{0D108BD9-81ED-4DB2-BD59-A6C34878D82A}">
                    <a16:rowId xmlns:a16="http://schemas.microsoft.com/office/drawing/2014/main" val="3333599120"/>
                  </a:ext>
                </a:extLst>
              </a:tr>
              <a:tr h="1501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Bureau 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79" marR="7509" marT="75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AASHTO CRUO Sub-Committee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annually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30-40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N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extLst>
                  <a:ext uri="{0D108BD9-81ED-4DB2-BD59-A6C34878D82A}">
                    <a16:rowId xmlns:a16="http://schemas.microsoft.com/office/drawing/2014/main" val="4085409658"/>
                  </a:ext>
                </a:extLst>
              </a:tr>
              <a:tr h="1501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Bureau 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79" marR="7509" marT="75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AASHTO CRUO Conference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annually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40-50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N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extLst>
                  <a:ext uri="{0D108BD9-81ED-4DB2-BD59-A6C34878D82A}">
                    <a16:rowId xmlns:a16="http://schemas.microsoft.com/office/drawing/2014/main" val="3554700187"/>
                  </a:ext>
                </a:extLst>
              </a:tr>
              <a:tr h="1501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Bureau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79" marR="7509" marT="75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Consultant Selection Board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as needed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N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extLst>
                  <a:ext uri="{0D108BD9-81ED-4DB2-BD59-A6C34878D82A}">
                    <a16:rowId xmlns:a16="http://schemas.microsoft.com/office/drawing/2014/main" val="2919031594"/>
                  </a:ext>
                </a:extLst>
              </a:tr>
              <a:tr h="1501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Department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79" marR="7509" marT="75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Succession Planning Task Force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as needed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N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extLst>
                  <a:ext uri="{0D108BD9-81ED-4DB2-BD59-A6C34878D82A}">
                    <a16:rowId xmlns:a16="http://schemas.microsoft.com/office/drawing/2014/main" val="3662853389"/>
                  </a:ext>
                </a:extLst>
              </a:tr>
              <a:tr h="1501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Department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579" marR="7509" marT="75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Knowledge Management Subcommittee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as needed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accent1"/>
                          </a:solidFill>
                          <a:effectLst/>
                        </a:rPr>
                        <a:t>1</a:t>
                      </a:r>
                      <a:endParaRPr lang="en-US" sz="900" b="0" i="0" u="none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N</a:t>
                      </a:r>
                      <a:endParaRPr lang="en-US" sz="9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9" marR="7509" marT="7509" marB="0" anchor="ctr"/>
                </a:tc>
                <a:extLst>
                  <a:ext uri="{0D108BD9-81ED-4DB2-BD59-A6C34878D82A}">
                    <a16:rowId xmlns:a16="http://schemas.microsoft.com/office/drawing/2014/main" val="1533859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9535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A797743-EC80-425C-BC45-4447EE92D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1"/>
          </a:solidFill>
        </p:spPr>
        <p:txBody>
          <a:bodyPr anchor="ctr"/>
          <a:lstStyle/>
          <a:p>
            <a:r>
              <a:rPr lang="en-US" sz="3600" b="1" dirty="0">
                <a:solidFill>
                  <a:schemeClr val="accent5">
                    <a:lumMod val="90000"/>
                  </a:schemeClr>
                </a:solidFill>
              </a:rPr>
              <a:t>Expert Interviews</a:t>
            </a:r>
            <a:endParaRPr lang="en-US" dirty="0"/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CE89BF5B-52B7-40F2-BE50-8F3CED8681F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650" y="1670544"/>
            <a:ext cx="5600700" cy="3952875"/>
          </a:xfrm>
        </p:spPr>
      </p:pic>
    </p:spTree>
    <p:extLst>
      <p:ext uri="{BB962C8B-B14F-4D97-AF65-F5344CB8AC3E}">
        <p14:creationId xmlns:p14="http://schemas.microsoft.com/office/powerpoint/2010/main" val="4086231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A797743-EC80-425C-BC45-4447EE92D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1"/>
          </a:solidFill>
        </p:spPr>
        <p:txBody>
          <a:bodyPr anchor="ctr"/>
          <a:lstStyle/>
          <a:p>
            <a:r>
              <a:rPr lang="en-US" sz="3600" b="1" dirty="0">
                <a:solidFill>
                  <a:schemeClr val="accent5">
                    <a:lumMod val="90000"/>
                  </a:schemeClr>
                </a:solidFill>
              </a:rPr>
              <a:t>Short-Term Double Fill</a:t>
            </a:r>
            <a:endParaRPr lang="en-US" dirty="0"/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EB770C66-BACE-45C1-B358-22E3C6AF8A8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0" y="1627464"/>
            <a:ext cx="3429000" cy="4038600"/>
          </a:xfrm>
        </p:spPr>
      </p:pic>
    </p:spTree>
    <p:extLst>
      <p:ext uri="{BB962C8B-B14F-4D97-AF65-F5344CB8AC3E}">
        <p14:creationId xmlns:p14="http://schemas.microsoft.com/office/powerpoint/2010/main" val="1527745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A797743-EC80-425C-BC45-4447EE92D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1"/>
          </a:solidFill>
        </p:spPr>
        <p:txBody>
          <a:bodyPr anchor="ctr"/>
          <a:lstStyle/>
          <a:p>
            <a:r>
              <a:rPr lang="en-US" sz="3600" b="1" dirty="0">
                <a:solidFill>
                  <a:schemeClr val="accent5">
                    <a:lumMod val="90000"/>
                  </a:schemeClr>
                </a:solidFill>
              </a:rPr>
              <a:t>Job Rotations</a:t>
            </a:r>
            <a:endParaRPr lang="en-US" dirty="0"/>
          </a:p>
        </p:txBody>
      </p:sp>
      <p:pic>
        <p:nvPicPr>
          <p:cNvPr id="6" name="Content Placeholder 8">
            <a:extLst>
              <a:ext uri="{FF2B5EF4-FFF2-40B4-BE49-F238E27FC236}">
                <a16:creationId xmlns:a16="http://schemas.microsoft.com/office/drawing/2014/main" id="{EE05CE4F-DDDB-4E49-ADC8-037FEEF0EA6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741" y="1686886"/>
            <a:ext cx="5602518" cy="3962400"/>
          </a:xfrm>
        </p:spPr>
      </p:pic>
    </p:spTree>
    <p:extLst>
      <p:ext uri="{BB962C8B-B14F-4D97-AF65-F5344CB8AC3E}">
        <p14:creationId xmlns:p14="http://schemas.microsoft.com/office/powerpoint/2010/main" val="365988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A797743-EC80-425C-BC45-4447EE92D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1"/>
          </a:solidFill>
        </p:spPr>
        <p:txBody>
          <a:bodyPr anchor="ctr"/>
          <a:lstStyle/>
          <a:p>
            <a:r>
              <a:rPr lang="en-US" sz="3600" b="1" dirty="0">
                <a:solidFill>
                  <a:schemeClr val="accent5">
                    <a:lumMod val="90000"/>
                  </a:schemeClr>
                </a:solidFill>
              </a:rPr>
              <a:t>Effective Succession Planning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9BD00AC-C767-4B7D-B172-E8AA002B14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01" y="2127007"/>
            <a:ext cx="7874598" cy="2915322"/>
          </a:xfrm>
        </p:spPr>
      </p:pic>
    </p:spTree>
    <p:extLst>
      <p:ext uri="{BB962C8B-B14F-4D97-AF65-F5344CB8AC3E}">
        <p14:creationId xmlns:p14="http://schemas.microsoft.com/office/powerpoint/2010/main" val="588113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3F6AE-5314-4D33-BA6D-40418090C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1"/>
          </a:solidFill>
        </p:spPr>
        <p:txBody>
          <a:bodyPr anchor="ctr">
            <a:normAutofit/>
          </a:bodyPr>
          <a:lstStyle/>
          <a:p>
            <a:r>
              <a:rPr lang="en-US" sz="3600" b="1" dirty="0">
                <a:solidFill>
                  <a:schemeClr val="accent5">
                    <a:lumMod val="90000"/>
                  </a:schemeClr>
                </a:solidFill>
              </a:rPr>
              <a:t>Developing the Next Generation </a:t>
            </a:r>
            <a:br>
              <a:rPr lang="en-US" sz="3600" b="1" dirty="0">
                <a:solidFill>
                  <a:schemeClr val="accent5">
                    <a:lumMod val="90000"/>
                  </a:schemeClr>
                </a:solidFill>
              </a:rPr>
            </a:br>
            <a:r>
              <a:rPr lang="en-US" sz="3600" b="1" dirty="0">
                <a:solidFill>
                  <a:schemeClr val="accent5">
                    <a:lumMod val="90000"/>
                  </a:schemeClr>
                </a:solidFill>
              </a:rPr>
              <a:t>of ROW Professionals</a:t>
            </a:r>
            <a:endParaRPr lang="en-US" dirty="0"/>
          </a:p>
        </p:txBody>
      </p:sp>
      <p:pic>
        <p:nvPicPr>
          <p:cNvPr id="7" name="Content Placeholder 10">
            <a:extLst>
              <a:ext uri="{FF2B5EF4-FFF2-40B4-BE49-F238E27FC236}">
                <a16:creationId xmlns:a16="http://schemas.microsoft.com/office/drawing/2014/main" id="{2B1FD495-6554-43B0-A10E-30A9FED25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926" y="1508620"/>
            <a:ext cx="5268148" cy="4267200"/>
          </a:xfrm>
        </p:spPr>
      </p:pic>
    </p:spTree>
    <p:extLst>
      <p:ext uri="{BB962C8B-B14F-4D97-AF65-F5344CB8AC3E}">
        <p14:creationId xmlns:p14="http://schemas.microsoft.com/office/powerpoint/2010/main" val="66537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BB52334C-C355-4BD6-8F2B-D116A0390344}"/>
              </a:ext>
            </a:extLst>
          </p:cNvPr>
          <p:cNvSpPr txBox="1">
            <a:spLocks/>
          </p:cNvSpPr>
          <p:nvPr/>
        </p:nvSpPr>
        <p:spPr bwMode="auto">
          <a:xfrm>
            <a:off x="1447800" y="2053777"/>
            <a:ext cx="6248400" cy="3280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891" indent="-342891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3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accent2"/>
                </a:solidFill>
                <a:latin typeface="+mn-lt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v"/>
              <a:defRPr sz="2400">
                <a:solidFill>
                  <a:schemeClr val="accent2"/>
                </a:solidFill>
                <a:latin typeface="+mn-lt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accent2"/>
                </a:solidFill>
                <a:latin typeface="+mn-lt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accent2"/>
                </a:solidFill>
                <a:latin typeface="+mn-lt"/>
              </a:defRPr>
            </a:lvl5pPr>
            <a:lvl6pPr marL="2514537" indent="-228594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+mn-lt"/>
              </a:defRPr>
            </a:lvl6pPr>
            <a:lvl7pPr marL="2971726" indent="-228594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+mn-lt"/>
              </a:defRPr>
            </a:lvl7pPr>
            <a:lvl8pPr marL="3428914" indent="-228594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+mn-lt"/>
              </a:defRPr>
            </a:lvl8pPr>
            <a:lvl9pPr marL="3886103" indent="-228594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b="1" kern="0" dirty="0">
                <a:solidFill>
                  <a:schemeClr val="accent1"/>
                </a:solidFill>
              </a:rPr>
              <a:t>Succession Planning</a:t>
            </a:r>
            <a:r>
              <a:rPr lang="en-US" sz="2400" kern="0" dirty="0">
                <a:solidFill>
                  <a:schemeClr val="accent1"/>
                </a:solidFill>
              </a:rPr>
              <a:t> a not a proactive methodology to identify talented employees with high potential for promotion and/or management, and to train and equip them to replace an aging workforce th</a:t>
            </a:r>
            <a:r>
              <a:rPr lang="en-US" sz="2400" kern="0" dirty="0">
                <a:solidFill>
                  <a:schemeClr val="accent1"/>
                </a:solidFill>
                <a:latin typeface="+mj-lt"/>
              </a:rPr>
              <a:t>at is </a:t>
            </a:r>
            <a:r>
              <a:rPr lang="en-US" sz="2400" kern="0" dirty="0">
                <a:solidFill>
                  <a:schemeClr val="accent1"/>
                </a:solidFill>
              </a:rPr>
              <a:t>eligible or nearly eligible for retirement.</a:t>
            </a:r>
          </a:p>
          <a:p>
            <a:pPr algn="ctr"/>
            <a:endParaRPr lang="en-US" kern="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9B9BBB1-5FF1-4975-86DB-A844EDF98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1"/>
          </a:solidFill>
        </p:spPr>
        <p:txBody>
          <a:bodyPr anchor="ctr"/>
          <a:lstStyle/>
          <a:p>
            <a:r>
              <a:rPr lang="en-US" sz="3600" b="1" dirty="0">
                <a:solidFill>
                  <a:schemeClr val="accent5">
                    <a:lumMod val="90000"/>
                  </a:schemeClr>
                </a:solidFill>
              </a:rPr>
              <a:t>Succession Planning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93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3F6AE-5314-4D33-BA6D-40418090C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1"/>
          </a:solidFill>
        </p:spPr>
        <p:txBody>
          <a:bodyPr anchor="ctr"/>
          <a:lstStyle/>
          <a:p>
            <a:r>
              <a:rPr lang="en-US" sz="3600" b="1" dirty="0">
                <a:solidFill>
                  <a:schemeClr val="accent5">
                    <a:lumMod val="90000"/>
                  </a:schemeClr>
                </a:solidFill>
              </a:rPr>
              <a:t>Succession Planning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C93BCA-5C32-44A9-A906-FE27E232B9F3}"/>
              </a:ext>
            </a:extLst>
          </p:cNvPr>
          <p:cNvSpPr txBox="1"/>
          <p:nvPr/>
        </p:nvSpPr>
        <p:spPr>
          <a:xfrm>
            <a:off x="1455436" y="2114373"/>
            <a:ext cx="644479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</a:rPr>
              <a:t>Succession Planning </a:t>
            </a:r>
            <a:r>
              <a:rPr lang="en-US" sz="2800" dirty="0">
                <a:solidFill>
                  <a:schemeClr val="accent1"/>
                </a:solidFill>
              </a:rPr>
              <a:t>is a future-focused process that identifies and documents knowledge; shares that knowledge through the development of individuals; and positions MDT </a:t>
            </a:r>
            <a:r>
              <a:rPr lang="en-US" sz="2800" i="1" dirty="0">
                <a:solidFill>
                  <a:schemeClr val="accent1"/>
                </a:solidFill>
              </a:rPr>
              <a:t>and its employees </a:t>
            </a:r>
            <a:r>
              <a:rPr lang="en-US" sz="2800" dirty="0">
                <a:solidFill>
                  <a:schemeClr val="accent1"/>
                </a:solidFill>
              </a:rPr>
              <a:t>to be prepared for inevitable change.</a:t>
            </a:r>
          </a:p>
        </p:txBody>
      </p:sp>
    </p:spTree>
    <p:extLst>
      <p:ext uri="{BB962C8B-B14F-4D97-AF65-F5344CB8AC3E}">
        <p14:creationId xmlns:p14="http://schemas.microsoft.com/office/powerpoint/2010/main" val="3873747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A797743-EC80-425C-BC45-4447EE92D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1"/>
          </a:solidFill>
        </p:spPr>
        <p:txBody>
          <a:bodyPr anchor="ctr"/>
          <a:lstStyle/>
          <a:p>
            <a:r>
              <a:rPr lang="en-US" sz="3600" b="1" dirty="0">
                <a:solidFill>
                  <a:schemeClr val="accent5">
                    <a:lumMod val="90000"/>
                  </a:schemeClr>
                </a:solidFill>
              </a:rPr>
              <a:t>Succession Planning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D23249C-BD15-4144-A45B-C7EA15ED75D1}"/>
              </a:ext>
            </a:extLst>
          </p:cNvPr>
          <p:cNvSpPr txBox="1">
            <a:spLocks/>
          </p:cNvSpPr>
          <p:nvPr/>
        </p:nvSpPr>
        <p:spPr>
          <a:xfrm>
            <a:off x="1395593" y="1619148"/>
            <a:ext cx="6352814" cy="2648052"/>
          </a:xfrm>
          <a:prstGeom prst="rect">
            <a:avLst/>
          </a:prstGeom>
          <a:noFill/>
        </p:spPr>
        <p:txBody>
          <a:bodyPr>
            <a:normAutofit fontScale="90000" lnSpcReduction="1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charset="0"/>
              </a:defRPr>
            </a:lvl5pPr>
            <a:lvl6pPr marL="45718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charset="0"/>
              </a:defRPr>
            </a:lvl6pPr>
            <a:lvl7pPr marL="914377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charset="0"/>
              </a:defRPr>
            </a:lvl7pPr>
            <a:lvl8pPr marL="1371566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charset="0"/>
              </a:defRPr>
            </a:lvl8pPr>
            <a:lvl9pPr marL="182875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defTabSz="457200">
              <a:spcBef>
                <a:spcPts val="0"/>
              </a:spcBef>
            </a:pPr>
            <a:br>
              <a:rPr lang="en-US" sz="3200" i="1" kern="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n-US" i="1" kern="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MDT’s Future Focus</a:t>
            </a:r>
            <a:br>
              <a:rPr lang="en-US" sz="3200" i="1" kern="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n-US" sz="3200" i="1" kern="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Sharing Knowledge </a:t>
            </a:r>
            <a:br>
              <a:rPr lang="en-US" sz="3200" i="1" kern="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n-US" sz="3200" i="1" kern="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Cultivating Talent</a:t>
            </a:r>
            <a:br>
              <a:rPr lang="en-US" sz="3200" i="1" kern="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n-US" sz="3200" i="1" kern="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Embracing Change</a:t>
            </a:r>
            <a:br>
              <a:rPr lang="en-US" sz="3200" i="1" kern="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n-US" sz="3200" i="1" kern="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 </a:t>
            </a:r>
            <a:endParaRPr lang="en-US" kern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EFD7AC-06F6-4EC8-ABC4-F704C8831BA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634005" y="3864529"/>
            <a:ext cx="1875989" cy="14509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22078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A797743-EC80-425C-BC45-4447EE92D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1"/>
          </a:solidFill>
        </p:spPr>
        <p:txBody>
          <a:bodyPr anchor="ctr"/>
          <a:lstStyle/>
          <a:p>
            <a:r>
              <a:rPr lang="en-US" sz="3600" b="1" dirty="0">
                <a:solidFill>
                  <a:schemeClr val="accent5">
                    <a:lumMod val="90000"/>
                  </a:schemeClr>
                </a:solidFill>
              </a:rPr>
              <a:t>Succession Planning Tools</a:t>
            </a:r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D4F2AA4-B31D-46C4-A93F-494F727F0D67}"/>
              </a:ext>
            </a:extLst>
          </p:cNvPr>
          <p:cNvSpPr txBox="1">
            <a:spLocks/>
          </p:cNvSpPr>
          <p:nvPr/>
        </p:nvSpPr>
        <p:spPr>
          <a:xfrm>
            <a:off x="4718775" y="1926950"/>
            <a:ext cx="3944963" cy="3824246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25287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rgbClr val="025287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25287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rgbClr val="025287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rgbClr val="025287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000" dirty="0"/>
              <a:t>Position Specific Worksheets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Wiki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Expert Interviews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Job Shadowing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Short-term Double Fill 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Incident Reviews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Job Rotations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Boot Camp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Cross-Training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49372FC4-242B-44F0-93CF-199D164A4819}"/>
              </a:ext>
            </a:extLst>
          </p:cNvPr>
          <p:cNvSpPr txBox="1">
            <a:spLocks/>
          </p:cNvSpPr>
          <p:nvPr/>
        </p:nvSpPr>
        <p:spPr>
          <a:xfrm>
            <a:off x="480262" y="1926950"/>
            <a:ext cx="4238513" cy="3824246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25287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rgbClr val="025287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25287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rgbClr val="025287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rgbClr val="025287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000" dirty="0"/>
              <a:t>Desk Manuals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Communities of Practice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Manager Roundtables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Document Repositories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Internships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On-the-Job Training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Mentoring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Knowledge Fairs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Best Practice Meeting &amp; Studies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Knowledge Maps</a:t>
            </a:r>
          </a:p>
        </p:txBody>
      </p:sp>
    </p:spTree>
    <p:extLst>
      <p:ext uri="{BB962C8B-B14F-4D97-AF65-F5344CB8AC3E}">
        <p14:creationId xmlns:p14="http://schemas.microsoft.com/office/powerpoint/2010/main" val="4290813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A797743-EC80-425C-BC45-4447EE92D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1"/>
          </a:solidFill>
        </p:spPr>
        <p:txBody>
          <a:bodyPr anchor="ctr"/>
          <a:lstStyle/>
          <a:p>
            <a:r>
              <a:rPr lang="en-US" sz="3600" b="1" dirty="0">
                <a:solidFill>
                  <a:schemeClr val="accent5">
                    <a:lumMod val="90000"/>
                  </a:schemeClr>
                </a:solidFill>
              </a:rPr>
              <a:t>Succession Planning Tools</a:t>
            </a:r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D4F2AA4-B31D-46C4-A93F-494F727F0D67}"/>
              </a:ext>
            </a:extLst>
          </p:cNvPr>
          <p:cNvSpPr txBox="1">
            <a:spLocks/>
          </p:cNvSpPr>
          <p:nvPr/>
        </p:nvSpPr>
        <p:spPr>
          <a:xfrm>
            <a:off x="4572000" y="1949796"/>
            <a:ext cx="3887699" cy="3824246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25287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rgbClr val="025287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25287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rgbClr val="025287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rgbClr val="025287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000" dirty="0"/>
              <a:t>Position Specific Worksheets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Expert Interviews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Short-term Double Fill 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Job Rotations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49372FC4-242B-44F0-93CF-199D164A4819}"/>
              </a:ext>
            </a:extLst>
          </p:cNvPr>
          <p:cNvSpPr txBox="1">
            <a:spLocks/>
          </p:cNvSpPr>
          <p:nvPr/>
        </p:nvSpPr>
        <p:spPr>
          <a:xfrm>
            <a:off x="856779" y="1949796"/>
            <a:ext cx="3317188" cy="3824246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25287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rgbClr val="025287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25287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rgbClr val="025287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rgbClr val="025287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000" dirty="0"/>
              <a:t>Desk Manuals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Manager Roundtables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Internships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Mentoring</a:t>
            </a:r>
          </a:p>
        </p:txBody>
      </p:sp>
    </p:spTree>
    <p:extLst>
      <p:ext uri="{BB962C8B-B14F-4D97-AF65-F5344CB8AC3E}">
        <p14:creationId xmlns:p14="http://schemas.microsoft.com/office/powerpoint/2010/main" val="10515001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A797743-EC80-425C-BC45-4447EE92D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1"/>
          </a:solidFill>
        </p:spPr>
        <p:txBody>
          <a:bodyPr anchor="ctr"/>
          <a:lstStyle/>
          <a:p>
            <a:r>
              <a:rPr lang="en-US" sz="3600" b="1" dirty="0">
                <a:solidFill>
                  <a:schemeClr val="accent5">
                    <a:lumMod val="90000"/>
                  </a:schemeClr>
                </a:solidFill>
              </a:rPr>
              <a:t>Desk Manuals</a:t>
            </a:r>
            <a:endParaRPr lang="en-US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51D7DC6D-73A1-4406-9AD9-281D205B419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633" y="1737220"/>
            <a:ext cx="4724400" cy="3810000"/>
          </a:xfrm>
        </p:spPr>
      </p:pic>
    </p:spTree>
    <p:extLst>
      <p:ext uri="{BB962C8B-B14F-4D97-AF65-F5344CB8AC3E}">
        <p14:creationId xmlns:p14="http://schemas.microsoft.com/office/powerpoint/2010/main" val="4090685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A797743-EC80-425C-BC45-4447EE92D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1"/>
          </a:solidFill>
        </p:spPr>
        <p:txBody>
          <a:bodyPr anchor="ctr"/>
          <a:lstStyle/>
          <a:p>
            <a:r>
              <a:rPr lang="en-US" sz="3600" b="1" dirty="0">
                <a:solidFill>
                  <a:schemeClr val="accent5">
                    <a:lumMod val="90000"/>
                  </a:schemeClr>
                </a:solidFill>
              </a:rPr>
              <a:t>Manager Roundtables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5A1F616-6A9E-49C3-B74B-AE4C2D903C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422" y="1631385"/>
            <a:ext cx="5719156" cy="4044142"/>
          </a:xfrm>
        </p:spPr>
      </p:pic>
    </p:spTree>
    <p:extLst>
      <p:ext uri="{BB962C8B-B14F-4D97-AF65-F5344CB8AC3E}">
        <p14:creationId xmlns:p14="http://schemas.microsoft.com/office/powerpoint/2010/main" val="63548556"/>
      </p:ext>
    </p:extLst>
  </p:cSld>
  <p:clrMapOvr>
    <a:masterClrMapping/>
  </p:clrMapOvr>
</p:sld>
</file>

<file path=ppt/theme/theme1.xml><?xml version="1.0" encoding="utf-8"?>
<a:theme xmlns:a="http://schemas.openxmlformats.org/drawingml/2006/main" name="MDT-Brand-Colors">
  <a:themeElements>
    <a:clrScheme name="Custom 4">
      <a:dk1>
        <a:srgbClr val="FFFFFF"/>
      </a:dk1>
      <a:lt1>
        <a:srgbClr val="E05206"/>
      </a:lt1>
      <a:dk2>
        <a:srgbClr val="FFFFFF"/>
      </a:dk2>
      <a:lt2>
        <a:srgbClr val="000000"/>
      </a:lt2>
      <a:accent1>
        <a:srgbClr val="005288"/>
      </a:accent1>
      <a:accent2>
        <a:srgbClr val="6F9799"/>
      </a:accent2>
      <a:accent3>
        <a:srgbClr val="748555"/>
      </a:accent3>
      <a:accent4>
        <a:srgbClr val="B48B29"/>
      </a:accent4>
      <a:accent5>
        <a:srgbClr val="F9F3D8"/>
      </a:accent5>
      <a:accent6>
        <a:srgbClr val="8C7B66"/>
      </a:accent6>
      <a:hlink>
        <a:srgbClr val="4D2F1F"/>
      </a:hlink>
      <a:folHlink>
        <a:srgbClr val="E05206"/>
      </a:folHlink>
    </a:clrScheme>
    <a:fontScheme name="MDT-Bra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veloping the Next Generation.potx" id="{69F12990-C166-486A-AFC7-0B13C2BAB0F2}" vid="{59133A3D-E7AC-4181-BEFC-3D58F2691DF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Developing the Next Generation</Template>
  <TotalTime>21</TotalTime>
  <Words>1566</Words>
  <Application>Microsoft Office PowerPoint</Application>
  <PresentationFormat>On-screen Show (4:3)</PresentationFormat>
  <Paragraphs>264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MDT-Brand-Colors</vt:lpstr>
      <vt:lpstr>PowerPoint Presentation</vt:lpstr>
      <vt:lpstr>Developing the Next Generation  of ROW Professionals</vt:lpstr>
      <vt:lpstr>Succession Planning</vt:lpstr>
      <vt:lpstr>Succession Planning</vt:lpstr>
      <vt:lpstr>Succession Planning</vt:lpstr>
      <vt:lpstr>Succession Planning Tools</vt:lpstr>
      <vt:lpstr>Succession Planning Tools</vt:lpstr>
      <vt:lpstr>Desk Manuals</vt:lpstr>
      <vt:lpstr>Manager Roundtables</vt:lpstr>
      <vt:lpstr>Internships</vt:lpstr>
      <vt:lpstr>Mentoring</vt:lpstr>
      <vt:lpstr>Position Specific Worksheets</vt:lpstr>
      <vt:lpstr>Expert Interviews</vt:lpstr>
      <vt:lpstr>Short-Term Double Fill</vt:lpstr>
      <vt:lpstr>Job Rotations</vt:lpstr>
      <vt:lpstr>Effective Succession Planning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Stapley, Robert</dc:creator>
  <cp:lastModifiedBy>Catherine Muth</cp:lastModifiedBy>
  <cp:revision>2</cp:revision>
  <cp:lastPrinted>2019-05-28T15:09:38Z</cp:lastPrinted>
  <dcterms:created xsi:type="dcterms:W3CDTF">2019-06-08T20:57:33Z</dcterms:created>
  <dcterms:modified xsi:type="dcterms:W3CDTF">2019-06-14T17:50:43Z</dcterms:modified>
</cp:coreProperties>
</file>